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6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x="18288000" cy="10287000"/>
  <p:notesSz cx="6858000" cy="9144000"/>
  <p:embeddedFontLst>
    <p:embeddedFont>
      <p:font typeface="DM Sans Bold" charset="1" panose="00000000000000000000"/>
      <p:regular r:id="rId66"/>
    </p:embeddedFont>
    <p:embeddedFont>
      <p:font typeface="DM Sans" charset="1" panose="00000000000000000000"/>
      <p:regular r:id="rId67"/>
    </p:embeddedFont>
    <p:embeddedFont>
      <p:font typeface="RoxboroughCF" charset="1" panose="00000500000000000000"/>
      <p:regular r:id="rId68"/>
    </p:embeddedFont>
    <p:embeddedFont>
      <p:font typeface="Fira Sans Semi-Bold" charset="1" panose="020B0603050000020004"/>
      <p:regular r:id="rId80"/>
    </p:embeddedFont>
    <p:embeddedFont>
      <p:font typeface="Aileron Ultra-Bold" charset="1" panose="00000A00000000000000"/>
      <p:regular r:id="rId81"/>
    </p:embeddedFont>
    <p:embeddedFont>
      <p:font typeface="Aileron" charset="1" panose="00000500000000000000"/>
      <p:regular r:id="rId82"/>
    </p:embeddedFont>
    <p:embeddedFont>
      <p:font typeface="Fira Sans Medium" charset="1" panose="020B0603050000020004"/>
      <p:regular r:id="rId83"/>
    </p:embeddedFont>
    <p:embeddedFont>
      <p:font typeface="Fira Sans" charset="1" panose="020B0503050000020004"/>
      <p:regular r:id="rId84"/>
    </p:embeddedFont>
    <p:embeddedFont>
      <p:font typeface="Montserrat" charset="1" panose="00000500000000000000"/>
      <p:regular r:id="rId85"/>
    </p:embeddedFont>
    <p:embeddedFont>
      <p:font typeface="TT Norms" charset="1" panose="02000503030000020003"/>
      <p:regular r:id="rId86"/>
    </p:embeddedFont>
    <p:embeddedFont>
      <p:font typeface="TT Norms Bold" charset="1" panose="02000803030000020004"/>
      <p:regular r:id="rId87"/>
    </p:embeddedFont>
    <p:embeddedFont>
      <p:font typeface="Glacial Indifference Bold" charset="1" panose="00000800000000000000"/>
      <p:regular r:id="rId88"/>
    </p:embeddedFont>
    <p:embeddedFont>
      <p:font typeface="Arimo" charset="1" panose="020B0604020202020204"/>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notesMasters/notesMaster1.xml" Type="http://schemas.openxmlformats.org/officeDocument/2006/relationships/notesMaster"/><Relationship Id="rId64" Target="theme/theme2.xml" Type="http://schemas.openxmlformats.org/officeDocument/2006/relationships/theme"/><Relationship Id="rId65" Target="notesSlides/notesSlide1.xml" Type="http://schemas.openxmlformats.org/officeDocument/2006/relationships/notesSlide"/><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notesSlides/notesSlide2.xml" Type="http://schemas.openxmlformats.org/officeDocument/2006/relationships/notesSlide"/><Relationship Id="rId7" Target="slides/slide2.xml" Type="http://schemas.openxmlformats.org/officeDocument/2006/relationships/slide"/><Relationship Id="rId70" Target="notesSlides/notesSlide3.xml" Type="http://schemas.openxmlformats.org/officeDocument/2006/relationships/notesSlide"/><Relationship Id="rId71" Target="notesSlides/notesSlide4.xml" Type="http://schemas.openxmlformats.org/officeDocument/2006/relationships/notesSlide"/><Relationship Id="rId72" Target="notesSlides/notesSlide5.xml" Type="http://schemas.openxmlformats.org/officeDocument/2006/relationships/notesSlide"/><Relationship Id="rId73" Target="notesSlides/notesSlide6.xml" Type="http://schemas.openxmlformats.org/officeDocument/2006/relationships/notesSlide"/><Relationship Id="rId74" Target="notesSlides/notesSlide7.xml" Type="http://schemas.openxmlformats.org/officeDocument/2006/relationships/notesSlide"/><Relationship Id="rId75" Target="notesSlides/notesSlide8.xml" Type="http://schemas.openxmlformats.org/officeDocument/2006/relationships/notesSlide"/><Relationship Id="rId76" Target="notesSlides/notesSlide9.xml" Type="http://schemas.openxmlformats.org/officeDocument/2006/relationships/notesSlide"/><Relationship Id="rId77" Target="notesSlides/notesSlide10.xml" Type="http://schemas.openxmlformats.org/officeDocument/2006/relationships/notesSlide"/><Relationship Id="rId78" Target="notesSlides/notesSlide11.xml" Type="http://schemas.openxmlformats.org/officeDocument/2006/relationships/notesSlide"/><Relationship Id="rId79" Target="notesSlides/notesSlide12.xml" Type="http://schemas.openxmlformats.org/officeDocument/2006/relationships/notesSlide"/><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Abdelrahman </a:t>
            </a:r>
          </a:p>
          <a:p>
            <a:r>
              <a:rPr lang="en-US"/>
              <a:t/>
            </a:r>
          </a:p>
          <a:p>
            <a:r>
              <a:rPr lang="en-US"/>
              <a:t>أهلاً بيكم في البرزنتيشن بتاعنا عن CyberGuardX، رؤيتنا لمنصة مركز عمليات أمن (SOC) من الجيل الجديد. المشروع ده هدفه إنه يواجه تحديات السيكيورتي السيبراني اللي بنشوفها النهارده بحلول مبتكرة، وبيعتمد على أحدث التكنولوجيات عشان يساعد الشركات إنها تكون أقوى. يلا بينا نشوف إزاي CyberGuardX بيغير شكل الأمن السيبراني.</a:t>
            </a:r>
          </a:p>
          <a:p>
            <a:r>
              <a:rPr lang="en-US"/>
              <a:t/>
            </a:r>
          </a:p>
          <a:p>
            <a:r>
              <a:rPr lang="en-US"/>
              <a:t>Welcome to our presentation on CyberGuardX, our vision for a next-generation SOC platform. This project aims to tackle modern cybersecurity challenges with innovative solutions, leveraging cutting-edge technologies to empower organizations. Let’s dive into how CyberGuardX is transforming the cybersecurity landscape.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Abdelrahman </a:t>
            </a:r>
          </a:p>
          <a:p>
            <a:r>
              <a:rPr lang="en-US"/>
              <a:t/>
            </a:r>
          </a:p>
          <a:p>
            <a:r>
              <a:rPr lang="en-US"/>
              <a:t>"CyberGuardX هي رؤيتنا لمنصة مركز عمليات أمن (SOC) من الجيل الجديد، المصممة لتلبية متطلبات الأمن السيبراني المعقدة النهارده وبكرة."</a:t>
            </a:r>
          </a:p>
          <a:p>
            <a:r>
              <a:rPr lang="en-US"/>
              <a:t/>
            </a:r>
          </a:p>
          <a:p>
            <a:r>
              <a:rPr lang="en-US"/>
              <a:t>التكنولوجيا والابتكار:</a:t>
            </a:r>
          </a:p>
          <a:p>
            <a:r>
              <a:rPr lang="en-US"/>
              <a:t>"من خلال دمج تقنيات متطورة زي SIEM لتجميع اللوجات في مكان واحد، وSOAR لتشغيل العمليات بشكل أوتوماتيكي، وUBA لتحليل السلوكيات، بتقدم CyberGuardX حل شامل لحماية الشركات."</a:t>
            </a:r>
          </a:p>
          <a:p>
            <a:r>
              <a:rPr lang="en-US"/>
              <a:t/>
            </a:r>
          </a:p>
          <a:p>
            <a:r>
              <a:rPr lang="en-US"/>
              <a:t>الرؤية والرسالة:</a:t>
            </a:r>
          </a:p>
          <a:p>
            <a:r>
              <a:rPr lang="en-US"/>
              <a:t>"رسالتنا هي تمكين المؤسسات من خلال أدوات مبتكرة، قابلة للتوسع ومخصصة، لمواجهة التهديدات المتغيرة بشكل فعال، مع تعزيز بيئة رقمية آمنة."</a:t>
            </a:r>
          </a:p>
          <a:p>
            <a:r>
              <a:rPr lang="en-US"/>
              <a:t/>
            </a:r>
          </a:p>
          <a:p>
            <a:r>
              <a:rPr lang="en-US"/>
              <a:t>الانتقال للسلايد التالي:</a:t>
            </a:r>
          </a:p>
          <a:p>
            <a:r>
              <a:rPr lang="en-US"/>
              <a:t>"ودلوقتي، هنستعرض المميزات والعناصر الأساسية لمنصة CyberGuardX، وهنشوف إزاي بتحدث ثورة في عمليات السيكيورتي السيبراني."</a:t>
            </a:r>
          </a:p>
          <a:p>
            <a:r>
              <a:rPr lang="en-US"/>
              <a:t/>
            </a:r>
          </a:p>
          <a:p>
            <a:r>
              <a:rPr lang="en-US"/>
              <a:t>Introduction:</a:t>
            </a:r>
          </a:p>
          <a:p>
            <a:r>
              <a:rPr lang="en-US"/>
              <a:t/>
            </a:r>
          </a:p>
          <a:p>
            <a:r>
              <a:rPr lang="en-US"/>
              <a:t>"CyberGuardX is our vision for a next-generation SOC platform designed to meet the complex cybersecurity demands of today and tomorrow."</a:t>
            </a:r>
          </a:p>
          <a:p>
            <a:r>
              <a:rPr lang="en-US"/>
              <a:t>Technology and Innovation:</a:t>
            </a:r>
          </a:p>
          <a:p>
            <a:r>
              <a:rPr lang="en-US"/>
              <a:t/>
            </a:r>
          </a:p>
          <a:p>
            <a:r>
              <a:rPr lang="en-US"/>
              <a:t>"By integrating advanced technologies like SIEM for centralized log aggregation, SOAR for automated workflows, and UBA for behavioral analytics, CyberGuardX represents a comprehensive solution to safeguard businesses."</a:t>
            </a:r>
          </a:p>
          <a:p>
            <a:r>
              <a:rPr lang="en-US"/>
              <a:t>Vision and Mission:</a:t>
            </a:r>
          </a:p>
          <a:p>
            <a:r>
              <a:rPr lang="en-US"/>
              <a:t/>
            </a:r>
          </a:p>
          <a:p>
            <a:r>
              <a:rPr lang="en-US"/>
              <a:t>"Our mission is to empower organizations with scalable, tailored, and cutting-edge tools that address dynamic threats while fostering a secure digital environment."</a:t>
            </a:r>
          </a:p>
          <a:p>
            <a:r>
              <a:rPr lang="en-US"/>
              <a:t>Transition to the Next Slide:</a:t>
            </a:r>
          </a:p>
          <a:p>
            <a:r>
              <a:rPr lang="en-US"/>
              <a:t/>
            </a:r>
          </a:p>
          <a:p>
            <a:r>
              <a:rPr lang="en-US"/>
              <a:t>"Now, let’s explore the key features and components of CyberGuardX, showcasing how this platform revolutionizes cybersecurity operations."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Rewan </a:t>
            </a:r>
          </a:p>
          <a:p>
            <a:r>
              <a:rPr lang="en-US"/>
              <a:t/>
            </a:r>
          </a:p>
          <a:p>
            <a:r>
              <a:rPr lang="en-US"/>
              <a:t>الأمن السيبراني بيشتغل بنظام طبقات متكاملة عشان يضمن حماية شاملة للأصول الرقمية. في الأساس، بيعتمد على ثلاث عمليات رئيسية:</a:t>
            </a:r>
          </a:p>
          <a:p>
            <a:r>
              <a:rPr lang="en-US"/>
              <a:t/>
            </a:r>
          </a:p>
          <a:p>
            <a:r>
              <a:rPr lang="en-US"/>
              <a:t>المنع (Prevent): ده أساس الأمن السيبراني. أدوات زي الجدران النارية (Firewalls)، برامج مكافحة الفيروسات (Antivirus)، والتكوينات الآمنة بتشتغل على منع التهديدات قبل ما تخترق الأنظمة.</a:t>
            </a:r>
          </a:p>
          <a:p>
            <a:r>
              <a:rPr lang="en-US"/>
              <a:t/>
            </a:r>
          </a:p>
          <a:p>
            <a:r>
              <a:rPr lang="en-US"/>
              <a:t>الكشف (Detect): حتى مع وجود إجراءات الوقاية، ممكن بعض التهديدات تتسلل. آليات الكشف زي SIEM وIDS بتراقب الأنظمة بشكل مستمر وبتحدد الأنشطة المشبوهة وقت حدوثها.</a:t>
            </a:r>
          </a:p>
          <a:p>
            <a:r>
              <a:rPr lang="en-US"/>
              <a:t/>
            </a:r>
          </a:p>
          <a:p>
            <a:r>
              <a:rPr lang="en-US"/>
              <a:t>الاستجابة (Respond): لما يتم اكتشاف تهديد، التصرف السريع بيكون ضروري. خطط الاستجابة للحوادث واستراتيجيات الاستعادة بتقلل من التأثير وبتساعد في استعادة العمليات بكفاءة.</a:t>
            </a:r>
          </a:p>
          <a:p>
            <a:r>
              <a:rPr lang="en-US"/>
              <a:t/>
            </a:r>
          </a:p>
          <a:p>
            <a:r>
              <a:rPr lang="en-US"/>
              <a:t>النموذج الطبقي ده بيضمن آليات دفاع قوية بتتعامل مع أي ثغرات محتملة في كل مرحلة. في السلايد الجاي، هنناقش بالتفصيل التهديدات اللي بتستهدف الطبقات دي.</a:t>
            </a:r>
          </a:p>
          <a:p>
            <a:r>
              <a:rPr lang="en-US"/>
              <a:t/>
            </a:r>
          </a:p>
          <a:p>
            <a:r>
              <a:rPr lang="en-US"/>
              <a:t>"Cybersecurity functions through a layered approach, ensuring comprehensive protection of digital assets. At its core, there are three fundamental processes:</a:t>
            </a:r>
          </a:p>
          <a:p>
            <a:r>
              <a:rPr lang="en-US"/>
              <a:t/>
            </a:r>
          </a:p>
          <a:p>
            <a:r>
              <a:rPr lang="en-US"/>
              <a:t>Prevent: This is the foundation of cybersecurity. Tools like firewalls, antivirus software, and secure configurations work to block threats before they infiltrate systems.</a:t>
            </a:r>
          </a:p>
          <a:p>
            <a:r>
              <a:rPr lang="en-US"/>
              <a:t>Detect: Even with preventive measures, threats may slip through. Detection mechanisms, such as SIEM and IDS, monitor systems continuously, identifying suspicious activities as they occur.</a:t>
            </a:r>
          </a:p>
          <a:p>
            <a:r>
              <a:rPr lang="en-US"/>
              <a:t>Respond: When a threat is detected, swift action is essential. Incident response plans and recovery strategies mitigate the impact and restore operations effectively.</a:t>
            </a:r>
          </a:p>
          <a:p>
            <a:r>
              <a:rPr lang="en-US"/>
              <a:t>This layered model ensures robust defense mechanisms, addressing potential vulnerabilities at every stage. In the next slide, we’ll delve into the specific threats these layers aim to protect against."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yasser </a:t>
            </a:r>
          </a:p>
          <a:p>
            <a:r>
              <a:rPr lang="en-US"/>
              <a:t/>
            </a:r>
          </a:p>
          <a:p>
            <a:r>
              <a:rPr lang="en-US"/>
              <a:t>المقدمة:</a:t>
            </a:r>
          </a:p>
          <a:p>
            <a:r>
              <a:rPr lang="en-US"/>
              <a:t>"السلايد ده بيستعرض القدرات التحويلية لمركز العمليات الأمنية من الجيل الجديد (NGSOC)، اللي بيستخدم أحدث التقنيات لإعادة تعريف طريقة اكتشاف التهديدات السيبرانية والتعامل معاها."</a:t>
            </a:r>
          </a:p>
          <a:p>
            <a:r>
              <a:rPr lang="en-US"/>
              <a:t/>
            </a:r>
          </a:p>
          <a:p>
            <a:r>
              <a:rPr lang="en-US"/>
              <a:t>المميزات الرئيسية:</a:t>
            </a:r>
          </a:p>
          <a:p>
            <a:r>
              <a:rPr lang="en-US"/>
              <a:t>الكشف عن التهديدات باستخدام الذكاء الاصطناعي: بيساعدنا على اكتشاف حتى التهديدات غير المعروفة في الوقت الفعلي باستخدام التحليلات التنبؤية.</a:t>
            </a:r>
          </a:p>
          <a:p>
            <a:r>
              <a:rPr lang="en-US"/>
              <a:t>دمج SOAR: بيقوم بأتمتة استجابات الحوادث، وده بيقلل بشكل كبير من وقت الحل.</a:t>
            </a:r>
          </a:p>
          <a:p>
            <a:r>
              <a:rPr lang="en-US"/>
              <a:t>تحليل السلوكيات: بيتيح لنا اكتشاف الأنشطة الغريبة استباقياً، زي التهديدات الداخلية.</a:t>
            </a:r>
          </a:p>
          <a:p>
            <a:r>
              <a:rPr lang="en-US"/>
              <a:t>القدرات السحابية الأصلية: بتضمن تأمين البيئات متعددة السحابات بشكل شامل.</a:t>
            </a:r>
          </a:p>
          <a:p>
            <a:r>
              <a:rPr lang="en-US"/>
              <a:t>التأثير النهائي:</a:t>
            </a:r>
          </a:p>
          <a:p>
            <a:r>
              <a:rPr lang="en-US"/>
              <a:t>"بمعنى آخر، مركز العمليات الأمنية من الجيل الجديد بيستفيد من الذكاء الاصطناعي، التعلم الآلي، والأتمتة لتوفير مرونة غير مسبوقة في مواجهة تحديات السيكيورتي السيبراني النهارده."</a:t>
            </a:r>
          </a:p>
          <a:p>
            <a:r>
              <a:rPr lang="en-US"/>
              <a:t/>
            </a:r>
          </a:p>
          <a:p>
            <a:r>
              <a:rPr lang="en-US"/>
              <a:t>الانتقال:</a:t>
            </a:r>
          </a:p>
          <a:p>
            <a:r>
              <a:rPr lang="en-US"/>
              <a:t>"دلوقتي، خلونا نشوف إزاي CyberGuardX بيستفيد من التقنيات المتقدمة دي لتقديم حلول سيكيورتي مبتكرة مناسبة للعصر الرقمي."</a:t>
            </a:r>
          </a:p>
          <a:p>
            <a:r>
              <a:rPr lang="en-US"/>
              <a:t/>
            </a:r>
          </a:p>
          <a:p>
            <a:r>
              <a:rPr lang="en-US"/>
              <a:t>Introduction:</a:t>
            </a:r>
          </a:p>
          <a:p>
            <a:r>
              <a:rPr lang="en-US"/>
              <a:t/>
            </a:r>
          </a:p>
          <a:p>
            <a:r>
              <a:rPr lang="en-US"/>
              <a:t>"This slide illustrates the transformative capabilities of the Next-Generation Security Operations Center, or NGSOC. It integrates cutting-edge technologies to redefine how we detect and mitigate cyber threats."</a:t>
            </a:r>
          </a:p>
          <a:p>
            <a:r>
              <a:rPr lang="en-US"/>
              <a:t>Key Features:</a:t>
            </a:r>
          </a:p>
          <a:p>
            <a:r>
              <a:rPr lang="en-US"/>
              <a:t/>
            </a:r>
          </a:p>
          <a:p>
            <a:r>
              <a:rPr lang="en-US"/>
              <a:t>"AI-Driven Threat Detection ensures we identify even unknown threats in real-time using predictive analytics. SOAR Integration automates incident responses, drastically reducing resolution times."</a:t>
            </a:r>
          </a:p>
          <a:p>
            <a:r>
              <a:rPr lang="en-US"/>
              <a:t>"Behavioral Analytics helps us proactively detect anomalies, such as insider threats, while Cloud-Native Capabilities ensure that multi-cloud environments are secure."</a:t>
            </a:r>
          </a:p>
          <a:p>
            <a:r>
              <a:rPr lang="en-US"/>
              <a:t>Closing Impact:</a:t>
            </a:r>
          </a:p>
          <a:p>
            <a:r>
              <a:rPr lang="en-US"/>
              <a:t/>
            </a:r>
          </a:p>
          <a:p>
            <a:r>
              <a:rPr lang="en-US"/>
              <a:t>"In essence, the NGSOC leverages AI, machine learning, and automation to provide unparalleled agility in responding to today’s cybersecurity challenges."</a:t>
            </a:r>
          </a:p>
          <a:p>
            <a:r>
              <a:rPr lang="en-US"/>
              <a:t>Transition:</a:t>
            </a:r>
          </a:p>
          <a:p>
            <a:r>
              <a:rPr lang="en-US"/>
              <a:t/>
            </a:r>
          </a:p>
          <a:p>
            <a:r>
              <a:rPr lang="en-US"/>
              <a:t>"Now, let’s see how CyberGuardX utilizes these advanced technologies to deliver innovative cybersecurity solutions tailored for the digital 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Abdelrahman </a:t>
            </a:r>
          </a:p>
          <a:p>
            <a:r>
              <a:rPr lang="en-US"/>
              <a:t/>
            </a:r>
          </a:p>
          <a:p>
            <a:r>
              <a:rPr lang="en-US"/>
              <a:t>فريقنا هو القوة المحركة ورا CyberGuardX، وزي أي بازل، اتجمعنا عشان نحل تحديات السيكيورتي المعقدة. كل واحد في الفريق عنده خبرة مختلفة، ومع بعض قدرنا نبني حل موحد يعيد تعريف عمليات الأمن السيبراني.</a:t>
            </a:r>
          </a:p>
          <a:p>
            <a:r>
              <a:rPr lang="en-US"/>
              <a:t/>
            </a:r>
          </a:p>
          <a:p>
            <a:r>
              <a:rPr lang="en-US"/>
              <a:t>Our team is the driving force behind CyberGuardX, and like this puzzle, we’ve come together to solve complex cybersecurity challenges. Each member brings unique expertise, and together, we’ve built a unified solution to redefine security operations.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Abdelrahman </a:t>
            </a:r>
          </a:p>
          <a:p>
            <a:r>
              <a:rPr lang="en-US"/>
              <a:t/>
            </a:r>
          </a:p>
          <a:p>
            <a:r>
              <a:rPr lang="en-US"/>
              <a:t>يسعدنا ويشرفنا نقدم لكم دكتور محمد عباسي، أستاذ مساعد في علوم الكمبيوتر والذكاء الاصطناعي بجامعة دمنهور. بخبرة أكتر من 20 سنة ودكتوراه من جامعة حلوان، دكتور عباسي متخصص في تكنولوجيا التعليم والتحول الرقمي. خبرته وإرشاده كان لهم دور كبير في تشكيل مشروع CyberGuardX، وخصوصاً في تحسين تصميم النظام واستراتيجيات التنفيذ. بنقدّر جداً تفانيه ودعمه المستمر طول رحلتنا دي.</a:t>
            </a:r>
          </a:p>
          <a:p>
            <a:r>
              <a:rPr lang="en-US"/>
              <a:t/>
            </a:r>
          </a:p>
          <a:p>
            <a:r>
              <a:rPr lang="en-US"/>
              <a:t>It is our honor to introduce Dr. Mohamed Abbasy, Associate Professor of Computer Science and AI at Damanhour University. With over 20 years of experience and a PhD from Helwan University, Dr. Abbasy specializes in educational technology and digital transformation. His expertise and mentorship have been pivotal in shaping the CyberGuardX project, particularly in refining our system architecture and implementation strategies. We deeply appreciate his dedication and support throughout this journey."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Abdelrahman </a:t>
            </a:r>
          </a:p>
          <a:p>
            <a:r>
              <a:rPr lang="en-US"/>
              <a:t/>
            </a:r>
          </a:p>
          <a:p>
            <a:r>
              <a:rPr lang="en-US"/>
              <a:t>فريقنا هو الأساس اللي قام عليه مشروع CyberGuardX. مع بعض جمعنا مهارات وخبرات متنوعة عشان نحقق رؤيتنا ونحولها لحقيقة. اسمحوا لي أقدم لكم أعضاء الفريق:</a:t>
            </a:r>
          </a:p>
          <a:p>
            <a:r>
              <a:rPr lang="en-US"/>
              <a:t/>
            </a:r>
          </a:p>
          <a:p>
            <a:r>
              <a:rPr lang="en-US"/>
              <a:t>عبدالرحمن أسامة رسلان، قائد فريق المشروع ومدير مركز العمليات الأمنية (SOC)، قام بالإشراف على كل جوانب المشروع، وضمان التنسيق السلس وتنفيذ أهدافنا.</a:t>
            </a:r>
          </a:p>
          <a:p>
            <a:r>
              <a:rPr lang="en-US"/>
              <a:t/>
            </a:r>
          </a:p>
          <a:p>
            <a:r>
              <a:rPr lang="en-US"/>
              <a:t>روان صلاح محمود، مهندسة أمن سيبراني ومديرة نظام الإنذار المبكر، ركزت على الإجراءات الاستباقية عشان تحدد وتتعامل مع التهديدات قبل ما تتفاقم.</a:t>
            </a:r>
          </a:p>
          <a:p>
            <a:r>
              <a:rPr lang="en-US"/>
              <a:t/>
            </a:r>
          </a:p>
          <a:p>
            <a:r>
              <a:rPr lang="en-US"/>
              <a:t>أحمد ياسر بطور، خبير اختبارات الاختراق ومدير أمان الشبكات، لعب دور كبير في اختبار قوة النظام وتعزيز أمن الشبكات.</a:t>
            </a:r>
          </a:p>
          <a:p>
            <a:r>
              <a:rPr lang="en-US"/>
              <a:t/>
            </a:r>
          </a:p>
          <a:p>
            <a:r>
              <a:rPr lang="en-US"/>
              <a:t>أحمد محمد السيد، مهندس شبكات ومطور ويب، اتولى الجوانب التقنية للبنية التحتية للشبكات وتطوير واجهات المستخدم.</a:t>
            </a:r>
          </a:p>
          <a:p>
            <a:r>
              <a:rPr lang="en-US"/>
              <a:t/>
            </a:r>
          </a:p>
          <a:p>
            <a:r>
              <a:rPr lang="en-US"/>
              <a:t>آية محمد عبدالرحمن، مصممة ورسّامة متخصصة ومديرة نظام حماية البيانات (DLP)، ضمنت إن تصميم النظام بسيط وآمن ضد اختراق البيانات.</a:t>
            </a:r>
          </a:p>
          <a:p>
            <a:r>
              <a:rPr lang="en-US"/>
              <a:t/>
            </a:r>
          </a:p>
          <a:p>
            <a:r>
              <a:rPr lang="en-US"/>
              <a:t>يوسف جورجيو، مهندس أنظمة وسحابة ومدير الذكاء التهديدي، ساهم في تطوير قابلية النظام للتوسع وقدراته الذكية عشان نفضل متقدمين على التهديدات الجديدة.</a:t>
            </a:r>
          </a:p>
          <a:p>
            <a:r>
              <a:rPr lang="en-US"/>
              <a:t/>
            </a:r>
          </a:p>
          <a:p>
            <a:r>
              <a:rPr lang="en-US"/>
              <a:t>كل عضو في الفريق قدم نقاط قوته وتفانيه للمشروع، وده اللي خلّى CyberGuardX مش مجرد حل تقني، لكن كمان إنجاز تعاوني حقيقي.</a:t>
            </a:r>
          </a:p>
          <a:p>
            <a:r>
              <a:rPr lang="en-US"/>
              <a:t/>
            </a:r>
          </a:p>
          <a:p>
            <a:r>
              <a:rPr lang="en-US"/>
              <a:t>Our team is the foundation of the CyberGuardX project. Together, we have combined diverse skill sets and expertise to bring this vision to life. Allow me to introduce each team member:</a:t>
            </a:r>
          </a:p>
          <a:p>
            <a:r>
              <a:rPr lang="en-US"/>
              <a:t/>
            </a:r>
          </a:p>
          <a:p>
            <a:r>
              <a:rPr lang="en-US"/>
              <a:t>Abdelrahman Usama Raslan, our Project Team Leader and Security Operation Center (SOC) Manager, has overseen every aspect of the project, ensuring smooth coordination and implementation of our goals.</a:t>
            </a:r>
          </a:p>
          <a:p>
            <a:r>
              <a:rPr lang="en-US"/>
              <a:t/>
            </a:r>
          </a:p>
          <a:p>
            <a:r>
              <a:rPr lang="en-US"/>
              <a:t>Rewan Salah Mahmoud, a Cybersecurity Engineer and Early Detection System Manager, has focused on proactive measures to identify and mitigate potential threats before they escalate.</a:t>
            </a:r>
          </a:p>
          <a:p>
            <a:r>
              <a:rPr lang="en-US"/>
              <a:t/>
            </a:r>
          </a:p>
          <a:p>
            <a:r>
              <a:rPr lang="en-US"/>
              <a:t>Ahmed Yasser Batour, a skilled Penetration Tester and Network Security Manager, has been instrumental in testing the system’s robustness and fortifying network security.</a:t>
            </a:r>
          </a:p>
          <a:p>
            <a:r>
              <a:rPr lang="en-US"/>
              <a:t/>
            </a:r>
          </a:p>
          <a:p>
            <a:r>
              <a:rPr lang="en-US"/>
              <a:t>Ahmed Mohamed Elsayed, our Network Engineer and Web Developer, has handled the technical aspects of network infrastructure and front-end development.</a:t>
            </a:r>
          </a:p>
          <a:p>
            <a:r>
              <a:rPr lang="en-US"/>
              <a:t/>
            </a:r>
          </a:p>
          <a:p>
            <a:r>
              <a:rPr lang="en-US"/>
              <a:t>Aya Mohamed Abdelrahman, a talented Designing and Graph Specialist and Data Loss Prevention (DLP) Manager, has ensured the system’s design is intuitive and secure against data breaches.</a:t>
            </a:r>
          </a:p>
          <a:p>
            <a:r>
              <a:rPr lang="en-US"/>
              <a:t/>
            </a:r>
          </a:p>
          <a:p>
            <a:r>
              <a:rPr lang="en-US"/>
              <a:t>Finally, Yousef Georgeo, our System and Cloud Engineer and Threat Intelligence Manager, has contributed to the scalability and intelligence capabilities of the platform, ensuring we stay ahead of emerging threats.</a:t>
            </a:r>
          </a:p>
          <a:p>
            <a:r>
              <a:rPr lang="en-US"/>
              <a:t/>
            </a:r>
          </a:p>
          <a:p>
            <a:r>
              <a:rPr lang="en-US"/>
              <a:t>Each member has brought their unique strengths and dedication to the project, making CyberGuardX not just a technical solution, but a collaborative achievement.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Rewan</a:t>
            </a:r>
          </a:p>
          <a:p>
            <a:r>
              <a:rPr lang="en-US"/>
              <a:t/>
            </a:r>
          </a:p>
          <a:p>
            <a:r>
              <a:rPr lang="en-US"/>
              <a:t>في زمننا الحالي، مفيش قطاع آمن من الهجمات السيبرانية. السلايد ده بيستعرض بعض الحوادث الكبيرة اللي شكّلت مشهد الأمن السيبراني:</a:t>
            </a:r>
          </a:p>
          <a:p>
            <a:r>
              <a:rPr lang="en-US"/>
              <a:t/>
            </a:r>
          </a:p>
          <a:p>
            <a:r>
              <a:rPr lang="en-US"/>
              <a:t>هجوم مطار سياتل السيبراني في أغسطس 2024 عطل أنظمة السفر ووضح قد إيه البنية التحتية الحساسة بتكون ضعيفة خلال الفترات الحرجة.</a:t>
            </a:r>
          </a:p>
          <a:p>
            <a:r>
              <a:rPr lang="en-US"/>
              <a:t>هجوم الفدية على LoanDepot في 2024 أثر على 16.6 مليون عميل، ووضح الخسائر المالية الكبيرة اللي بتسببها الهجمات دي.</a:t>
            </a:r>
          </a:p>
          <a:p>
            <a:r>
              <a:rPr lang="en-US"/>
              <a:t>حملة التجسس Volt Typhoon كشفت عن المخاطر الجيوسياسية للهجمات السيبرانية، باستهدافها للبنية التحتية الحساسة في الولايات المتحدة.</a:t>
            </a:r>
          </a:p>
          <a:p>
            <a:r>
              <a:rPr lang="en-US"/>
              <a:t>هجوم الفدية على Change Healthcare سجل أكبر خرق بيانات في تاريخ قطاع الصحة، وأثبت إن حتى القطاعات اللي بتخدم حياة البشر مش محصنة.</a:t>
            </a:r>
          </a:p>
          <a:p>
            <a:r>
              <a:rPr lang="en-US"/>
              <a:t>وأخيراً، هجوم الفدية على خط أنابيب كولونيال في 2021 اللي كان سابقة خطيرة في استهداف سلاسل الإمداد الأساسية.</a:t>
            </a:r>
          </a:p>
          <a:p>
            <a:r>
              <a:rPr lang="en-US"/>
              <a:t>الهجمات دي بتأكد إن الأمن السيبراني مبقاش مجرد خيار... ده بقى ضرورة. وده بيخلينا نسأل السؤال الأساسي: إيه هو الأمن السيبراني؟ وإزاي نقدر نواجه بيه التهديدات دي؟</a:t>
            </a:r>
          </a:p>
          <a:p>
            <a:r>
              <a:rPr lang="en-US"/>
              <a:t/>
            </a:r>
          </a:p>
          <a:p>
            <a:r>
              <a:rPr lang="en-US"/>
              <a:t>"In today's world, no sector is safe from cyberattacks. This slide highlights some of the most significant incidents that have shaped the cybersecurity landscape:</a:t>
            </a:r>
          </a:p>
          <a:p>
            <a:r>
              <a:rPr lang="en-US"/>
              <a:t/>
            </a:r>
          </a:p>
          <a:p>
            <a:r>
              <a:rPr lang="en-US"/>
              <a:t>The Seattle Airport Cyber-Attack in August 2024 disrupted travel systems, showcasing the vulnerability of critical infrastructure during peak periods.</a:t>
            </a:r>
          </a:p>
          <a:p>
            <a:r>
              <a:rPr lang="en-US"/>
              <a:t>The LoanDepot Ransomware Attack, also in 2024, impacted 16.6 million customers, underlining the financial toll of such incidents.</a:t>
            </a:r>
          </a:p>
          <a:p>
            <a:r>
              <a:rPr lang="en-US"/>
              <a:t>The Volt Typhoon Espionage Campaign exposed the geopolitical risks of cyberattacks, targeting U.S. critical infrastructure.</a:t>
            </a:r>
          </a:p>
          <a:p>
            <a:r>
              <a:rPr lang="en-US"/>
              <a:t>The Change Healthcare Ransomware Attack became the largest healthcare data breach in history, proving that even life-saving industries are not immune.</a:t>
            </a:r>
          </a:p>
          <a:p>
            <a:r>
              <a:rPr lang="en-US"/>
              <a:t>Lastly, the Colonial Pipeline Ransomware Attack in 2021 set a dangerous precedent for targeting essential supply chains.</a:t>
            </a:r>
          </a:p>
          <a:p>
            <a:r>
              <a:rPr lang="en-US"/>
              <a:t>These attacks emphasize why cybersecurity is no longer optional—it’s a necessity. This brings us to the core question: What is cybersecurity, and how can it address these threats?"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Rewan </a:t>
            </a:r>
          </a:p>
          <a:p>
            <a:r>
              <a:rPr lang="en-US"/>
              <a:t/>
            </a:r>
          </a:p>
          <a:p>
            <a:r>
              <a:rPr lang="en-US"/>
              <a:t>الجرائم السيبرانية بقت واحدة من أسرع التحديات نموًا في وقتنا الحالي. زي ما البيان ده من Statista بيعرض، التكاليف السنوية للجرائم السيبرانية متوقع توصل لـ 13.82 تريليون دولار بحلول 2028. الرقم الضخم ده بيعكس مش بس تكرار الهجمات السيبرانية، لكن كمان التطور الكبير في أساليبها وتأثيرها.</a:t>
            </a:r>
          </a:p>
          <a:p>
            <a:r>
              <a:rPr lang="en-US"/>
              <a:t/>
            </a:r>
          </a:p>
          <a:p>
            <a:r>
              <a:rPr lang="en-US"/>
              <a:t>الهجمات دي ليها عواقب خطيرة ومتعددة:</a:t>
            </a:r>
          </a:p>
          <a:p>
            <a:r>
              <a:rPr lang="en-US"/>
              <a:t/>
            </a:r>
          </a:p>
          <a:p>
            <a:r>
              <a:rPr lang="en-US"/>
              <a:t>اختراق البيانات: بيكشف معلومات حساسة وبيسبب مشاكل مالية وقانونية كبيرة.</a:t>
            </a:r>
          </a:p>
          <a:p>
            <a:r>
              <a:rPr lang="en-US"/>
              <a:t>الخسائر المالية: بتشمل التكلفة المباشرة زي دفع الفدية أو مصاريف الاستعادة.</a:t>
            </a:r>
          </a:p>
          <a:p>
            <a:r>
              <a:rPr lang="en-US"/>
              <a:t>الأضرار السمعة: بتقلل ثقة العملاء وبتأثر على قيمة العلامة التجارية على المدى الطويل.</a:t>
            </a:r>
          </a:p>
          <a:p>
            <a:r>
              <a:rPr lang="en-US"/>
              <a:t>الأمن القومي والتداخل الدولي: بيوضح المخاطر اللي بتتعرض لها البنية التحتية الحساسة والأنظمة العالمية.</a:t>
            </a:r>
          </a:p>
          <a:p>
            <a:r>
              <a:rPr lang="en-US"/>
              <a:t>الأرقام دي والعواقب بتأكد إن السيكيورتي السيبراني مبقاش اختيار... ده بقى ضروري لكل منظمة وكل فرد. ودلوقتي، هنستعرض مع بعض مفهوم السيكيورتي السيبراني والمبادئ اللي بتحكمه.</a:t>
            </a:r>
          </a:p>
          <a:p>
            <a:r>
              <a:rPr lang="en-US"/>
              <a:t/>
            </a:r>
          </a:p>
          <a:p>
            <a:r>
              <a:rPr lang="en-US"/>
              <a:t>"Cybercrime is one of the fastest-growing challenges of our time. As this chart from Statista shows, the annual cost of cybercrime is projected to reach $13.82 trillion by 2028. This staggering figure reflects not only the frequency of cyberattacks but also their growing sophistication and impact.</a:t>
            </a:r>
          </a:p>
          <a:p>
            <a:r>
              <a:rPr lang="en-US"/>
              <a:t/>
            </a:r>
          </a:p>
          <a:p>
            <a:r>
              <a:rPr lang="en-US"/>
              <a:t>The consequences of these attacks are far-reaching:</a:t>
            </a:r>
          </a:p>
          <a:p>
            <a:r>
              <a:rPr lang="en-US"/>
              <a:t/>
            </a:r>
          </a:p>
          <a:p>
            <a:r>
              <a:rPr lang="en-US"/>
              <a:t>Data Breaches expose sensitive information, leading to severe financial and legal repercussions.</a:t>
            </a:r>
          </a:p>
          <a:p>
            <a:r>
              <a:rPr lang="en-US"/>
              <a:t>Financial Loss includes direct costs such as ransom payments and recovery expenses.</a:t>
            </a:r>
          </a:p>
          <a:p>
            <a:r>
              <a:rPr lang="en-US"/>
              <a:t>Reputational Damage erodes customer trust and brand value over the long term.</a:t>
            </a:r>
          </a:p>
          <a:p>
            <a:r>
              <a:rPr lang="en-US"/>
              <a:t>Finally, National Security &amp; Interdependence highlights the risks to critical infrastructure and global systems.</a:t>
            </a:r>
          </a:p>
          <a:p>
            <a:r>
              <a:rPr lang="en-US"/>
              <a:t>These figures and consequences make it clear: cybersecurity is no longer optional—it's essential for every organization and individual. Next, we'll explore what cybersecurity entails and the principles that guide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Abdelrahman </a:t>
            </a:r>
          </a:p>
          <a:p>
            <a:r>
              <a:rPr lang="en-US"/>
              <a:t/>
            </a:r>
          </a:p>
          <a:p>
            <a:r>
              <a:rPr lang="en-US"/>
              <a:t>مركز العمليات الأمنية (SOC) هو العقل المدبر لجهود السيكيورتي في أي مؤسسة. المركز بيشتغل 24/7 لمراقبة وتحليل والاستجابة للحوادث الأمنية في الوقت الفعلي. خلونا نستعرض بسرعة أهم الأدوار في الـ SOC:</a:t>
            </a:r>
          </a:p>
          <a:p>
            <a:r>
              <a:rPr lang="en-US"/>
              <a:t/>
            </a:r>
          </a:p>
          <a:p>
            <a:r>
              <a:rPr lang="en-US"/>
              <a:t>محلل T1 والإنذار: دول أول خط دفاع، بيراقبوا الأنظمة، يكتشفوا التهديدات، ويضمنوا إن أي مخاطر محتملة يتم الإبلاغ عنها فوراً.</a:t>
            </a:r>
          </a:p>
          <a:p>
            <a:r>
              <a:rPr lang="en-US"/>
              <a:t>مستجيب الحوادث T2: دوره إنه يحقق في الحوادث ويحلها عشان يقلل تأثيرها على المؤسسة.</a:t>
            </a:r>
          </a:p>
          <a:p>
            <a:r>
              <a:rPr lang="en-US"/>
              <a:t>خبير ومستكشف التهديدات T3: بيقوم بدور متقدم في صيد التهديدات وحل الحوادث المتطورة باستخدام تقنيات معقدة.</a:t>
            </a:r>
          </a:p>
          <a:p>
            <a:r>
              <a:rPr lang="en-US"/>
              <a:t>مدير الـ SOC: هو المسؤول عن إدارة الفريق، تطوير الاستراتيجيات، وضمان كفاءة العمليات.</a:t>
            </a:r>
          </a:p>
          <a:p>
            <a:r>
              <a:rPr lang="en-US"/>
              <a:t>مسؤولو الـ SOC: بيقوموا بصيانة الأدوات والأنظمة اللي بتدعم عمليات المركز، عشان كل حاجة تشتغل بسلاسة.</a:t>
            </a:r>
          </a:p>
          <a:p>
            <a:r>
              <a:rPr lang="en-US"/>
              <a:t>الـ SOC ليه دور حيوي في تقليل المخاطر وحماية أهم الأصول الرقمية للمؤسسة.</a:t>
            </a:r>
          </a:p>
          <a:p>
            <a:r>
              <a:rPr lang="en-US"/>
              <a:t>المؤسسات اللي عندها SOC فعال بتقلل تكاليف الاختراق بنسبة 27% في المتوسط (حسب تقرير IBM لتكاليف خروقات البيانات 2024).</a:t>
            </a:r>
          </a:p>
          <a:p>
            <a:r>
              <a:rPr lang="en-US"/>
              <a:t/>
            </a:r>
          </a:p>
          <a:p>
            <a:r>
              <a:rPr lang="en-US"/>
              <a:t>The Security Operations Center, or SOC, is the nerve center of an organization's cybersecurity efforts. It operates 24/7 to monitor, analyze, and respond to security incidents in real-time. Let’s briefly review the key roles within the SOC:</a:t>
            </a:r>
          </a:p>
          <a:p>
            <a:r>
              <a:rPr lang="en-US"/>
              <a:t/>
            </a:r>
          </a:p>
          <a:p>
            <a:r>
              <a:rPr lang="en-US"/>
              <a:t>T1 Analyst &amp; Alert: These are the first responders who monitor systems, detect threats, and ensure potential risks are flagged immediately.</a:t>
            </a:r>
          </a:p>
          <a:p>
            <a:r>
              <a:rPr lang="en-US"/>
              <a:t>T2 Incident Responder: They investigate and resolve incidents, mitigating their impact on the organization.</a:t>
            </a:r>
          </a:p>
          <a:p>
            <a:r>
              <a:rPr lang="en-US"/>
              <a:t>T3 Expert &amp; Threat Hunter: This role involves advanced threat hunting and resolving escalated incidents using sophisticated techniques.</a:t>
            </a:r>
          </a:p>
          <a:p>
            <a:r>
              <a:rPr lang="en-US"/>
              <a:t>SOC Manager: They oversee the team, develop strategies, and ensure efficient operations.</a:t>
            </a:r>
          </a:p>
          <a:p>
            <a:r>
              <a:rPr lang="en-US"/>
              <a:t>SOC Administrators: These individuals maintain the tools and systems that support the SOC’s operations, ensuring everything runs seamlessly.</a:t>
            </a:r>
          </a:p>
          <a:p>
            <a:r>
              <a:rPr lang="en-US"/>
              <a:t>The SOC plays a critical role in minimizing risks and protecting the organization's most valuable digital assets."</a:t>
            </a:r>
          </a:p>
          <a:p>
            <a:r>
              <a:rPr lang="en-US"/>
              <a:t>Organizations with an operational SOC reduce breach costs by 27% on average (IBM Cost of a Data Breach Report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Yousef</a:t>
            </a:r>
          </a:p>
          <a:p>
            <a:r>
              <a:rPr lang="en-US"/>
              <a:t/>
            </a:r>
          </a:p>
          <a:p>
            <a:r>
              <a:rPr lang="en-US"/>
              <a:t/>
            </a:r>
          </a:p>
          <a:p>
            <a:r>
              <a:rPr lang="en-US"/>
              <a:t>Introduction to SOC Tools:</a:t>
            </a:r>
          </a:p>
          <a:p>
            <a:r>
              <a:rPr lang="en-US"/>
              <a:t/>
            </a:r>
          </a:p>
          <a:p>
            <a:r>
              <a:rPr lang="en-US"/>
              <a:t>"This slide highlights the six essential tools that form the backbone of an effective Security Operations Center, helping us prevent, detect, and respond to cyber threats efficiently."</a:t>
            </a:r>
          </a:p>
          <a:p>
            <a:r>
              <a:rPr lang="en-US"/>
              <a:t>Security Information and Event Management (SIEM):</a:t>
            </a:r>
          </a:p>
          <a:p>
            <a:r>
              <a:rPr lang="en-US"/>
              <a:t/>
            </a:r>
          </a:p>
          <a:p>
            <a:r>
              <a:rPr lang="en-US"/>
              <a:t>"First, we have SIEM, which is the centralized hub for log aggregation, correlation, and real-time threat detection. It allows us to identify anomalies and correlate data from multiple sources for comprehensive threat visibility."</a:t>
            </a:r>
          </a:p>
          <a:p>
            <a:r>
              <a:rPr lang="en-US"/>
              <a:t>Endpoint Detection and Response (EDR):</a:t>
            </a:r>
          </a:p>
          <a:p>
            <a:r>
              <a:rPr lang="en-US"/>
              <a:t/>
            </a:r>
          </a:p>
          <a:p>
            <a:r>
              <a:rPr lang="en-US"/>
              <a:t>"Next is EDR, a tool designed to detect and respond to endpoint-level threats. It works in real-time, providing insights into potentially malicious activities occurring on user devices and servers."</a:t>
            </a:r>
          </a:p>
          <a:p>
            <a:r>
              <a:rPr lang="en-US"/>
              <a:t>Incident Response Platform:</a:t>
            </a:r>
          </a:p>
          <a:p>
            <a:r>
              <a:rPr lang="en-US"/>
              <a:t/>
            </a:r>
          </a:p>
          <a:p>
            <a:r>
              <a:rPr lang="en-US"/>
              <a:t>"This platform is crucial for automating and streamlining incident response workflows. It ensures our team can isolate threats, mitigate damage, and recover efficiently during an incident."</a:t>
            </a:r>
          </a:p>
          <a:p>
            <a:r>
              <a:rPr lang="en-US"/>
              <a:t>Threat Intelligence Platforms (TIPs):</a:t>
            </a:r>
          </a:p>
          <a:p>
            <a:r>
              <a:rPr lang="en-US"/>
              <a:t/>
            </a:r>
          </a:p>
          <a:p>
            <a:r>
              <a:rPr lang="en-US"/>
              <a:t>"TIPs collect and share actionable threat intelligence, enabling us to predict and mitigate future attacks. They provide insights into evolving attack patterns and tactics."</a:t>
            </a:r>
          </a:p>
          <a:p>
            <a:r>
              <a:rPr lang="en-US"/>
              <a:t>Vulnerability Management:</a:t>
            </a:r>
          </a:p>
          <a:p>
            <a:r>
              <a:rPr lang="en-US"/>
              <a:t/>
            </a:r>
          </a:p>
          <a:p>
            <a:r>
              <a:rPr lang="en-US"/>
              <a:t>"This tool continuously scans for system vulnerabilities, assesses risks, and provides remediation insights, ensuring our environment remains secure against known exploits."</a:t>
            </a:r>
          </a:p>
          <a:p>
            <a:r>
              <a:rPr lang="en-US"/>
              <a:t>Network Monitoring:</a:t>
            </a:r>
          </a:p>
          <a:p>
            <a:r>
              <a:rPr lang="en-US"/>
              <a:t/>
            </a:r>
          </a:p>
          <a:p>
            <a:r>
              <a:rPr lang="en-US"/>
              <a:t>"Finally, network monitoring tools analyze traffic for anomalies and potential threats, ensuring that unauthorized access or suspicious activity is identified promptly."</a:t>
            </a:r>
          </a:p>
          <a:p>
            <a:r>
              <a:rPr lang="en-US"/>
              <a:t>Wrap-Up:</a:t>
            </a:r>
          </a:p>
          <a:p>
            <a:r>
              <a:rPr lang="en-US"/>
              <a:t/>
            </a:r>
          </a:p>
          <a:p>
            <a:r>
              <a:rPr lang="en-US"/>
              <a:t>"Together, these tools ensure that our SOC operates as a cohesive and efficient defense mechanism, enabling proactive threat detection and incident response. They form the foundation for the advanced capabilities of Next-Generation SOCs, which we will explore in the next slide."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Yousef </a:t>
            </a:r>
          </a:p>
          <a:p>
            <a:r>
              <a:rPr lang="en-US"/>
              <a:t/>
            </a:r>
          </a:p>
          <a:p>
            <a:r>
              <a:rPr lang="en-US"/>
              <a:t>مراكز العمليات الأمنية التقليدية (SOC) كانت أساسية في تأمين السيكيورتي، لكن عندها تحديات كبيرة:</a:t>
            </a:r>
          </a:p>
          <a:p>
            <a:r>
              <a:rPr lang="en-US"/>
              <a:t/>
            </a:r>
          </a:p>
          <a:p>
            <a:r>
              <a:rPr lang="en-US"/>
              <a:t>بتعتمد على إجراءات يدوية وأدوات منفصلة، وده بيخلي تحقيق استراتيجية دفاع متكاملة حاجة صعبة.</a:t>
            </a:r>
          </a:p>
          <a:p>
            <a:r>
              <a:rPr lang="en-US"/>
              <a:t>بتسبب إرهاق تنبيهات كبير للمحللين بسبب كثرة الإيجابيات الكاذبة.</a:t>
            </a:r>
          </a:p>
          <a:p>
            <a:r>
              <a:rPr lang="en-US"/>
              <a:t>تكلفة تشغيلها عالية وبتحتاج لخبراء، وده بيخليها صعبة على كتير من المؤسسات.</a:t>
            </a:r>
          </a:p>
          <a:p>
            <a:r>
              <a:rPr lang="en-US"/>
              <a:t>بطبيعتها، المراكز التقليدية رد فعلية أكتر، وده بيأخر الاستجابة وبيزود فرص الاختراقات.</a:t>
            </a:r>
          </a:p>
          <a:p>
            <a:r>
              <a:rPr lang="en-US"/>
              <a:t>النتيجة بالنسبة للشركات:</a:t>
            </a:r>
          </a:p>
          <a:p>
            <a:r>
              <a:rPr lang="en-US"/>
              <a:t/>
            </a:r>
          </a:p>
          <a:p>
            <a:r>
              <a:rPr lang="en-US"/>
              <a:t>زيادة التوقف عن العمل.</a:t>
            </a:r>
          </a:p>
          <a:p>
            <a:r>
              <a:rPr lang="en-US"/>
              <a:t>ارتفاع التكاليف.</a:t>
            </a:r>
          </a:p>
          <a:p>
            <a:r>
              <a:rPr lang="en-US"/>
              <a:t>الأخطر، تفويت تهديدات حقيقية.</a:t>
            </a:r>
          </a:p>
          <a:p>
            <a:r>
              <a:rPr lang="en-US"/>
              <a:t>التحديات دي بتوضح ضرورة الابتكار في تشغيل مراكز SOC لتلبية احتياجات العصر الحالي.</a:t>
            </a:r>
          </a:p>
          <a:p>
            <a:r>
              <a:rPr lang="en-US"/>
              <a:t/>
            </a:r>
          </a:p>
          <a:p>
            <a:r>
              <a:rPr lang="en-US"/>
              <a:t>"Traditional SOCs have been pivotal in ensuring cybersecurity, but they come with inherent limitations. They rely on manual workflows and operate with siloed tools, making it difficult to achieve an integrated defense strategy. These systems often overwhelm analysts with high alert fatigue due to excessive false positives. The high operational cost and reliance on skilled personnel make them unsustainable for many organizations.</a:t>
            </a:r>
          </a:p>
          <a:p>
            <a:r>
              <a:rPr lang="en-US"/>
              <a:t/>
            </a:r>
          </a:p>
          <a:p>
            <a:r>
              <a:rPr lang="en-US"/>
              <a:t>Moreover, traditional SOCs are reactive by design, which delays responses and increases the likelihood of security breaches. For businesses, this results in increased downtime, higher costs, and, most critically, missed threats. These limitations underscore the urgent need for innovation in SOC operations."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png" Type="http://schemas.openxmlformats.org/officeDocument/2006/relationships/image"/><Relationship Id="rId11" Target="../media/image59.svg" Type="http://schemas.openxmlformats.org/officeDocument/2006/relationships/image"/><Relationship Id="rId12" Target="../media/image60.png" Type="http://schemas.openxmlformats.org/officeDocument/2006/relationships/image"/><Relationship Id="rId13" Target="../media/image61.svg" Type="http://schemas.openxmlformats.org/officeDocument/2006/relationships/image"/><Relationship Id="rId2" Target="../notesSlides/notesSlide7.xml" Type="http://schemas.openxmlformats.org/officeDocument/2006/relationships/notesSlide"/><Relationship Id="rId3" Target="../media/image51.jpeg" Type="http://schemas.openxmlformats.org/officeDocument/2006/relationships/image"/><Relationship Id="rId4" Target="../media/image52.png" Type="http://schemas.openxmlformats.org/officeDocument/2006/relationships/image"/><Relationship Id="rId5" Target="../media/image53.svg" Type="http://schemas.openxmlformats.org/officeDocument/2006/relationships/image"/><Relationship Id="rId6" Target="../media/image54.png" Type="http://schemas.openxmlformats.org/officeDocument/2006/relationships/image"/><Relationship Id="rId7" Target="../media/image55.svg" Type="http://schemas.openxmlformats.org/officeDocument/2006/relationships/image"/><Relationship Id="rId8" Target="../media/image56.png" Type="http://schemas.openxmlformats.org/officeDocument/2006/relationships/image"/><Relationship Id="rId9" Target="../media/image5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70.png" Type="http://schemas.openxmlformats.org/officeDocument/2006/relationships/image"/><Relationship Id="rId12" Target="../media/image71.svg" Type="http://schemas.openxmlformats.org/officeDocument/2006/relationships/image"/><Relationship Id="rId13" Target="../media/image72.png" Type="http://schemas.openxmlformats.org/officeDocument/2006/relationships/image"/><Relationship Id="rId14" Target="../media/image73.svg" Type="http://schemas.openxmlformats.org/officeDocument/2006/relationships/image"/><Relationship Id="rId15" Target="../media/image74.png" Type="http://schemas.openxmlformats.org/officeDocument/2006/relationships/image"/><Relationship Id="rId16" Target="../media/image75.svg" Type="http://schemas.openxmlformats.org/officeDocument/2006/relationships/image"/><Relationship Id="rId17" Target="../media/image76.png" Type="http://schemas.openxmlformats.org/officeDocument/2006/relationships/image"/><Relationship Id="rId18" Target="../media/image77.svg" Type="http://schemas.openxmlformats.org/officeDocument/2006/relationships/image"/><Relationship Id="rId19" Target="../media/image78.png" Type="http://schemas.openxmlformats.org/officeDocument/2006/relationships/image"/><Relationship Id="rId2" Target="../notesSlides/notesSlide8.xml" Type="http://schemas.openxmlformats.org/officeDocument/2006/relationships/notesSlide"/><Relationship Id="rId20" Target="../media/image79.svg" Type="http://schemas.openxmlformats.org/officeDocument/2006/relationships/image"/><Relationship Id="rId21" Target="../media/image80.png" Type="http://schemas.openxmlformats.org/officeDocument/2006/relationships/image"/><Relationship Id="rId22" Target="../media/image81.svg" Type="http://schemas.openxmlformats.org/officeDocument/2006/relationships/image"/><Relationship Id="rId23" Target="../media/image82.png" Type="http://schemas.openxmlformats.org/officeDocument/2006/relationships/image"/><Relationship Id="rId24" Target="../media/image83.svg" Type="http://schemas.openxmlformats.org/officeDocument/2006/relationships/image"/><Relationship Id="rId25" Target="../media/image84.png" Type="http://schemas.openxmlformats.org/officeDocument/2006/relationships/image"/><Relationship Id="rId26" Target="../media/image85.svg" Type="http://schemas.openxmlformats.org/officeDocument/2006/relationships/image"/><Relationship Id="rId3" Target="../media/image62.png" Type="http://schemas.openxmlformats.org/officeDocument/2006/relationships/image"/><Relationship Id="rId4" Target="../media/image63.sv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media/image6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3.svg" Type="http://schemas.openxmlformats.org/officeDocument/2006/relationships/image"/><Relationship Id="rId2" Target="../notesSlides/notesSlide9.xml" Type="http://schemas.openxmlformats.org/officeDocument/2006/relationships/notesSlide"/><Relationship Id="rId3" Target="../media/image86.png" Type="http://schemas.openxmlformats.org/officeDocument/2006/relationships/image"/><Relationship Id="rId4" Target="../media/image87.svg" Type="http://schemas.openxmlformats.org/officeDocument/2006/relationships/image"/><Relationship Id="rId5" Target="../media/image88.png" Type="http://schemas.openxmlformats.org/officeDocument/2006/relationships/image"/><Relationship Id="rId6" Target="../media/image89.svg" Type="http://schemas.openxmlformats.org/officeDocument/2006/relationships/image"/><Relationship Id="rId7" Target="../media/image90.png" Type="http://schemas.openxmlformats.org/officeDocument/2006/relationships/image"/><Relationship Id="rId8" Target="../media/image91.svg" Type="http://schemas.openxmlformats.org/officeDocument/2006/relationships/image"/><Relationship Id="rId9" Target="../media/image92.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94.jpeg" Type="http://schemas.openxmlformats.org/officeDocument/2006/relationships/image"/><Relationship Id="rId4" Target="../media/image95.png" Type="http://schemas.openxmlformats.org/officeDocument/2006/relationships/image"/><Relationship Id="rId5" Target="../media/image96.png" Type="http://schemas.openxmlformats.org/officeDocument/2006/relationships/image"/><Relationship Id="rId6" Target="../media/image97.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5.png" Type="http://schemas.openxmlformats.org/officeDocument/2006/relationships/image"/><Relationship Id="rId11" Target="../media/image106.svg" Type="http://schemas.openxmlformats.org/officeDocument/2006/relationships/image"/><Relationship Id="rId12" Target="../media/image107.png" Type="http://schemas.openxmlformats.org/officeDocument/2006/relationships/image"/><Relationship Id="rId13" Target="../media/image108.svg" Type="http://schemas.openxmlformats.org/officeDocument/2006/relationships/image"/><Relationship Id="rId2" Target="../notesSlides/notesSlide11.xml" Type="http://schemas.openxmlformats.org/officeDocument/2006/relationships/notesSlide"/><Relationship Id="rId3" Target="../media/image98.png" Type="http://schemas.openxmlformats.org/officeDocument/2006/relationships/image"/><Relationship Id="rId4" Target="../media/image99.svg" Type="http://schemas.openxmlformats.org/officeDocument/2006/relationships/image"/><Relationship Id="rId5" Target="../media/image100.png" Type="http://schemas.openxmlformats.org/officeDocument/2006/relationships/image"/><Relationship Id="rId6" Target="../media/image101.png" Type="http://schemas.openxmlformats.org/officeDocument/2006/relationships/image"/><Relationship Id="rId7" Target="../media/image102.svg" Type="http://schemas.openxmlformats.org/officeDocument/2006/relationships/image"/><Relationship Id="rId8" Target="../media/image103.png" Type="http://schemas.openxmlformats.org/officeDocument/2006/relationships/image"/><Relationship Id="rId9" Target="../media/image104.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09.jpeg" Type="http://schemas.openxmlformats.org/officeDocument/2006/relationships/image"/><Relationship Id="rId4" Target="../media/image110.jpeg" Type="http://schemas.openxmlformats.org/officeDocument/2006/relationships/image"/><Relationship Id="rId5" Target="../media/image98.png" Type="http://schemas.openxmlformats.org/officeDocument/2006/relationships/image"/><Relationship Id="rId6" Target="../media/image99.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1.png" Type="http://schemas.openxmlformats.org/officeDocument/2006/relationships/image"/><Relationship Id="rId3" Target="../media/image11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3.png" Type="http://schemas.openxmlformats.org/officeDocument/2006/relationships/image"/><Relationship Id="rId3" Target="../media/image114.svg" Type="http://schemas.openxmlformats.org/officeDocument/2006/relationships/image"/><Relationship Id="rId4" Target="../media/image115.png" Type="http://schemas.openxmlformats.org/officeDocument/2006/relationships/image"/><Relationship Id="rId5" Target="../media/image116.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7.jpeg" Type="http://schemas.openxmlformats.org/officeDocument/2006/relationships/image"/><Relationship Id="rId3" Target="../media/image118.png" Type="http://schemas.openxmlformats.org/officeDocument/2006/relationships/image"/><Relationship Id="rId4" Target="../media/image11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0.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8.png" Type="http://schemas.openxmlformats.org/officeDocument/2006/relationships/image"/><Relationship Id="rId11" Target="../media/image129.svg" Type="http://schemas.openxmlformats.org/officeDocument/2006/relationships/image"/><Relationship Id="rId12" Target="../media/image130.png" Type="http://schemas.openxmlformats.org/officeDocument/2006/relationships/image"/><Relationship Id="rId13" Target="../media/image131.svg" Type="http://schemas.openxmlformats.org/officeDocument/2006/relationships/image"/><Relationship Id="rId14" Target="../media/image132.png" Type="http://schemas.openxmlformats.org/officeDocument/2006/relationships/image"/><Relationship Id="rId15" Target="../media/image133.svg" Type="http://schemas.openxmlformats.org/officeDocument/2006/relationships/image"/><Relationship Id="rId16" Target="../media/image134.png" Type="http://schemas.openxmlformats.org/officeDocument/2006/relationships/image"/><Relationship Id="rId17" Target="../media/image135.svg" Type="http://schemas.openxmlformats.org/officeDocument/2006/relationships/image"/><Relationship Id="rId18" Target="../media/image136.png" Type="http://schemas.openxmlformats.org/officeDocument/2006/relationships/image"/><Relationship Id="rId19" Target="../media/image137.svg" Type="http://schemas.openxmlformats.org/officeDocument/2006/relationships/image"/><Relationship Id="rId2" Target="../media/image37.png" Type="http://schemas.openxmlformats.org/officeDocument/2006/relationships/image"/><Relationship Id="rId20" Target="../media/image138.png" Type="http://schemas.openxmlformats.org/officeDocument/2006/relationships/image"/><Relationship Id="rId21" Target="../media/image139.svg" Type="http://schemas.openxmlformats.org/officeDocument/2006/relationships/image"/><Relationship Id="rId3" Target="../media/image38.svg" Type="http://schemas.openxmlformats.org/officeDocument/2006/relationships/image"/><Relationship Id="rId4" Target="../media/image122.png" Type="http://schemas.openxmlformats.org/officeDocument/2006/relationships/image"/><Relationship Id="rId5" Target="../media/image123.svg" Type="http://schemas.openxmlformats.org/officeDocument/2006/relationships/image"/><Relationship Id="rId6" Target="../media/image124.png" Type="http://schemas.openxmlformats.org/officeDocument/2006/relationships/image"/><Relationship Id="rId7" Target="../media/image125.svg" Type="http://schemas.openxmlformats.org/officeDocument/2006/relationships/image"/><Relationship Id="rId8" Target="../media/image126.png" Type="http://schemas.openxmlformats.org/officeDocument/2006/relationships/image"/><Relationship Id="rId9" Target="../media/image12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140.png" Type="http://schemas.openxmlformats.org/officeDocument/2006/relationships/image"/><Relationship Id="rId5" Target="../media/image141.png" Type="http://schemas.openxmlformats.org/officeDocument/2006/relationships/image"/><Relationship Id="rId6" Target="../media/image14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3.png" Type="http://schemas.openxmlformats.org/officeDocument/2006/relationships/image"/><Relationship Id="rId3" Target="../media/image144.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14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6.png" Type="http://schemas.openxmlformats.org/officeDocument/2006/relationships/image"/><Relationship Id="rId3" Target="../media/image147.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9.png" Type="http://schemas.openxmlformats.org/officeDocument/2006/relationships/image"/><Relationship Id="rId3" Target="../media/image15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https://linkedin.com/in/mohamed-moustafa-43a62940" TargetMode="External" Type="http://schemas.openxmlformats.org/officeDocument/2006/relationships/hyperlink"/><Relationship Id="rId4" Target="../media/image11.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0.png" Type="http://schemas.openxmlformats.org/officeDocument/2006/relationships/image"/><Relationship Id="rId3" Target="../media/image103.png" Type="http://schemas.openxmlformats.org/officeDocument/2006/relationships/image"/><Relationship Id="rId4" Target="../media/image104.svg" Type="http://schemas.openxmlformats.org/officeDocument/2006/relationships/image"/><Relationship Id="rId5" Target="../media/image107.png" Type="http://schemas.openxmlformats.org/officeDocument/2006/relationships/image"/><Relationship Id="rId6" Target="../media/image108.svg" Type="http://schemas.openxmlformats.org/officeDocument/2006/relationships/image"/><Relationship Id="rId7" Target="../media/image151.png" Type="http://schemas.openxmlformats.org/officeDocument/2006/relationships/image"/><Relationship Id="rId8" Target="../media/image152.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3.png" Type="http://schemas.openxmlformats.org/officeDocument/2006/relationships/image"/><Relationship Id="rId3" Target="../media/image15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5.png" Type="http://schemas.openxmlformats.org/officeDocument/2006/relationships/image"/><Relationship Id="rId3" Target="../media/image156.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7.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8.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9.png" Type="http://schemas.openxmlformats.org/officeDocument/2006/relationships/image"/><Relationship Id="rId3" Target="../media/image160.svg" Type="http://schemas.openxmlformats.org/officeDocument/2006/relationships/image"/><Relationship Id="rId4" Target="../media/image161.png" Type="http://schemas.openxmlformats.org/officeDocument/2006/relationships/image"/><Relationship Id="rId5" Target="../media/image162.png" Type="http://schemas.openxmlformats.org/officeDocument/2006/relationships/image"/><Relationship Id="rId6" Target="../media/image163.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4.jpeg" Type="http://schemas.openxmlformats.org/officeDocument/2006/relationships/image"/><Relationship Id="rId3" Target="../media/image165.jpeg" Type="http://schemas.openxmlformats.org/officeDocument/2006/relationships/image"/><Relationship Id="rId4" Target="../media/image166.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7.png" Type="http://schemas.openxmlformats.org/officeDocument/2006/relationships/image"/><Relationship Id="rId3" Target="../media/image168.svg" Type="http://schemas.openxmlformats.org/officeDocument/2006/relationships/image"/><Relationship Id="rId4" Target="../media/image169.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svg" Type="http://schemas.openxmlformats.org/officeDocument/2006/relationships/image"/><Relationship Id="rId11" Target="https://linkedin.com/in/ahmed-yasser-223a2830a" TargetMode="External" Type="http://schemas.openxmlformats.org/officeDocument/2006/relationships/hyperlink"/><Relationship Id="rId12" Target="../media/image18.png" Type="http://schemas.openxmlformats.org/officeDocument/2006/relationships/image"/><Relationship Id="rId13" Target="https://linkedin.com/in/ahmed-el-shenawy-573435332" TargetMode="External" Type="http://schemas.openxmlformats.org/officeDocument/2006/relationships/hyperlink"/><Relationship Id="rId14" Target="../media/image19.jpeg" Type="http://schemas.openxmlformats.org/officeDocument/2006/relationships/image"/><Relationship Id="rId15" Target="https://linkedin.com/in/rewan-salah" TargetMode="External" Type="http://schemas.openxmlformats.org/officeDocument/2006/relationships/hyperlink"/><Relationship Id="rId16" Target="../media/image20.png" Type="http://schemas.openxmlformats.org/officeDocument/2006/relationships/image"/><Relationship Id="rId17" Target="https://linkedin.com/in/aya-mohmed-184476332" TargetMode="External" Type="http://schemas.openxmlformats.org/officeDocument/2006/relationships/hyperlink"/><Relationship Id="rId18" Target="../media/image21.jpeg" Type="http://schemas.openxmlformats.org/officeDocument/2006/relationships/image"/><Relationship Id="rId19" Target="https://linkedin.com/in/youssef-george-915540223" TargetMode="External" Type="http://schemas.openxmlformats.org/officeDocument/2006/relationships/hyperlink"/><Relationship Id="rId2" Target="../notesSlides/notesSlide4.xml" Type="http://schemas.openxmlformats.org/officeDocument/2006/relationships/notesSlide"/><Relationship Id="rId3" Target="https://cyberguardx.org/about.html" TargetMode="External" Type="http://schemas.openxmlformats.org/officeDocument/2006/relationships/hyperlink"/><Relationship Id="rId4" Target="../media/image12.jpe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https://linkedin.com/in/abdelrahman-usama-raslan" TargetMode="External" Type="http://schemas.openxmlformats.org/officeDocument/2006/relationships/hyperlink"/><Relationship Id="rId8" Target="../media/image15.png" Type="http://schemas.openxmlformats.org/officeDocument/2006/relationships/image"/><Relationship Id="rId9" Target="../media/image16.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0.png" Type="http://schemas.openxmlformats.org/officeDocument/2006/relationships/image"/><Relationship Id="rId3" Target="../media/image171.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0.svg" Type="http://schemas.openxmlformats.org/officeDocument/2006/relationships/image"/><Relationship Id="rId11" Target="../media/image181.png" Type="http://schemas.openxmlformats.org/officeDocument/2006/relationships/image"/><Relationship Id="rId12" Target="../media/image182.svg" Type="http://schemas.openxmlformats.org/officeDocument/2006/relationships/image"/><Relationship Id="rId13" Target="../media/image183.png" Type="http://schemas.openxmlformats.org/officeDocument/2006/relationships/image"/><Relationship Id="rId14" Target="../media/image184.svg" Type="http://schemas.openxmlformats.org/officeDocument/2006/relationships/image"/><Relationship Id="rId15" Target="../media/image185.png" Type="http://schemas.openxmlformats.org/officeDocument/2006/relationships/image"/><Relationship Id="rId16" Target="../media/image186.svg" Type="http://schemas.openxmlformats.org/officeDocument/2006/relationships/image"/><Relationship Id="rId2" Target="../media/image172.jpeg" Type="http://schemas.openxmlformats.org/officeDocument/2006/relationships/image"/><Relationship Id="rId3" Target="../media/image173.png" Type="http://schemas.openxmlformats.org/officeDocument/2006/relationships/image"/><Relationship Id="rId4" Target="../media/image174.svg" Type="http://schemas.openxmlformats.org/officeDocument/2006/relationships/image"/><Relationship Id="rId5" Target="../media/image175.png" Type="http://schemas.openxmlformats.org/officeDocument/2006/relationships/image"/><Relationship Id="rId6" Target="../media/image176.svg" Type="http://schemas.openxmlformats.org/officeDocument/2006/relationships/image"/><Relationship Id="rId7" Target="../media/image177.png" Type="http://schemas.openxmlformats.org/officeDocument/2006/relationships/image"/><Relationship Id="rId8" Target="../media/image178.svg" Type="http://schemas.openxmlformats.org/officeDocument/2006/relationships/image"/><Relationship Id="rId9" Target="../media/image179.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7.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0.png" Type="http://schemas.openxmlformats.org/officeDocument/2006/relationships/image"/><Relationship Id="rId3" Target="../media/image171.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8.png" Type="http://schemas.openxmlformats.org/officeDocument/2006/relationships/image"/><Relationship Id="rId3" Target="../media/image189.png" Type="http://schemas.openxmlformats.org/officeDocument/2006/relationships/image"/><Relationship Id="rId4" Target="../media/image190.png" Type="http://schemas.openxmlformats.org/officeDocument/2006/relationships/image"/><Relationship Id="rId5" Target="../media/image3.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9.png" Type="http://schemas.openxmlformats.org/officeDocument/2006/relationships/image"/><Relationship Id="rId11" Target="../media/image200.svg" Type="http://schemas.openxmlformats.org/officeDocument/2006/relationships/image"/><Relationship Id="rId2" Target="../media/image191.png" Type="http://schemas.openxmlformats.org/officeDocument/2006/relationships/image"/><Relationship Id="rId3" Target="../media/image192.svg" Type="http://schemas.openxmlformats.org/officeDocument/2006/relationships/image"/><Relationship Id="rId4" Target="../media/image193.png" Type="http://schemas.openxmlformats.org/officeDocument/2006/relationships/image"/><Relationship Id="rId5" Target="../media/image194.svg" Type="http://schemas.openxmlformats.org/officeDocument/2006/relationships/image"/><Relationship Id="rId6" Target="../media/image195.png" Type="http://schemas.openxmlformats.org/officeDocument/2006/relationships/image"/><Relationship Id="rId7" Target="../media/image196.svg" Type="http://schemas.openxmlformats.org/officeDocument/2006/relationships/image"/><Relationship Id="rId8" Target="../media/image197.png" Type="http://schemas.openxmlformats.org/officeDocument/2006/relationships/image"/><Relationship Id="rId9" Target="../media/image198.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0.png" Type="http://schemas.openxmlformats.org/officeDocument/2006/relationships/image"/><Relationship Id="rId3" Target="../media/image171.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1.png" Type="http://schemas.openxmlformats.org/officeDocument/2006/relationships/image"/><Relationship Id="rId3" Target="../media/image20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94.jpeg" Type="http://schemas.openxmlformats.org/officeDocument/2006/relationships/image"/><Relationship Id="rId5" Target="../media/image203.png" Type="http://schemas.openxmlformats.org/officeDocument/2006/relationships/image"/><Relationship Id="rId6" Target="../media/image204.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5.png" Type="http://schemas.openxmlformats.org/officeDocument/2006/relationships/image"/><Relationship Id="rId3" Target="../media/image206.png" Type="http://schemas.openxmlformats.org/officeDocument/2006/relationships/image"/><Relationship Id="rId4" Target="../media/image207.png" Type="http://schemas.openxmlformats.org/officeDocument/2006/relationships/image"/><Relationship Id="rId5" Target="https://bit.ly/3EePy4n" TargetMode="External" Type="http://schemas.openxmlformats.org/officeDocument/2006/relationships/hyperlink"/></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8.jpeg" Type="http://schemas.openxmlformats.org/officeDocument/2006/relationships/image"/><Relationship Id="rId3" Target="../media/image98.png" Type="http://schemas.openxmlformats.org/officeDocument/2006/relationships/image"/><Relationship Id="rId4" Target="../media/image99.svg" Type="http://schemas.openxmlformats.org/officeDocument/2006/relationships/image"/><Relationship Id="rId5" Target="../media/image209.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4.jpeg" Type="http://schemas.openxmlformats.org/officeDocument/2006/relationships/image"/><Relationship Id="rId3" Target="../media/image4.png" Type="http://schemas.openxmlformats.org/officeDocument/2006/relationships/image"/><Relationship Id="rId4" Target="../media/image210.png" Type="http://schemas.openxmlformats.org/officeDocument/2006/relationships/image"/><Relationship Id="rId5" Target="../media/image211.png" Type="http://schemas.openxmlformats.org/officeDocument/2006/relationships/image"/><Relationship Id="rId6" Target="../media/image212.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9.jpeg" Type="http://schemas.openxmlformats.org/officeDocument/2006/relationships/image"/><Relationship Id="rId4" Target="../media/image20.png" Type="http://schemas.openxmlformats.org/officeDocument/2006/relationships/image"/><Relationship Id="rId5" Target="../media/image21.jpeg" Type="http://schemas.openxmlformats.org/officeDocument/2006/relationships/image"/><Relationship Id="rId6" Target="../media/image18.png" Type="http://schemas.openxmlformats.org/officeDocument/2006/relationships/image"/><Relationship Id="rId7" Target="../media/image15.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3.png" Type="http://schemas.openxmlformats.org/officeDocument/2006/relationships/image"/><Relationship Id="rId3" Target="../media/image214.svg" Type="http://schemas.openxmlformats.org/officeDocument/2006/relationships/image"/><Relationship Id="rId4" Target="../media/image215.png" Type="http://schemas.openxmlformats.org/officeDocument/2006/relationships/image"/><Relationship Id="rId5" Target="../media/image216.svg" Type="http://schemas.openxmlformats.org/officeDocument/2006/relationships/image"/><Relationship Id="rId6" Target="../media/image217.jpe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44.svg" Type="http://schemas.openxmlformats.org/officeDocument/2006/relationships/image"/><Relationship Id="rId12" Target="../media/image45.png" Type="http://schemas.openxmlformats.org/officeDocument/2006/relationships/image"/><Relationship Id="rId13" Target="../media/image46.svg" Type="http://schemas.openxmlformats.org/officeDocument/2006/relationships/image"/><Relationship Id="rId14" Target="../media/image47.png" Type="http://schemas.openxmlformats.org/officeDocument/2006/relationships/image"/><Relationship Id="rId15" Target="../media/image48.svg" Type="http://schemas.openxmlformats.org/officeDocument/2006/relationships/image"/><Relationship Id="rId2" Target="../notesSlides/notesSlide5.xml" Type="http://schemas.openxmlformats.org/officeDocument/2006/relationships/notesSlide"/><Relationship Id="rId3" Target="../media/image36.jpe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49.jpeg" Type="http://schemas.openxmlformats.org/officeDocument/2006/relationships/image"/><Relationship Id="rId4" Target="../media/image37.png" Type="http://schemas.openxmlformats.org/officeDocument/2006/relationships/image"/><Relationship Id="rId5" Target="../media/image38.svg" Type="http://schemas.openxmlformats.org/officeDocument/2006/relationships/image"/><Relationship Id="rId6" Target="../media/image5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204" t="0" r="-2204" b="0"/>
            </a:stretch>
          </a:blipFill>
        </p:spPr>
      </p:sp>
      <p:grpSp>
        <p:nvGrpSpPr>
          <p:cNvPr name="Group 3" id="3"/>
          <p:cNvGrpSpPr/>
          <p:nvPr/>
        </p:nvGrpSpPr>
        <p:grpSpPr>
          <a:xfrm rot="-7574724">
            <a:off x="13861511" y="-2937573"/>
            <a:ext cx="4765787" cy="10765147"/>
            <a:chOff x="0" y="0"/>
            <a:chExt cx="638390" cy="1442021"/>
          </a:xfrm>
        </p:grpSpPr>
        <p:sp>
          <p:nvSpPr>
            <p:cNvPr name="Freeform 4" id="4"/>
            <p:cNvSpPr/>
            <p:nvPr/>
          </p:nvSpPr>
          <p:spPr>
            <a:xfrm flipH="false" flipV="false" rot="0">
              <a:off x="0" y="0"/>
              <a:ext cx="638390" cy="1442021"/>
            </a:xfrm>
            <a:custGeom>
              <a:avLst/>
              <a:gdLst/>
              <a:ahLst/>
              <a:cxnLst/>
              <a:rect r="r" b="b" t="t" l="l"/>
              <a:pathLst>
                <a:path h="1442021" w="638390">
                  <a:moveTo>
                    <a:pt x="212912" y="19070"/>
                  </a:moveTo>
                  <a:cubicBezTo>
                    <a:pt x="245535" y="7556"/>
                    <a:pt x="282849" y="0"/>
                    <a:pt x="319367" y="0"/>
                  </a:cubicBezTo>
                  <a:cubicBezTo>
                    <a:pt x="355887" y="0"/>
                    <a:pt x="391028" y="6476"/>
                    <a:pt x="423411" y="17990"/>
                  </a:cubicBezTo>
                  <a:cubicBezTo>
                    <a:pt x="424101" y="18350"/>
                    <a:pt x="424790" y="18350"/>
                    <a:pt x="425479" y="18710"/>
                  </a:cubicBezTo>
                  <a:cubicBezTo>
                    <a:pt x="547093" y="64765"/>
                    <a:pt x="636668" y="186379"/>
                    <a:pt x="638390" y="342479"/>
                  </a:cubicBezTo>
                  <a:lnTo>
                    <a:pt x="638390" y="1442021"/>
                  </a:lnTo>
                  <a:lnTo>
                    <a:pt x="0" y="1442021"/>
                  </a:lnTo>
                  <a:lnTo>
                    <a:pt x="0" y="343295"/>
                  </a:lnTo>
                  <a:cubicBezTo>
                    <a:pt x="1723" y="185660"/>
                    <a:pt x="89919" y="64045"/>
                    <a:pt x="212912" y="19070"/>
                  </a:cubicBezTo>
                  <a:close/>
                </a:path>
              </a:pathLst>
            </a:custGeom>
            <a:solidFill>
              <a:srgbClr val="CDCED7"/>
            </a:solidFill>
          </p:spPr>
        </p:sp>
        <p:sp>
          <p:nvSpPr>
            <p:cNvPr name="TextBox 5" id="5"/>
            <p:cNvSpPr txBox="true"/>
            <p:nvPr/>
          </p:nvSpPr>
          <p:spPr>
            <a:xfrm>
              <a:off x="0" y="88900"/>
              <a:ext cx="638390" cy="1353121"/>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9836853" y="1393546"/>
            <a:ext cx="7664496" cy="7295666"/>
          </a:xfrm>
          <a:custGeom>
            <a:avLst/>
            <a:gdLst/>
            <a:ahLst/>
            <a:cxnLst/>
            <a:rect r="r" b="b" t="t" l="l"/>
            <a:pathLst>
              <a:path h="7295666" w="7664496">
                <a:moveTo>
                  <a:pt x="0" y="0"/>
                </a:moveTo>
                <a:lnTo>
                  <a:pt x="7664496" y="0"/>
                </a:lnTo>
                <a:lnTo>
                  <a:pt x="7664496" y="7295667"/>
                </a:lnTo>
                <a:lnTo>
                  <a:pt x="0" y="7295667"/>
                </a:lnTo>
                <a:lnTo>
                  <a:pt x="0" y="0"/>
                </a:lnTo>
                <a:close/>
              </a:path>
            </a:pathLst>
          </a:custGeom>
          <a:blipFill>
            <a:blip r:embed="rId4"/>
            <a:stretch>
              <a:fillRect l="0" t="-623" r="0" b="-623"/>
            </a:stretch>
          </a:blipFill>
        </p:spPr>
      </p:sp>
      <p:sp>
        <p:nvSpPr>
          <p:cNvPr name="AutoShape 7" id="7"/>
          <p:cNvSpPr/>
          <p:nvPr/>
        </p:nvSpPr>
        <p:spPr>
          <a:xfrm>
            <a:off x="2443960" y="1613023"/>
            <a:ext cx="10320052" cy="0"/>
          </a:xfrm>
          <a:prstGeom prst="line">
            <a:avLst/>
          </a:prstGeom>
          <a:ln cap="rnd" w="19050">
            <a:solidFill>
              <a:srgbClr val="CDCED7">
                <a:alpha val="49804"/>
              </a:srgbClr>
            </a:solidFill>
            <a:prstDash val="solid"/>
            <a:headEnd type="none" len="sm" w="sm"/>
            <a:tailEnd type="none" len="sm" w="sm"/>
          </a:ln>
        </p:spPr>
      </p:sp>
      <p:grpSp>
        <p:nvGrpSpPr>
          <p:cNvPr name="Group 8" id="8"/>
          <p:cNvGrpSpPr/>
          <p:nvPr/>
        </p:nvGrpSpPr>
        <p:grpSpPr>
          <a:xfrm rot="0">
            <a:off x="1901191" y="8526927"/>
            <a:ext cx="5295688" cy="748149"/>
            <a:chOff x="0" y="0"/>
            <a:chExt cx="2876657" cy="406400"/>
          </a:xfrm>
        </p:grpSpPr>
        <p:sp>
          <p:nvSpPr>
            <p:cNvPr name="Freeform 9" id="9"/>
            <p:cNvSpPr/>
            <p:nvPr/>
          </p:nvSpPr>
          <p:spPr>
            <a:xfrm flipH="false" flipV="false" rot="0">
              <a:off x="0" y="0"/>
              <a:ext cx="2876657" cy="406400"/>
            </a:xfrm>
            <a:custGeom>
              <a:avLst/>
              <a:gdLst/>
              <a:ahLst/>
              <a:cxnLst/>
              <a:rect r="r" b="b" t="t" l="l"/>
              <a:pathLst>
                <a:path h="406400" w="2876657">
                  <a:moveTo>
                    <a:pt x="2673457" y="0"/>
                  </a:moveTo>
                  <a:cubicBezTo>
                    <a:pt x="2785682" y="0"/>
                    <a:pt x="2876657" y="90976"/>
                    <a:pt x="2876657" y="203200"/>
                  </a:cubicBezTo>
                  <a:cubicBezTo>
                    <a:pt x="2876657" y="315424"/>
                    <a:pt x="2785682" y="406400"/>
                    <a:pt x="2673457" y="406400"/>
                  </a:cubicBezTo>
                  <a:lnTo>
                    <a:pt x="203200" y="406400"/>
                  </a:lnTo>
                  <a:cubicBezTo>
                    <a:pt x="90976" y="406400"/>
                    <a:pt x="0" y="315424"/>
                    <a:pt x="0" y="203200"/>
                  </a:cubicBezTo>
                  <a:cubicBezTo>
                    <a:pt x="0" y="90976"/>
                    <a:pt x="90976" y="0"/>
                    <a:pt x="203200" y="0"/>
                  </a:cubicBezTo>
                  <a:close/>
                </a:path>
              </a:pathLst>
            </a:custGeom>
            <a:solidFill>
              <a:srgbClr val="3C68AE"/>
            </a:solidFill>
          </p:spPr>
        </p:sp>
        <p:sp>
          <p:nvSpPr>
            <p:cNvPr name="TextBox 10" id="10"/>
            <p:cNvSpPr txBox="true"/>
            <p:nvPr/>
          </p:nvSpPr>
          <p:spPr>
            <a:xfrm>
              <a:off x="0" y="-47625"/>
              <a:ext cx="2876657" cy="454025"/>
            </a:xfrm>
            <a:prstGeom prst="rect">
              <a:avLst/>
            </a:prstGeom>
          </p:spPr>
          <p:txBody>
            <a:bodyPr anchor="ctr" rtlCol="false" tIns="50800" lIns="50800" bIns="50800" rIns="50800"/>
            <a:lstStyle/>
            <a:p>
              <a:pPr algn="ctr">
                <a:lnSpc>
                  <a:spcPts val="3359"/>
                </a:lnSpc>
              </a:pPr>
            </a:p>
          </p:txBody>
        </p:sp>
      </p:grpSp>
      <p:grpSp>
        <p:nvGrpSpPr>
          <p:cNvPr name="Group 11" id="11"/>
          <p:cNvGrpSpPr/>
          <p:nvPr/>
        </p:nvGrpSpPr>
        <p:grpSpPr>
          <a:xfrm rot="5400000">
            <a:off x="1252427" y="7182617"/>
            <a:ext cx="931915" cy="3436769"/>
            <a:chOff x="0" y="0"/>
            <a:chExt cx="660400" cy="2435461"/>
          </a:xfrm>
        </p:grpSpPr>
        <p:sp>
          <p:nvSpPr>
            <p:cNvPr name="Freeform 12" id="12"/>
            <p:cNvSpPr/>
            <p:nvPr/>
          </p:nvSpPr>
          <p:spPr>
            <a:xfrm flipH="false" flipV="false" rot="0">
              <a:off x="0" y="0"/>
              <a:ext cx="660400" cy="2435461"/>
            </a:xfrm>
            <a:custGeom>
              <a:avLst/>
              <a:gdLst/>
              <a:ahLst/>
              <a:cxnLst/>
              <a:rect r="r" b="b" t="t" l="l"/>
              <a:pathLst>
                <a:path h="243546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64546"/>
                  </a:cubicBezTo>
                  <a:lnTo>
                    <a:pt x="660400" y="2435461"/>
                  </a:lnTo>
                  <a:lnTo>
                    <a:pt x="0" y="2435461"/>
                  </a:lnTo>
                  <a:lnTo>
                    <a:pt x="0" y="366083"/>
                  </a:lnTo>
                  <a:cubicBezTo>
                    <a:pt x="1782" y="185660"/>
                    <a:pt x="93019" y="64045"/>
                    <a:pt x="220252" y="19070"/>
                  </a:cubicBezTo>
                  <a:close/>
                </a:path>
              </a:pathLst>
            </a:custGeom>
            <a:solidFill>
              <a:srgbClr val="CDCED7"/>
            </a:solidFill>
          </p:spPr>
        </p:sp>
        <p:sp>
          <p:nvSpPr>
            <p:cNvPr name="TextBox 13" id="13"/>
            <p:cNvSpPr txBox="true"/>
            <p:nvPr/>
          </p:nvSpPr>
          <p:spPr>
            <a:xfrm>
              <a:off x="0" y="79375"/>
              <a:ext cx="660400" cy="2356086"/>
            </a:xfrm>
            <a:prstGeom prst="rect">
              <a:avLst/>
            </a:prstGeom>
          </p:spPr>
          <p:txBody>
            <a:bodyPr anchor="ctr" rtlCol="false" tIns="50800" lIns="50800" bIns="50800" rIns="50800"/>
            <a:lstStyle/>
            <a:p>
              <a:pPr algn="ctr">
                <a:lnSpc>
                  <a:spcPts val="3359"/>
                </a:lnSpc>
              </a:pPr>
            </a:p>
          </p:txBody>
        </p:sp>
      </p:grpSp>
      <p:sp>
        <p:nvSpPr>
          <p:cNvPr name="Freeform 14" id="14"/>
          <p:cNvSpPr/>
          <p:nvPr/>
        </p:nvSpPr>
        <p:spPr>
          <a:xfrm flipH="false" flipV="false" rot="0">
            <a:off x="0" y="0"/>
            <a:ext cx="3076153" cy="1494884"/>
          </a:xfrm>
          <a:custGeom>
            <a:avLst/>
            <a:gdLst/>
            <a:ahLst/>
            <a:cxnLst/>
            <a:rect r="r" b="b" t="t" l="l"/>
            <a:pathLst>
              <a:path h="1494884" w="3076153">
                <a:moveTo>
                  <a:pt x="0" y="0"/>
                </a:moveTo>
                <a:lnTo>
                  <a:pt x="3076153" y="0"/>
                </a:lnTo>
                <a:lnTo>
                  <a:pt x="3076153" y="1494884"/>
                </a:lnTo>
                <a:lnTo>
                  <a:pt x="0" y="1494884"/>
                </a:lnTo>
                <a:lnTo>
                  <a:pt x="0" y="0"/>
                </a:lnTo>
                <a:close/>
              </a:path>
            </a:pathLst>
          </a:custGeom>
          <a:blipFill>
            <a:blip r:embed="rId5"/>
            <a:stretch>
              <a:fillRect l="0" t="0" r="0" b="-16309"/>
            </a:stretch>
          </a:blipFill>
        </p:spPr>
      </p:sp>
      <p:sp>
        <p:nvSpPr>
          <p:cNvPr name="Freeform 15" id="15"/>
          <p:cNvSpPr/>
          <p:nvPr/>
        </p:nvSpPr>
        <p:spPr>
          <a:xfrm flipH="false" flipV="false" rot="0">
            <a:off x="14642487" y="-326250"/>
            <a:ext cx="4379615" cy="2039186"/>
          </a:xfrm>
          <a:custGeom>
            <a:avLst/>
            <a:gdLst/>
            <a:ahLst/>
            <a:cxnLst/>
            <a:rect r="r" b="b" t="t" l="l"/>
            <a:pathLst>
              <a:path h="2039186" w="4379615">
                <a:moveTo>
                  <a:pt x="0" y="0"/>
                </a:moveTo>
                <a:lnTo>
                  <a:pt x="4379615" y="0"/>
                </a:lnTo>
                <a:lnTo>
                  <a:pt x="4379615" y="2039186"/>
                </a:lnTo>
                <a:lnTo>
                  <a:pt x="0" y="2039186"/>
                </a:lnTo>
                <a:lnTo>
                  <a:pt x="0" y="0"/>
                </a:lnTo>
                <a:close/>
              </a:path>
            </a:pathLst>
          </a:custGeom>
          <a:blipFill>
            <a:blip r:embed="rId6"/>
            <a:stretch>
              <a:fillRect l="0" t="0" r="0" b="0"/>
            </a:stretch>
          </a:blipFill>
        </p:spPr>
      </p:sp>
      <p:sp>
        <p:nvSpPr>
          <p:cNvPr name="Freeform 16" id="16"/>
          <p:cNvSpPr/>
          <p:nvPr/>
        </p:nvSpPr>
        <p:spPr>
          <a:xfrm flipH="false" flipV="false" rot="0">
            <a:off x="14089493" y="9019644"/>
            <a:ext cx="5007721" cy="851313"/>
          </a:xfrm>
          <a:custGeom>
            <a:avLst/>
            <a:gdLst/>
            <a:ahLst/>
            <a:cxnLst/>
            <a:rect r="r" b="b" t="t" l="l"/>
            <a:pathLst>
              <a:path h="851313" w="5007721">
                <a:moveTo>
                  <a:pt x="0" y="0"/>
                </a:moveTo>
                <a:lnTo>
                  <a:pt x="5007721" y="0"/>
                </a:lnTo>
                <a:lnTo>
                  <a:pt x="5007721" y="851313"/>
                </a:lnTo>
                <a:lnTo>
                  <a:pt x="0" y="8513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272249" y="2533553"/>
            <a:ext cx="8746593" cy="3543300"/>
          </a:xfrm>
          <a:prstGeom prst="rect">
            <a:avLst/>
          </a:prstGeom>
        </p:spPr>
        <p:txBody>
          <a:bodyPr anchor="t" rtlCol="false" tIns="0" lIns="0" bIns="0" rIns="0">
            <a:spAutoFit/>
          </a:bodyPr>
          <a:lstStyle/>
          <a:p>
            <a:pPr algn="ctr" marL="0" indent="0" lvl="0">
              <a:lnSpc>
                <a:spcPts val="9312"/>
              </a:lnSpc>
              <a:spcBef>
                <a:spcPct val="0"/>
              </a:spcBef>
            </a:pPr>
            <a:r>
              <a:rPr lang="en-US" b="true" sz="7760">
                <a:solidFill>
                  <a:srgbClr val="E9EAF3"/>
                </a:solidFill>
                <a:latin typeface="DM Sans Bold"/>
                <a:ea typeface="DM Sans Bold"/>
                <a:cs typeface="DM Sans Bold"/>
                <a:sym typeface="DM Sans Bold"/>
              </a:rPr>
              <a:t>Next Generation Secirty Operation Center</a:t>
            </a:r>
          </a:p>
        </p:txBody>
      </p:sp>
      <p:sp>
        <p:nvSpPr>
          <p:cNvPr name="TextBox 18" id="18"/>
          <p:cNvSpPr txBox="true"/>
          <p:nvPr/>
        </p:nvSpPr>
        <p:spPr>
          <a:xfrm rot="0">
            <a:off x="183236" y="6329949"/>
            <a:ext cx="8924619" cy="595460"/>
          </a:xfrm>
          <a:prstGeom prst="rect">
            <a:avLst/>
          </a:prstGeom>
        </p:spPr>
        <p:txBody>
          <a:bodyPr anchor="t" rtlCol="false" tIns="0" lIns="0" bIns="0" rIns="0">
            <a:spAutoFit/>
          </a:bodyPr>
          <a:lstStyle/>
          <a:p>
            <a:pPr algn="l">
              <a:lnSpc>
                <a:spcPts val="4979"/>
              </a:lnSpc>
              <a:spcBef>
                <a:spcPct val="0"/>
              </a:spcBef>
            </a:pPr>
            <a:r>
              <a:rPr lang="en-US" sz="3556">
                <a:solidFill>
                  <a:srgbClr val="D6C9A5"/>
                </a:solidFill>
                <a:latin typeface="DM Sans"/>
                <a:ea typeface="DM Sans"/>
                <a:cs typeface="DM Sans"/>
                <a:sym typeface="DM Sans"/>
              </a:rPr>
              <a:t>Empowering Security, Automating Defense</a:t>
            </a:r>
          </a:p>
        </p:txBody>
      </p:sp>
      <p:sp>
        <p:nvSpPr>
          <p:cNvPr name="TextBox 19" id="19"/>
          <p:cNvSpPr txBox="true"/>
          <p:nvPr/>
        </p:nvSpPr>
        <p:spPr>
          <a:xfrm rot="0">
            <a:off x="170266" y="8636072"/>
            <a:ext cx="3864688" cy="457275"/>
          </a:xfrm>
          <a:prstGeom prst="rect">
            <a:avLst/>
          </a:prstGeom>
        </p:spPr>
        <p:txBody>
          <a:bodyPr anchor="t" rtlCol="false" tIns="0" lIns="0" bIns="0" rIns="0">
            <a:spAutoFit/>
          </a:bodyPr>
          <a:lstStyle/>
          <a:p>
            <a:pPr algn="l">
              <a:lnSpc>
                <a:spcPts val="3753"/>
              </a:lnSpc>
              <a:spcBef>
                <a:spcPct val="0"/>
              </a:spcBef>
            </a:pPr>
            <a:r>
              <a:rPr lang="en-US" sz="2681">
                <a:solidFill>
                  <a:srgbClr val="5981CA"/>
                </a:solidFill>
                <a:latin typeface="RoxboroughCF"/>
                <a:ea typeface="RoxboroughCF"/>
                <a:cs typeface="RoxboroughCF"/>
                <a:sym typeface="RoxboroughCF"/>
              </a:rPr>
              <a:t>Graduation Project</a:t>
            </a:r>
          </a:p>
        </p:txBody>
      </p:sp>
      <p:sp>
        <p:nvSpPr>
          <p:cNvPr name="TextBox 20" id="20"/>
          <p:cNvSpPr txBox="true"/>
          <p:nvPr/>
        </p:nvSpPr>
        <p:spPr>
          <a:xfrm rot="0">
            <a:off x="3575110" y="8641588"/>
            <a:ext cx="3864688" cy="455769"/>
          </a:xfrm>
          <a:prstGeom prst="rect">
            <a:avLst/>
          </a:prstGeom>
        </p:spPr>
        <p:txBody>
          <a:bodyPr anchor="t" rtlCol="false" tIns="0" lIns="0" bIns="0" rIns="0">
            <a:spAutoFit/>
          </a:bodyPr>
          <a:lstStyle/>
          <a:p>
            <a:pPr algn="l">
              <a:lnSpc>
                <a:spcPts val="3753"/>
              </a:lnSpc>
              <a:spcBef>
                <a:spcPct val="0"/>
              </a:spcBef>
            </a:pPr>
            <a:r>
              <a:rPr lang="en-US" sz="2681">
                <a:solidFill>
                  <a:srgbClr val="CDCED7"/>
                </a:solidFill>
                <a:latin typeface="DM Sans"/>
                <a:ea typeface="DM Sans"/>
                <a:cs typeface="DM Sans"/>
                <a:sym typeface="DM Sans"/>
              </a:rPr>
              <a:t>02-24-01404 Project I</a:t>
            </a:r>
          </a:p>
        </p:txBody>
      </p:sp>
      <p:sp>
        <p:nvSpPr>
          <p:cNvPr name="TextBox 21" id="21"/>
          <p:cNvSpPr txBox="true"/>
          <p:nvPr/>
        </p:nvSpPr>
        <p:spPr>
          <a:xfrm rot="0">
            <a:off x="15062164" y="9153362"/>
            <a:ext cx="3864688" cy="455769"/>
          </a:xfrm>
          <a:prstGeom prst="rect">
            <a:avLst/>
          </a:prstGeom>
        </p:spPr>
        <p:txBody>
          <a:bodyPr anchor="t" rtlCol="false" tIns="0" lIns="0" bIns="0" rIns="0">
            <a:spAutoFit/>
          </a:bodyPr>
          <a:lstStyle/>
          <a:p>
            <a:pPr algn="l">
              <a:lnSpc>
                <a:spcPts val="3753"/>
              </a:lnSpc>
              <a:spcBef>
                <a:spcPct val="0"/>
              </a:spcBef>
            </a:pPr>
            <a:r>
              <a:rPr lang="en-US" sz="2681">
                <a:solidFill>
                  <a:srgbClr val="CDCED7"/>
                </a:solidFill>
                <a:latin typeface="DM Sans"/>
                <a:ea typeface="DM Sans"/>
                <a:cs typeface="DM Sans"/>
                <a:sym typeface="DM Sans"/>
              </a:rPr>
              <a:t>22-January-2025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760763" y="4962857"/>
            <a:ext cx="2339374" cy="2353876"/>
            <a:chOff x="0" y="0"/>
            <a:chExt cx="616131" cy="619951"/>
          </a:xfrm>
        </p:grpSpPr>
        <p:sp>
          <p:nvSpPr>
            <p:cNvPr name="Freeform 3" id="3"/>
            <p:cNvSpPr/>
            <p:nvPr/>
          </p:nvSpPr>
          <p:spPr>
            <a:xfrm flipH="false" flipV="false" rot="0">
              <a:off x="0" y="0"/>
              <a:ext cx="616131" cy="619951"/>
            </a:xfrm>
            <a:custGeom>
              <a:avLst/>
              <a:gdLst/>
              <a:ahLst/>
              <a:cxnLst/>
              <a:rect r="r" b="b" t="t" l="l"/>
              <a:pathLst>
                <a:path h="619951" w="616131">
                  <a:moveTo>
                    <a:pt x="165470" y="0"/>
                  </a:moveTo>
                  <a:lnTo>
                    <a:pt x="450662" y="0"/>
                  </a:lnTo>
                  <a:cubicBezTo>
                    <a:pt x="494547" y="0"/>
                    <a:pt x="536635" y="17433"/>
                    <a:pt x="567666" y="48465"/>
                  </a:cubicBezTo>
                  <a:cubicBezTo>
                    <a:pt x="598698" y="79497"/>
                    <a:pt x="616131" y="121585"/>
                    <a:pt x="616131" y="165470"/>
                  </a:cubicBezTo>
                  <a:lnTo>
                    <a:pt x="616131" y="454481"/>
                  </a:lnTo>
                  <a:cubicBezTo>
                    <a:pt x="616131" y="545867"/>
                    <a:pt x="542048" y="619951"/>
                    <a:pt x="450662" y="619951"/>
                  </a:cubicBezTo>
                  <a:lnTo>
                    <a:pt x="165470" y="619951"/>
                  </a:lnTo>
                  <a:cubicBezTo>
                    <a:pt x="74083" y="619951"/>
                    <a:pt x="0" y="545867"/>
                    <a:pt x="0" y="454481"/>
                  </a:cubicBezTo>
                  <a:lnTo>
                    <a:pt x="0" y="165470"/>
                  </a:lnTo>
                  <a:cubicBezTo>
                    <a:pt x="0" y="74083"/>
                    <a:pt x="74083" y="0"/>
                    <a:pt x="165470" y="0"/>
                  </a:cubicBezTo>
                  <a:close/>
                </a:path>
              </a:pathLst>
            </a:custGeom>
            <a:solidFill>
              <a:srgbClr val="0A0E26"/>
            </a:solidFill>
          </p:spPr>
        </p:sp>
        <p:sp>
          <p:nvSpPr>
            <p:cNvPr name="TextBox 4" id="4"/>
            <p:cNvSpPr txBox="true"/>
            <p:nvPr/>
          </p:nvSpPr>
          <p:spPr>
            <a:xfrm>
              <a:off x="0" y="-38100"/>
              <a:ext cx="616131" cy="658051"/>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867538" y="4962857"/>
            <a:ext cx="2339374" cy="2353876"/>
            <a:chOff x="0" y="0"/>
            <a:chExt cx="616131" cy="619951"/>
          </a:xfrm>
        </p:grpSpPr>
        <p:sp>
          <p:nvSpPr>
            <p:cNvPr name="Freeform 6" id="6"/>
            <p:cNvSpPr/>
            <p:nvPr/>
          </p:nvSpPr>
          <p:spPr>
            <a:xfrm flipH="false" flipV="false" rot="0">
              <a:off x="0" y="0"/>
              <a:ext cx="616131" cy="619951"/>
            </a:xfrm>
            <a:custGeom>
              <a:avLst/>
              <a:gdLst/>
              <a:ahLst/>
              <a:cxnLst/>
              <a:rect r="r" b="b" t="t" l="l"/>
              <a:pathLst>
                <a:path h="619951" w="616131">
                  <a:moveTo>
                    <a:pt x="165470" y="0"/>
                  </a:moveTo>
                  <a:lnTo>
                    <a:pt x="450662" y="0"/>
                  </a:lnTo>
                  <a:cubicBezTo>
                    <a:pt x="494547" y="0"/>
                    <a:pt x="536635" y="17433"/>
                    <a:pt x="567666" y="48465"/>
                  </a:cubicBezTo>
                  <a:cubicBezTo>
                    <a:pt x="598698" y="79497"/>
                    <a:pt x="616131" y="121585"/>
                    <a:pt x="616131" y="165470"/>
                  </a:cubicBezTo>
                  <a:lnTo>
                    <a:pt x="616131" y="454481"/>
                  </a:lnTo>
                  <a:cubicBezTo>
                    <a:pt x="616131" y="545867"/>
                    <a:pt x="542048" y="619951"/>
                    <a:pt x="450662" y="619951"/>
                  </a:cubicBezTo>
                  <a:lnTo>
                    <a:pt x="165470" y="619951"/>
                  </a:lnTo>
                  <a:cubicBezTo>
                    <a:pt x="74083" y="619951"/>
                    <a:pt x="0" y="545867"/>
                    <a:pt x="0" y="454481"/>
                  </a:cubicBezTo>
                  <a:lnTo>
                    <a:pt x="0" y="165470"/>
                  </a:lnTo>
                  <a:cubicBezTo>
                    <a:pt x="0" y="74083"/>
                    <a:pt x="74083" y="0"/>
                    <a:pt x="165470" y="0"/>
                  </a:cubicBezTo>
                  <a:close/>
                </a:path>
              </a:pathLst>
            </a:custGeom>
            <a:solidFill>
              <a:srgbClr val="0A0E26"/>
            </a:solidFill>
          </p:spPr>
        </p:sp>
        <p:sp>
          <p:nvSpPr>
            <p:cNvPr name="TextBox 7" id="7"/>
            <p:cNvSpPr txBox="true"/>
            <p:nvPr/>
          </p:nvSpPr>
          <p:spPr>
            <a:xfrm>
              <a:off x="0" y="-38100"/>
              <a:ext cx="616131" cy="658051"/>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1609220" y="-257106"/>
            <a:ext cx="5992935" cy="4677038"/>
            <a:chOff x="0" y="0"/>
            <a:chExt cx="928463" cy="724596"/>
          </a:xfrm>
        </p:grpSpPr>
        <p:sp>
          <p:nvSpPr>
            <p:cNvPr name="Freeform 9" id="9"/>
            <p:cNvSpPr/>
            <p:nvPr/>
          </p:nvSpPr>
          <p:spPr>
            <a:xfrm flipH="false" flipV="false" rot="0">
              <a:off x="0" y="0"/>
              <a:ext cx="928463" cy="724596"/>
            </a:xfrm>
            <a:custGeom>
              <a:avLst/>
              <a:gdLst/>
              <a:ahLst/>
              <a:cxnLst/>
              <a:rect r="r" b="b" t="t" l="l"/>
              <a:pathLst>
                <a:path h="724596" w="928463">
                  <a:moveTo>
                    <a:pt x="50382" y="0"/>
                  </a:moveTo>
                  <a:lnTo>
                    <a:pt x="878081" y="0"/>
                  </a:lnTo>
                  <a:cubicBezTo>
                    <a:pt x="891443" y="0"/>
                    <a:pt x="904258" y="5308"/>
                    <a:pt x="913706" y="14756"/>
                  </a:cubicBezTo>
                  <a:cubicBezTo>
                    <a:pt x="923154" y="24205"/>
                    <a:pt x="928463" y="37020"/>
                    <a:pt x="928463" y="50382"/>
                  </a:cubicBezTo>
                  <a:lnTo>
                    <a:pt x="928463" y="674214"/>
                  </a:lnTo>
                  <a:cubicBezTo>
                    <a:pt x="928463" y="702039"/>
                    <a:pt x="905906" y="724596"/>
                    <a:pt x="878081" y="724596"/>
                  </a:cubicBezTo>
                  <a:lnTo>
                    <a:pt x="50382" y="724596"/>
                  </a:lnTo>
                  <a:cubicBezTo>
                    <a:pt x="22557" y="724596"/>
                    <a:pt x="0" y="702039"/>
                    <a:pt x="0" y="674214"/>
                  </a:cubicBezTo>
                  <a:lnTo>
                    <a:pt x="0" y="50382"/>
                  </a:lnTo>
                  <a:cubicBezTo>
                    <a:pt x="0" y="22557"/>
                    <a:pt x="22557" y="0"/>
                    <a:pt x="50382" y="0"/>
                  </a:cubicBezTo>
                  <a:close/>
                </a:path>
              </a:pathLst>
            </a:custGeom>
            <a:blipFill>
              <a:blip r:embed="rId3"/>
              <a:stretch>
                <a:fillRect l="-9450" t="0" r="-9450" b="0"/>
              </a:stretch>
            </a:blipFill>
          </p:spPr>
        </p:sp>
      </p:grpSp>
      <p:sp>
        <p:nvSpPr>
          <p:cNvPr name="AutoShape 10" id="10"/>
          <p:cNvSpPr/>
          <p:nvPr/>
        </p:nvSpPr>
        <p:spPr>
          <a:xfrm>
            <a:off x="832313" y="847016"/>
            <a:ext cx="0" cy="3607598"/>
          </a:xfrm>
          <a:prstGeom prst="line">
            <a:avLst/>
          </a:prstGeom>
          <a:ln cap="flat" w="19050">
            <a:solidFill>
              <a:srgbClr val="0A0E26"/>
            </a:solidFill>
            <a:prstDash val="solid"/>
            <a:headEnd type="none" len="sm" w="sm"/>
            <a:tailEnd type="none" len="sm" w="sm"/>
          </a:ln>
        </p:spPr>
      </p:sp>
      <p:sp>
        <p:nvSpPr>
          <p:cNvPr name="AutoShape 11" id="11"/>
          <p:cNvSpPr/>
          <p:nvPr/>
        </p:nvSpPr>
        <p:spPr>
          <a:xfrm>
            <a:off x="17364075" y="764377"/>
            <a:ext cx="0" cy="3607598"/>
          </a:xfrm>
          <a:prstGeom prst="line">
            <a:avLst/>
          </a:prstGeom>
          <a:ln cap="flat" w="19050">
            <a:solidFill>
              <a:srgbClr val="0A0E26"/>
            </a:solidFill>
            <a:prstDash val="solid"/>
            <a:headEnd type="none" len="sm" w="sm"/>
            <a:tailEnd type="none" len="sm" w="sm"/>
          </a:ln>
        </p:spPr>
      </p:sp>
      <p:grpSp>
        <p:nvGrpSpPr>
          <p:cNvPr name="Group 12" id="12"/>
          <p:cNvGrpSpPr/>
          <p:nvPr/>
        </p:nvGrpSpPr>
        <p:grpSpPr>
          <a:xfrm rot="0">
            <a:off x="7974313" y="4962857"/>
            <a:ext cx="2339374" cy="2353876"/>
            <a:chOff x="0" y="0"/>
            <a:chExt cx="616131" cy="619951"/>
          </a:xfrm>
        </p:grpSpPr>
        <p:sp>
          <p:nvSpPr>
            <p:cNvPr name="Freeform 13" id="13"/>
            <p:cNvSpPr/>
            <p:nvPr/>
          </p:nvSpPr>
          <p:spPr>
            <a:xfrm flipH="false" flipV="false" rot="0">
              <a:off x="0" y="0"/>
              <a:ext cx="616131" cy="619951"/>
            </a:xfrm>
            <a:custGeom>
              <a:avLst/>
              <a:gdLst/>
              <a:ahLst/>
              <a:cxnLst/>
              <a:rect r="r" b="b" t="t" l="l"/>
              <a:pathLst>
                <a:path h="619951" w="616131">
                  <a:moveTo>
                    <a:pt x="165470" y="0"/>
                  </a:moveTo>
                  <a:lnTo>
                    <a:pt x="450662" y="0"/>
                  </a:lnTo>
                  <a:cubicBezTo>
                    <a:pt x="494547" y="0"/>
                    <a:pt x="536635" y="17433"/>
                    <a:pt x="567666" y="48465"/>
                  </a:cubicBezTo>
                  <a:cubicBezTo>
                    <a:pt x="598698" y="79497"/>
                    <a:pt x="616131" y="121585"/>
                    <a:pt x="616131" y="165470"/>
                  </a:cubicBezTo>
                  <a:lnTo>
                    <a:pt x="616131" y="454481"/>
                  </a:lnTo>
                  <a:cubicBezTo>
                    <a:pt x="616131" y="545867"/>
                    <a:pt x="542048" y="619951"/>
                    <a:pt x="450662" y="619951"/>
                  </a:cubicBezTo>
                  <a:lnTo>
                    <a:pt x="165470" y="619951"/>
                  </a:lnTo>
                  <a:cubicBezTo>
                    <a:pt x="74083" y="619951"/>
                    <a:pt x="0" y="545867"/>
                    <a:pt x="0" y="454481"/>
                  </a:cubicBezTo>
                  <a:lnTo>
                    <a:pt x="0" y="165470"/>
                  </a:lnTo>
                  <a:cubicBezTo>
                    <a:pt x="0" y="74083"/>
                    <a:pt x="74083" y="0"/>
                    <a:pt x="165470" y="0"/>
                  </a:cubicBezTo>
                  <a:close/>
                </a:path>
              </a:pathLst>
            </a:custGeom>
            <a:solidFill>
              <a:srgbClr val="0A0E26"/>
            </a:solidFill>
          </p:spPr>
        </p:sp>
        <p:sp>
          <p:nvSpPr>
            <p:cNvPr name="TextBox 14" id="14"/>
            <p:cNvSpPr txBox="true"/>
            <p:nvPr/>
          </p:nvSpPr>
          <p:spPr>
            <a:xfrm>
              <a:off x="0" y="-38100"/>
              <a:ext cx="616131" cy="658051"/>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1081088" y="4962857"/>
            <a:ext cx="2339374" cy="2353876"/>
            <a:chOff x="0" y="0"/>
            <a:chExt cx="616131" cy="619951"/>
          </a:xfrm>
        </p:grpSpPr>
        <p:sp>
          <p:nvSpPr>
            <p:cNvPr name="Freeform 16" id="16"/>
            <p:cNvSpPr/>
            <p:nvPr/>
          </p:nvSpPr>
          <p:spPr>
            <a:xfrm flipH="false" flipV="false" rot="0">
              <a:off x="0" y="0"/>
              <a:ext cx="616131" cy="619951"/>
            </a:xfrm>
            <a:custGeom>
              <a:avLst/>
              <a:gdLst/>
              <a:ahLst/>
              <a:cxnLst/>
              <a:rect r="r" b="b" t="t" l="l"/>
              <a:pathLst>
                <a:path h="619951" w="616131">
                  <a:moveTo>
                    <a:pt x="165470" y="0"/>
                  </a:moveTo>
                  <a:lnTo>
                    <a:pt x="450662" y="0"/>
                  </a:lnTo>
                  <a:cubicBezTo>
                    <a:pt x="494547" y="0"/>
                    <a:pt x="536635" y="17433"/>
                    <a:pt x="567666" y="48465"/>
                  </a:cubicBezTo>
                  <a:cubicBezTo>
                    <a:pt x="598698" y="79497"/>
                    <a:pt x="616131" y="121585"/>
                    <a:pt x="616131" y="165470"/>
                  </a:cubicBezTo>
                  <a:lnTo>
                    <a:pt x="616131" y="454481"/>
                  </a:lnTo>
                  <a:cubicBezTo>
                    <a:pt x="616131" y="545867"/>
                    <a:pt x="542048" y="619951"/>
                    <a:pt x="450662" y="619951"/>
                  </a:cubicBezTo>
                  <a:lnTo>
                    <a:pt x="165470" y="619951"/>
                  </a:lnTo>
                  <a:cubicBezTo>
                    <a:pt x="74083" y="619951"/>
                    <a:pt x="0" y="545867"/>
                    <a:pt x="0" y="454481"/>
                  </a:cubicBezTo>
                  <a:lnTo>
                    <a:pt x="0" y="165470"/>
                  </a:lnTo>
                  <a:cubicBezTo>
                    <a:pt x="0" y="74083"/>
                    <a:pt x="74083" y="0"/>
                    <a:pt x="165470" y="0"/>
                  </a:cubicBezTo>
                  <a:close/>
                </a:path>
              </a:pathLst>
            </a:custGeom>
            <a:solidFill>
              <a:srgbClr val="0A0E26"/>
            </a:solidFill>
          </p:spPr>
        </p:sp>
        <p:sp>
          <p:nvSpPr>
            <p:cNvPr name="TextBox 17" id="17"/>
            <p:cNvSpPr txBox="true"/>
            <p:nvPr/>
          </p:nvSpPr>
          <p:spPr>
            <a:xfrm>
              <a:off x="0" y="-38100"/>
              <a:ext cx="616131" cy="658051"/>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14187863" y="4962857"/>
            <a:ext cx="2339374" cy="2353876"/>
            <a:chOff x="0" y="0"/>
            <a:chExt cx="616131" cy="619951"/>
          </a:xfrm>
        </p:grpSpPr>
        <p:sp>
          <p:nvSpPr>
            <p:cNvPr name="Freeform 19" id="19"/>
            <p:cNvSpPr/>
            <p:nvPr/>
          </p:nvSpPr>
          <p:spPr>
            <a:xfrm flipH="false" flipV="false" rot="0">
              <a:off x="0" y="0"/>
              <a:ext cx="616131" cy="619951"/>
            </a:xfrm>
            <a:custGeom>
              <a:avLst/>
              <a:gdLst/>
              <a:ahLst/>
              <a:cxnLst/>
              <a:rect r="r" b="b" t="t" l="l"/>
              <a:pathLst>
                <a:path h="619951" w="616131">
                  <a:moveTo>
                    <a:pt x="165470" y="0"/>
                  </a:moveTo>
                  <a:lnTo>
                    <a:pt x="450662" y="0"/>
                  </a:lnTo>
                  <a:cubicBezTo>
                    <a:pt x="494547" y="0"/>
                    <a:pt x="536635" y="17433"/>
                    <a:pt x="567666" y="48465"/>
                  </a:cubicBezTo>
                  <a:cubicBezTo>
                    <a:pt x="598698" y="79497"/>
                    <a:pt x="616131" y="121585"/>
                    <a:pt x="616131" y="165470"/>
                  </a:cubicBezTo>
                  <a:lnTo>
                    <a:pt x="616131" y="454481"/>
                  </a:lnTo>
                  <a:cubicBezTo>
                    <a:pt x="616131" y="545867"/>
                    <a:pt x="542048" y="619951"/>
                    <a:pt x="450662" y="619951"/>
                  </a:cubicBezTo>
                  <a:lnTo>
                    <a:pt x="165470" y="619951"/>
                  </a:lnTo>
                  <a:cubicBezTo>
                    <a:pt x="74083" y="619951"/>
                    <a:pt x="0" y="545867"/>
                    <a:pt x="0" y="454481"/>
                  </a:cubicBezTo>
                  <a:lnTo>
                    <a:pt x="0" y="165470"/>
                  </a:lnTo>
                  <a:cubicBezTo>
                    <a:pt x="0" y="74083"/>
                    <a:pt x="74083" y="0"/>
                    <a:pt x="165470" y="0"/>
                  </a:cubicBezTo>
                  <a:close/>
                </a:path>
              </a:pathLst>
            </a:custGeom>
            <a:solidFill>
              <a:srgbClr val="0A0E26"/>
            </a:solidFill>
          </p:spPr>
        </p:sp>
        <p:sp>
          <p:nvSpPr>
            <p:cNvPr name="TextBox 20" id="20"/>
            <p:cNvSpPr txBox="true"/>
            <p:nvPr/>
          </p:nvSpPr>
          <p:spPr>
            <a:xfrm>
              <a:off x="0" y="-38100"/>
              <a:ext cx="616131" cy="658051"/>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2117438" y="5300556"/>
            <a:ext cx="1626025" cy="1678477"/>
          </a:xfrm>
          <a:custGeom>
            <a:avLst/>
            <a:gdLst/>
            <a:ahLst/>
            <a:cxnLst/>
            <a:rect r="r" b="b" t="t" l="l"/>
            <a:pathLst>
              <a:path h="1678477" w="1626025">
                <a:moveTo>
                  <a:pt x="0" y="0"/>
                </a:moveTo>
                <a:lnTo>
                  <a:pt x="1626025" y="0"/>
                </a:lnTo>
                <a:lnTo>
                  <a:pt x="1626025" y="1678477"/>
                </a:lnTo>
                <a:lnTo>
                  <a:pt x="0" y="16784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5292196" y="5360679"/>
            <a:ext cx="1490058" cy="1558231"/>
          </a:xfrm>
          <a:custGeom>
            <a:avLst/>
            <a:gdLst/>
            <a:ahLst/>
            <a:cxnLst/>
            <a:rect r="r" b="b" t="t" l="l"/>
            <a:pathLst>
              <a:path h="1558231" w="1490058">
                <a:moveTo>
                  <a:pt x="0" y="0"/>
                </a:moveTo>
                <a:lnTo>
                  <a:pt x="1490058" y="0"/>
                </a:lnTo>
                <a:lnTo>
                  <a:pt x="1490058" y="1558231"/>
                </a:lnTo>
                <a:lnTo>
                  <a:pt x="0" y="15582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0">
            <a:off x="8389384" y="5323993"/>
            <a:ext cx="1509232" cy="1631602"/>
          </a:xfrm>
          <a:custGeom>
            <a:avLst/>
            <a:gdLst/>
            <a:ahLst/>
            <a:cxnLst/>
            <a:rect r="r" b="b" t="t" l="l"/>
            <a:pathLst>
              <a:path h="1631602" w="1509232">
                <a:moveTo>
                  <a:pt x="0" y="0"/>
                </a:moveTo>
                <a:lnTo>
                  <a:pt x="1509232" y="0"/>
                </a:lnTo>
                <a:lnTo>
                  <a:pt x="1509232" y="1631603"/>
                </a:lnTo>
                <a:lnTo>
                  <a:pt x="0" y="16316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4" id="24"/>
          <p:cNvSpPr/>
          <p:nvPr/>
        </p:nvSpPr>
        <p:spPr>
          <a:xfrm flipH="false" flipV="false" rot="0">
            <a:off x="11468502" y="5357521"/>
            <a:ext cx="1564546" cy="1564546"/>
          </a:xfrm>
          <a:custGeom>
            <a:avLst/>
            <a:gdLst/>
            <a:ahLst/>
            <a:cxnLst/>
            <a:rect r="r" b="b" t="t" l="l"/>
            <a:pathLst>
              <a:path h="1564546" w="1564546">
                <a:moveTo>
                  <a:pt x="0" y="0"/>
                </a:moveTo>
                <a:lnTo>
                  <a:pt x="1564546" y="0"/>
                </a:lnTo>
                <a:lnTo>
                  <a:pt x="1564546" y="1564547"/>
                </a:lnTo>
                <a:lnTo>
                  <a:pt x="0" y="15645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5" id="25"/>
          <p:cNvSpPr/>
          <p:nvPr/>
        </p:nvSpPr>
        <p:spPr>
          <a:xfrm flipH="false" flipV="false" rot="0">
            <a:off x="14438368" y="5232103"/>
            <a:ext cx="1838363" cy="1815383"/>
          </a:xfrm>
          <a:custGeom>
            <a:avLst/>
            <a:gdLst/>
            <a:ahLst/>
            <a:cxnLst/>
            <a:rect r="r" b="b" t="t" l="l"/>
            <a:pathLst>
              <a:path h="1815383" w="1838363">
                <a:moveTo>
                  <a:pt x="0" y="0"/>
                </a:moveTo>
                <a:lnTo>
                  <a:pt x="1838363" y="0"/>
                </a:lnTo>
                <a:lnTo>
                  <a:pt x="1838363" y="1815383"/>
                </a:lnTo>
                <a:lnTo>
                  <a:pt x="0" y="181538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dash"/>
            <a:miter/>
          </a:ln>
        </p:spPr>
      </p:sp>
      <p:sp>
        <p:nvSpPr>
          <p:cNvPr name="TextBox 26" id="26"/>
          <p:cNvSpPr txBox="true"/>
          <p:nvPr/>
        </p:nvSpPr>
        <p:spPr>
          <a:xfrm rot="0">
            <a:off x="8990410" y="-18731"/>
            <a:ext cx="7383237" cy="1668780"/>
          </a:xfrm>
          <a:prstGeom prst="rect">
            <a:avLst/>
          </a:prstGeom>
        </p:spPr>
        <p:txBody>
          <a:bodyPr anchor="t" rtlCol="false" tIns="0" lIns="0" bIns="0" rIns="0">
            <a:spAutoFit/>
          </a:bodyPr>
          <a:lstStyle/>
          <a:p>
            <a:pPr algn="ctr">
              <a:lnSpc>
                <a:spcPts val="6719"/>
              </a:lnSpc>
              <a:spcBef>
                <a:spcPct val="0"/>
              </a:spcBef>
            </a:pPr>
            <a:r>
              <a:rPr lang="en-US" b="true" sz="4800" spc="96">
                <a:solidFill>
                  <a:srgbClr val="0A0E26"/>
                </a:solidFill>
                <a:latin typeface="DM Sans Bold"/>
                <a:ea typeface="DM Sans Bold"/>
                <a:cs typeface="DM Sans Bold"/>
                <a:sym typeface="DM Sans Bold"/>
              </a:rPr>
              <a:t>SECURITY OPEARTION CENTER (SOC)</a:t>
            </a:r>
          </a:p>
        </p:txBody>
      </p:sp>
      <p:sp>
        <p:nvSpPr>
          <p:cNvPr name="TextBox 27" id="27"/>
          <p:cNvSpPr txBox="true"/>
          <p:nvPr/>
        </p:nvSpPr>
        <p:spPr>
          <a:xfrm rot="0">
            <a:off x="7974313" y="1659574"/>
            <a:ext cx="9415430" cy="2795270"/>
          </a:xfrm>
          <a:prstGeom prst="rect">
            <a:avLst/>
          </a:prstGeom>
        </p:spPr>
        <p:txBody>
          <a:bodyPr anchor="t" rtlCol="false" tIns="0" lIns="0" bIns="0" rIns="0">
            <a:spAutoFit/>
          </a:bodyPr>
          <a:lstStyle/>
          <a:p>
            <a:pPr algn="l">
              <a:lnSpc>
                <a:spcPts val="4480"/>
              </a:lnSpc>
            </a:pPr>
            <a:r>
              <a:rPr lang="en-US" sz="3200">
                <a:solidFill>
                  <a:srgbClr val="0A0E26"/>
                </a:solidFill>
                <a:latin typeface="DM Sans"/>
                <a:ea typeface="DM Sans"/>
                <a:cs typeface="DM Sans"/>
                <a:sym typeface="DM Sans"/>
              </a:rPr>
              <a:t>The SOC is a dedicated team responsible for real-time monitoring and analysis of an organization's security posture. They defend against cyber threats, respond to incidents, and ensure continuous protection of digital assets.</a:t>
            </a:r>
          </a:p>
        </p:txBody>
      </p:sp>
      <p:sp>
        <p:nvSpPr>
          <p:cNvPr name="TextBox 28" id="28"/>
          <p:cNvSpPr txBox="true"/>
          <p:nvPr/>
        </p:nvSpPr>
        <p:spPr>
          <a:xfrm rot="0">
            <a:off x="1609220" y="7688357"/>
            <a:ext cx="2642461" cy="405765"/>
          </a:xfrm>
          <a:prstGeom prst="rect">
            <a:avLst/>
          </a:prstGeom>
        </p:spPr>
        <p:txBody>
          <a:bodyPr anchor="t" rtlCol="false" tIns="0" lIns="0" bIns="0" rIns="0">
            <a:spAutoFit/>
          </a:bodyPr>
          <a:lstStyle/>
          <a:p>
            <a:pPr algn="ctr">
              <a:lnSpc>
                <a:spcPts val="3360"/>
              </a:lnSpc>
            </a:pPr>
            <a:r>
              <a:rPr lang="en-US" sz="2400">
                <a:solidFill>
                  <a:srgbClr val="0A0E26"/>
                </a:solidFill>
                <a:latin typeface="DM Sans"/>
                <a:ea typeface="DM Sans"/>
                <a:cs typeface="DM Sans"/>
                <a:sym typeface="DM Sans"/>
              </a:rPr>
              <a:t>T1 : Analyst &amp; Alert</a:t>
            </a:r>
          </a:p>
        </p:txBody>
      </p:sp>
      <p:sp>
        <p:nvSpPr>
          <p:cNvPr name="TextBox 29" id="29"/>
          <p:cNvSpPr txBox="true"/>
          <p:nvPr/>
        </p:nvSpPr>
        <p:spPr>
          <a:xfrm rot="0">
            <a:off x="4715995" y="7478807"/>
            <a:ext cx="2642461" cy="824865"/>
          </a:xfrm>
          <a:prstGeom prst="rect">
            <a:avLst/>
          </a:prstGeom>
        </p:spPr>
        <p:txBody>
          <a:bodyPr anchor="t" rtlCol="false" tIns="0" lIns="0" bIns="0" rIns="0">
            <a:spAutoFit/>
          </a:bodyPr>
          <a:lstStyle/>
          <a:p>
            <a:pPr algn="ctr">
              <a:lnSpc>
                <a:spcPts val="3360"/>
              </a:lnSpc>
            </a:pPr>
            <a:r>
              <a:rPr lang="en-US" sz="2400">
                <a:solidFill>
                  <a:srgbClr val="0A0E26"/>
                </a:solidFill>
                <a:latin typeface="DM Sans"/>
                <a:ea typeface="DM Sans"/>
                <a:cs typeface="DM Sans"/>
                <a:sym typeface="DM Sans"/>
              </a:rPr>
              <a:t>T2 : Incidence Responder</a:t>
            </a:r>
          </a:p>
        </p:txBody>
      </p:sp>
      <p:sp>
        <p:nvSpPr>
          <p:cNvPr name="TextBox 30" id="30"/>
          <p:cNvSpPr txBox="true"/>
          <p:nvPr/>
        </p:nvSpPr>
        <p:spPr>
          <a:xfrm rot="0">
            <a:off x="1760763" y="8322722"/>
            <a:ext cx="2339374" cy="1878330"/>
          </a:xfrm>
          <a:prstGeom prst="rect">
            <a:avLst/>
          </a:prstGeom>
        </p:spPr>
        <p:txBody>
          <a:bodyPr anchor="t" rtlCol="false" tIns="0" lIns="0" bIns="0" rIns="0">
            <a:spAutoFit/>
          </a:bodyPr>
          <a:lstStyle/>
          <a:p>
            <a:pPr algn="ctr">
              <a:lnSpc>
                <a:spcPts val="2520"/>
              </a:lnSpc>
              <a:spcBef>
                <a:spcPct val="0"/>
              </a:spcBef>
            </a:pPr>
            <a:r>
              <a:rPr lang="en-US" sz="1800">
                <a:solidFill>
                  <a:srgbClr val="0A0E26"/>
                </a:solidFill>
                <a:latin typeface="DM Sans"/>
                <a:ea typeface="DM Sans"/>
                <a:cs typeface="DM Sans"/>
                <a:sym typeface="DM Sans"/>
              </a:rPr>
              <a:t>are the frontline defenders, continuously monitoring systems and detecting threats in real-time.</a:t>
            </a:r>
          </a:p>
        </p:txBody>
      </p:sp>
      <p:sp>
        <p:nvSpPr>
          <p:cNvPr name="TextBox 31" id="31"/>
          <p:cNvSpPr txBox="true"/>
          <p:nvPr/>
        </p:nvSpPr>
        <p:spPr>
          <a:xfrm rot="0">
            <a:off x="4867538" y="8637047"/>
            <a:ext cx="2339374" cy="1249680"/>
          </a:xfrm>
          <a:prstGeom prst="rect">
            <a:avLst/>
          </a:prstGeom>
        </p:spPr>
        <p:txBody>
          <a:bodyPr anchor="t" rtlCol="false" tIns="0" lIns="0" bIns="0" rIns="0">
            <a:spAutoFit/>
          </a:bodyPr>
          <a:lstStyle/>
          <a:p>
            <a:pPr algn="ctr">
              <a:lnSpc>
                <a:spcPts val="2520"/>
              </a:lnSpc>
              <a:spcBef>
                <a:spcPct val="0"/>
              </a:spcBef>
            </a:pPr>
            <a:r>
              <a:rPr lang="en-US" sz="1800">
                <a:solidFill>
                  <a:srgbClr val="0A0E26"/>
                </a:solidFill>
                <a:latin typeface="DM Sans"/>
                <a:ea typeface="DM Sans"/>
                <a:cs typeface="DM Sans"/>
                <a:sym typeface="DM Sans"/>
              </a:rPr>
              <a:t>step in to investigate alerts and resolve incidents, ensuring minimal impact.</a:t>
            </a:r>
          </a:p>
        </p:txBody>
      </p:sp>
      <p:sp>
        <p:nvSpPr>
          <p:cNvPr name="TextBox 32" id="32"/>
          <p:cNvSpPr txBox="true"/>
          <p:nvPr/>
        </p:nvSpPr>
        <p:spPr>
          <a:xfrm rot="0">
            <a:off x="7974313" y="8322722"/>
            <a:ext cx="2339374" cy="1878330"/>
          </a:xfrm>
          <a:prstGeom prst="rect">
            <a:avLst/>
          </a:prstGeom>
        </p:spPr>
        <p:txBody>
          <a:bodyPr anchor="t" rtlCol="false" tIns="0" lIns="0" bIns="0" rIns="0">
            <a:spAutoFit/>
          </a:bodyPr>
          <a:lstStyle/>
          <a:p>
            <a:pPr algn="ctr">
              <a:lnSpc>
                <a:spcPts val="2520"/>
              </a:lnSpc>
              <a:spcBef>
                <a:spcPct val="0"/>
              </a:spcBef>
            </a:pPr>
            <a:r>
              <a:rPr lang="en-US" sz="1800">
                <a:solidFill>
                  <a:srgbClr val="0A0E26"/>
                </a:solidFill>
                <a:latin typeface="DM Sans"/>
                <a:ea typeface="DM Sans"/>
                <a:cs typeface="DM Sans"/>
                <a:sym typeface="DM Sans"/>
              </a:rPr>
              <a:t>handle complex and escalated incidents, using advanced techniques to address sophisticated threats.</a:t>
            </a:r>
          </a:p>
        </p:txBody>
      </p:sp>
      <p:sp>
        <p:nvSpPr>
          <p:cNvPr name="TextBox 33" id="33"/>
          <p:cNvSpPr txBox="true"/>
          <p:nvPr/>
        </p:nvSpPr>
        <p:spPr>
          <a:xfrm rot="0">
            <a:off x="7822769" y="7478807"/>
            <a:ext cx="2642461" cy="824865"/>
          </a:xfrm>
          <a:prstGeom prst="rect">
            <a:avLst/>
          </a:prstGeom>
        </p:spPr>
        <p:txBody>
          <a:bodyPr anchor="t" rtlCol="false" tIns="0" lIns="0" bIns="0" rIns="0">
            <a:spAutoFit/>
          </a:bodyPr>
          <a:lstStyle/>
          <a:p>
            <a:pPr algn="ctr">
              <a:lnSpc>
                <a:spcPts val="3360"/>
              </a:lnSpc>
            </a:pPr>
            <a:r>
              <a:rPr lang="en-US" sz="2400">
                <a:solidFill>
                  <a:srgbClr val="0A0E26"/>
                </a:solidFill>
                <a:latin typeface="DM Sans"/>
                <a:ea typeface="DM Sans"/>
                <a:cs typeface="DM Sans"/>
                <a:sym typeface="DM Sans"/>
              </a:rPr>
              <a:t>T3 : Expert &amp; Threat Hunter</a:t>
            </a:r>
          </a:p>
        </p:txBody>
      </p:sp>
      <p:sp>
        <p:nvSpPr>
          <p:cNvPr name="TextBox 34" id="34"/>
          <p:cNvSpPr txBox="true"/>
          <p:nvPr/>
        </p:nvSpPr>
        <p:spPr>
          <a:xfrm rot="0">
            <a:off x="10929544" y="7688357"/>
            <a:ext cx="2642461" cy="405765"/>
          </a:xfrm>
          <a:prstGeom prst="rect">
            <a:avLst/>
          </a:prstGeom>
        </p:spPr>
        <p:txBody>
          <a:bodyPr anchor="t" rtlCol="false" tIns="0" lIns="0" bIns="0" rIns="0">
            <a:spAutoFit/>
          </a:bodyPr>
          <a:lstStyle/>
          <a:p>
            <a:pPr algn="ctr">
              <a:lnSpc>
                <a:spcPts val="3360"/>
              </a:lnSpc>
            </a:pPr>
            <a:r>
              <a:rPr lang="en-US" sz="2400">
                <a:solidFill>
                  <a:srgbClr val="0A0E26"/>
                </a:solidFill>
                <a:latin typeface="DM Sans"/>
                <a:ea typeface="DM Sans"/>
                <a:cs typeface="DM Sans"/>
                <a:sym typeface="DM Sans"/>
              </a:rPr>
              <a:t>SOC Manager</a:t>
            </a:r>
          </a:p>
        </p:txBody>
      </p:sp>
      <p:sp>
        <p:nvSpPr>
          <p:cNvPr name="TextBox 35" id="35"/>
          <p:cNvSpPr txBox="true"/>
          <p:nvPr/>
        </p:nvSpPr>
        <p:spPr>
          <a:xfrm rot="0">
            <a:off x="14036319" y="7478807"/>
            <a:ext cx="2642461" cy="824865"/>
          </a:xfrm>
          <a:prstGeom prst="rect">
            <a:avLst/>
          </a:prstGeom>
        </p:spPr>
        <p:txBody>
          <a:bodyPr anchor="t" rtlCol="false" tIns="0" lIns="0" bIns="0" rIns="0">
            <a:spAutoFit/>
          </a:bodyPr>
          <a:lstStyle/>
          <a:p>
            <a:pPr algn="ctr">
              <a:lnSpc>
                <a:spcPts val="3360"/>
              </a:lnSpc>
            </a:pPr>
            <a:r>
              <a:rPr lang="en-US" sz="2400">
                <a:solidFill>
                  <a:srgbClr val="0A0E26"/>
                </a:solidFill>
                <a:latin typeface="DM Sans"/>
                <a:ea typeface="DM Sans"/>
                <a:cs typeface="DM Sans"/>
                <a:sym typeface="DM Sans"/>
              </a:rPr>
              <a:t>SOC Administrators</a:t>
            </a:r>
          </a:p>
        </p:txBody>
      </p:sp>
      <p:sp>
        <p:nvSpPr>
          <p:cNvPr name="TextBox 36" id="36"/>
          <p:cNvSpPr txBox="true"/>
          <p:nvPr/>
        </p:nvSpPr>
        <p:spPr>
          <a:xfrm rot="0">
            <a:off x="11081088" y="8479884"/>
            <a:ext cx="2339374" cy="1564005"/>
          </a:xfrm>
          <a:prstGeom prst="rect">
            <a:avLst/>
          </a:prstGeom>
        </p:spPr>
        <p:txBody>
          <a:bodyPr anchor="t" rtlCol="false" tIns="0" lIns="0" bIns="0" rIns="0">
            <a:spAutoFit/>
          </a:bodyPr>
          <a:lstStyle/>
          <a:p>
            <a:pPr algn="ctr">
              <a:lnSpc>
                <a:spcPts val="2520"/>
              </a:lnSpc>
              <a:spcBef>
                <a:spcPct val="0"/>
              </a:spcBef>
            </a:pPr>
            <a:r>
              <a:rPr lang="en-US" sz="1800">
                <a:solidFill>
                  <a:srgbClr val="0A0E26"/>
                </a:solidFill>
                <a:latin typeface="DM Sans"/>
                <a:ea typeface="DM Sans"/>
                <a:cs typeface="DM Sans"/>
                <a:sym typeface="DM Sans"/>
              </a:rPr>
              <a:t> oversee the team, develop strategies, and ensure that the SOC operates efficiently.</a:t>
            </a:r>
          </a:p>
        </p:txBody>
      </p:sp>
      <p:sp>
        <p:nvSpPr>
          <p:cNvPr name="TextBox 37" id="37"/>
          <p:cNvSpPr txBox="true"/>
          <p:nvPr/>
        </p:nvSpPr>
        <p:spPr>
          <a:xfrm rot="0">
            <a:off x="14187863" y="8479884"/>
            <a:ext cx="2339374" cy="1564005"/>
          </a:xfrm>
          <a:prstGeom prst="rect">
            <a:avLst/>
          </a:prstGeom>
        </p:spPr>
        <p:txBody>
          <a:bodyPr anchor="t" rtlCol="false" tIns="0" lIns="0" bIns="0" rIns="0">
            <a:spAutoFit/>
          </a:bodyPr>
          <a:lstStyle/>
          <a:p>
            <a:pPr algn="ctr">
              <a:lnSpc>
                <a:spcPts val="2520"/>
              </a:lnSpc>
              <a:spcBef>
                <a:spcPct val="0"/>
              </a:spcBef>
            </a:pPr>
            <a:r>
              <a:rPr lang="en-US" sz="1800">
                <a:solidFill>
                  <a:srgbClr val="0A0E26"/>
                </a:solidFill>
                <a:latin typeface="DM Sans"/>
                <a:ea typeface="DM Sans"/>
                <a:cs typeface="DM Sans"/>
                <a:sym typeface="DM Sans"/>
              </a:rPr>
              <a:t>ensure that all tools and systems function seamlessly to support the SOC's operations.</a:t>
            </a:r>
          </a:p>
        </p:txBody>
      </p:sp>
    </p:spTree>
  </p:cSld>
  <p:clrMapOvr>
    <a:masterClrMapping/>
  </p:clrMapOvr>
  <p:transition spd="fast">
    <p:fad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4860467"/>
            <a:ext cx="16230600" cy="2089690"/>
          </a:xfrm>
          <a:custGeom>
            <a:avLst/>
            <a:gdLst/>
            <a:ahLst/>
            <a:cxnLst/>
            <a:rect r="r" b="b" t="t" l="l"/>
            <a:pathLst>
              <a:path h="2089690" w="16230600">
                <a:moveTo>
                  <a:pt x="0" y="0"/>
                </a:moveTo>
                <a:lnTo>
                  <a:pt x="16230600" y="0"/>
                </a:lnTo>
                <a:lnTo>
                  <a:pt x="16230600" y="2089690"/>
                </a:lnTo>
                <a:lnTo>
                  <a:pt x="0" y="20896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Freeform 3" id="3"/>
          <p:cNvSpPr/>
          <p:nvPr/>
        </p:nvSpPr>
        <p:spPr>
          <a:xfrm flipH="false" flipV="false" rot="0">
            <a:off x="2054378" y="3990071"/>
            <a:ext cx="2589782" cy="2589782"/>
          </a:xfrm>
          <a:custGeom>
            <a:avLst/>
            <a:gdLst/>
            <a:ahLst/>
            <a:cxnLst/>
            <a:rect r="r" b="b" t="t" l="l"/>
            <a:pathLst>
              <a:path h="2589782" w="2589782">
                <a:moveTo>
                  <a:pt x="0" y="0"/>
                </a:moveTo>
                <a:lnTo>
                  <a:pt x="2589782" y="0"/>
                </a:lnTo>
                <a:lnTo>
                  <a:pt x="2589782" y="2589782"/>
                </a:lnTo>
                <a:lnTo>
                  <a:pt x="0" y="2589782"/>
                </a:lnTo>
                <a:lnTo>
                  <a:pt x="0" y="0"/>
                </a:lnTo>
                <a:close/>
              </a:path>
            </a:pathLst>
          </a:custGeom>
          <a:blipFill>
            <a:blip r:embed="rId5">
              <a:alphaModFix amt="16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4377936" y="5284929"/>
            <a:ext cx="2589847" cy="2589848"/>
          </a:xfrm>
          <a:custGeom>
            <a:avLst/>
            <a:gdLst/>
            <a:ahLst/>
            <a:cxnLst/>
            <a:rect r="r" b="b" t="t" l="l"/>
            <a:pathLst>
              <a:path h="2589848" w="2589847">
                <a:moveTo>
                  <a:pt x="0" y="0"/>
                </a:moveTo>
                <a:lnTo>
                  <a:pt x="2589848" y="0"/>
                </a:lnTo>
                <a:lnTo>
                  <a:pt x="2589848" y="2589848"/>
                </a:lnTo>
                <a:lnTo>
                  <a:pt x="0" y="2589848"/>
                </a:lnTo>
                <a:lnTo>
                  <a:pt x="0" y="0"/>
                </a:lnTo>
                <a:close/>
              </a:path>
            </a:pathLst>
          </a:custGeom>
          <a:blipFill>
            <a:blip r:embed="rId7">
              <a:alphaModFix amt="16000"/>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5" id="5"/>
          <p:cNvSpPr/>
          <p:nvPr/>
        </p:nvSpPr>
        <p:spPr>
          <a:xfrm flipH="false" flipV="false" rot="0">
            <a:off x="9011817" y="5284994"/>
            <a:ext cx="2589847" cy="2589847"/>
          </a:xfrm>
          <a:custGeom>
            <a:avLst/>
            <a:gdLst/>
            <a:ahLst/>
            <a:cxnLst/>
            <a:rect r="r" b="b" t="t" l="l"/>
            <a:pathLst>
              <a:path h="2589847" w="2589847">
                <a:moveTo>
                  <a:pt x="0" y="0"/>
                </a:moveTo>
                <a:lnTo>
                  <a:pt x="2589847" y="0"/>
                </a:lnTo>
                <a:lnTo>
                  <a:pt x="2589847" y="2589848"/>
                </a:lnTo>
                <a:lnTo>
                  <a:pt x="0" y="2589848"/>
                </a:lnTo>
                <a:lnTo>
                  <a:pt x="0" y="0"/>
                </a:lnTo>
                <a:close/>
              </a:path>
            </a:pathLst>
          </a:custGeom>
          <a:blipFill>
            <a:blip r:embed="rId9">
              <a:alphaModFix amt="16000"/>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6" id="6"/>
          <p:cNvSpPr/>
          <p:nvPr/>
        </p:nvSpPr>
        <p:spPr>
          <a:xfrm flipH="false" flipV="false" rot="0">
            <a:off x="13655059" y="5284994"/>
            <a:ext cx="2589847" cy="2589847"/>
          </a:xfrm>
          <a:custGeom>
            <a:avLst/>
            <a:gdLst/>
            <a:ahLst/>
            <a:cxnLst/>
            <a:rect r="r" b="b" t="t" l="l"/>
            <a:pathLst>
              <a:path h="2589847" w="2589847">
                <a:moveTo>
                  <a:pt x="0" y="0"/>
                </a:moveTo>
                <a:lnTo>
                  <a:pt x="2589848" y="0"/>
                </a:lnTo>
                <a:lnTo>
                  <a:pt x="2589848" y="2589848"/>
                </a:lnTo>
                <a:lnTo>
                  <a:pt x="0" y="2589848"/>
                </a:lnTo>
                <a:lnTo>
                  <a:pt x="0" y="0"/>
                </a:lnTo>
                <a:close/>
              </a:path>
            </a:pathLst>
          </a:custGeom>
          <a:blipFill>
            <a:blip r:embed="rId9">
              <a:alphaModFix amt="16000"/>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7" id="7"/>
          <p:cNvSpPr/>
          <p:nvPr/>
        </p:nvSpPr>
        <p:spPr>
          <a:xfrm flipH="false" flipV="false" rot="0">
            <a:off x="6688226" y="3990071"/>
            <a:ext cx="2589847" cy="2589848"/>
          </a:xfrm>
          <a:custGeom>
            <a:avLst/>
            <a:gdLst/>
            <a:ahLst/>
            <a:cxnLst/>
            <a:rect r="r" b="b" t="t" l="l"/>
            <a:pathLst>
              <a:path h="2589848" w="2589847">
                <a:moveTo>
                  <a:pt x="0" y="0"/>
                </a:moveTo>
                <a:lnTo>
                  <a:pt x="2589847" y="0"/>
                </a:lnTo>
                <a:lnTo>
                  <a:pt x="2589847" y="2589847"/>
                </a:lnTo>
                <a:lnTo>
                  <a:pt x="0" y="2589847"/>
                </a:lnTo>
                <a:lnTo>
                  <a:pt x="0" y="0"/>
                </a:lnTo>
                <a:close/>
              </a:path>
            </a:pathLst>
          </a:custGeom>
          <a:blipFill>
            <a:blip r:embed="rId11">
              <a:alphaModFix amt="16000"/>
              <a:extLst>
                <a:ext uri="{96DAC541-7B7A-43D3-8B79-37D633B846F1}">
                  <asvg:svgBlip xmlns:asvg="http://schemas.microsoft.com/office/drawing/2016/SVG/main" r:embed="rId12"/>
                </a:ext>
              </a:extLst>
            </a:blip>
            <a:stretch>
              <a:fillRect l="0" t="0" r="0" b="0"/>
            </a:stretch>
          </a:blipFill>
          <a:ln cap="sq">
            <a:noFill/>
            <a:prstDash val="solid"/>
            <a:miter/>
          </a:ln>
        </p:spPr>
      </p:sp>
      <p:sp>
        <p:nvSpPr>
          <p:cNvPr name="Freeform 8" id="8"/>
          <p:cNvSpPr/>
          <p:nvPr/>
        </p:nvSpPr>
        <p:spPr>
          <a:xfrm flipH="false" flipV="false" rot="0">
            <a:off x="11331468" y="3990071"/>
            <a:ext cx="2589848" cy="2589848"/>
          </a:xfrm>
          <a:custGeom>
            <a:avLst/>
            <a:gdLst/>
            <a:ahLst/>
            <a:cxnLst/>
            <a:rect r="r" b="b" t="t" l="l"/>
            <a:pathLst>
              <a:path h="2589848" w="2589848">
                <a:moveTo>
                  <a:pt x="0" y="0"/>
                </a:moveTo>
                <a:lnTo>
                  <a:pt x="2589848" y="0"/>
                </a:lnTo>
                <a:lnTo>
                  <a:pt x="2589848" y="2589847"/>
                </a:lnTo>
                <a:lnTo>
                  <a:pt x="0" y="2589847"/>
                </a:lnTo>
                <a:lnTo>
                  <a:pt x="0" y="0"/>
                </a:lnTo>
                <a:close/>
              </a:path>
            </a:pathLst>
          </a:custGeom>
          <a:blipFill>
            <a:blip r:embed="rId11">
              <a:alphaModFix amt="16000"/>
              <a:extLst>
                <a:ext uri="{96DAC541-7B7A-43D3-8B79-37D633B846F1}">
                  <asvg:svgBlip xmlns:asvg="http://schemas.microsoft.com/office/drawing/2016/SVG/main" r:embed="rId12"/>
                </a:ext>
              </a:extLst>
            </a:blip>
            <a:stretch>
              <a:fillRect l="0" t="0" r="0" b="0"/>
            </a:stretch>
          </a:blipFill>
          <a:ln cap="sq">
            <a:noFill/>
            <a:prstDash val="solid"/>
            <a:miter/>
          </a:ln>
        </p:spPr>
      </p:sp>
      <p:grpSp>
        <p:nvGrpSpPr>
          <p:cNvPr name="Group 9" id="9"/>
          <p:cNvGrpSpPr/>
          <p:nvPr/>
        </p:nvGrpSpPr>
        <p:grpSpPr>
          <a:xfrm rot="0">
            <a:off x="2600766" y="4536459"/>
            <a:ext cx="1497006" cy="149700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0E26"/>
            </a:solidFill>
            <a:ln cap="sq">
              <a:noFill/>
              <a:prstDash val="solid"/>
              <a:miter/>
            </a:ln>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12" id="12"/>
          <p:cNvGrpSpPr/>
          <p:nvPr/>
        </p:nvGrpSpPr>
        <p:grpSpPr>
          <a:xfrm rot="0">
            <a:off x="4924357" y="5792713"/>
            <a:ext cx="1497006" cy="149700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0E26"/>
            </a:solidFill>
            <a:ln cap="sq">
              <a:noFill/>
              <a:prstDash val="solid"/>
              <a:miter/>
            </a:ln>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15" id="15"/>
          <p:cNvGrpSpPr/>
          <p:nvPr/>
        </p:nvGrpSpPr>
        <p:grpSpPr>
          <a:xfrm rot="0">
            <a:off x="7234646" y="4536459"/>
            <a:ext cx="1497006" cy="149700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0E26"/>
            </a:solidFill>
            <a:ln cap="sq">
              <a:noFill/>
              <a:prstDash val="solid"/>
              <a:miter/>
            </a:ln>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18" id="18"/>
          <p:cNvGrpSpPr/>
          <p:nvPr/>
        </p:nvGrpSpPr>
        <p:grpSpPr>
          <a:xfrm rot="0">
            <a:off x="9558237" y="5792713"/>
            <a:ext cx="1497006" cy="149700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0E26"/>
            </a:solidFill>
            <a:ln cap="sq">
              <a:noFill/>
              <a:prstDash val="solid"/>
              <a:miter/>
            </a:ln>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21" id="21"/>
          <p:cNvGrpSpPr/>
          <p:nvPr/>
        </p:nvGrpSpPr>
        <p:grpSpPr>
          <a:xfrm rot="0">
            <a:off x="11868527" y="4536459"/>
            <a:ext cx="1497006" cy="1497006"/>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0E26"/>
            </a:solidFill>
            <a:ln cap="sq">
              <a:noFill/>
              <a:prstDash val="solid"/>
              <a:miter/>
            </a:ln>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marL="0" indent="0" lvl="0">
                <a:lnSpc>
                  <a:spcPts val="3359"/>
                </a:lnSpc>
                <a:spcBef>
                  <a:spcPct val="0"/>
                </a:spcBef>
              </a:pPr>
            </a:p>
          </p:txBody>
        </p:sp>
      </p:grpSp>
      <p:grpSp>
        <p:nvGrpSpPr>
          <p:cNvPr name="Group 24" id="24"/>
          <p:cNvGrpSpPr/>
          <p:nvPr/>
        </p:nvGrpSpPr>
        <p:grpSpPr>
          <a:xfrm rot="0">
            <a:off x="14192118" y="5792713"/>
            <a:ext cx="1497006" cy="1497006"/>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0E26"/>
            </a:solidFill>
            <a:ln cap="sq">
              <a:noFill/>
              <a:prstDash val="solid"/>
              <a:miter/>
            </a:ln>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marL="0" indent="0" lvl="0">
                <a:lnSpc>
                  <a:spcPts val="3359"/>
                </a:lnSpc>
                <a:spcBef>
                  <a:spcPct val="0"/>
                </a:spcBef>
              </a:pPr>
            </a:p>
          </p:txBody>
        </p:sp>
      </p:grpSp>
      <p:sp>
        <p:nvSpPr>
          <p:cNvPr name="Freeform 27" id="27"/>
          <p:cNvSpPr/>
          <p:nvPr/>
        </p:nvSpPr>
        <p:spPr>
          <a:xfrm flipH="false" flipV="false" rot="0">
            <a:off x="9908119" y="6170498"/>
            <a:ext cx="797242" cy="741436"/>
          </a:xfrm>
          <a:custGeom>
            <a:avLst/>
            <a:gdLst/>
            <a:ahLst/>
            <a:cxnLst/>
            <a:rect r="r" b="b" t="t" l="l"/>
            <a:pathLst>
              <a:path h="741436" w="797242">
                <a:moveTo>
                  <a:pt x="0" y="0"/>
                </a:moveTo>
                <a:lnTo>
                  <a:pt x="797243" y="0"/>
                </a:lnTo>
                <a:lnTo>
                  <a:pt x="797243" y="741436"/>
                </a:lnTo>
                <a:lnTo>
                  <a:pt x="0" y="74143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8" id="28"/>
          <p:cNvSpPr/>
          <p:nvPr/>
        </p:nvSpPr>
        <p:spPr>
          <a:xfrm flipH="false" flipV="true" rot="0">
            <a:off x="3349269" y="6697046"/>
            <a:ext cx="993504" cy="704146"/>
          </a:xfrm>
          <a:custGeom>
            <a:avLst/>
            <a:gdLst/>
            <a:ahLst/>
            <a:cxnLst/>
            <a:rect r="r" b="b" t="t" l="l"/>
            <a:pathLst>
              <a:path h="704146" w="993504">
                <a:moveTo>
                  <a:pt x="0" y="704145"/>
                </a:moveTo>
                <a:lnTo>
                  <a:pt x="993503" y="704145"/>
                </a:lnTo>
                <a:lnTo>
                  <a:pt x="993503" y="0"/>
                </a:lnTo>
                <a:lnTo>
                  <a:pt x="0" y="0"/>
                </a:lnTo>
                <a:lnTo>
                  <a:pt x="0" y="704145"/>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29" id="29"/>
          <p:cNvSpPr/>
          <p:nvPr/>
        </p:nvSpPr>
        <p:spPr>
          <a:xfrm flipH="false" flipV="true" rot="0">
            <a:off x="7983149" y="6697046"/>
            <a:ext cx="993504" cy="704146"/>
          </a:xfrm>
          <a:custGeom>
            <a:avLst/>
            <a:gdLst/>
            <a:ahLst/>
            <a:cxnLst/>
            <a:rect r="r" b="b" t="t" l="l"/>
            <a:pathLst>
              <a:path h="704146" w="993504">
                <a:moveTo>
                  <a:pt x="0" y="704145"/>
                </a:moveTo>
                <a:lnTo>
                  <a:pt x="993504" y="704145"/>
                </a:lnTo>
                <a:lnTo>
                  <a:pt x="993504" y="0"/>
                </a:lnTo>
                <a:lnTo>
                  <a:pt x="0" y="0"/>
                </a:lnTo>
                <a:lnTo>
                  <a:pt x="0" y="704145"/>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30" id="30"/>
          <p:cNvSpPr/>
          <p:nvPr/>
        </p:nvSpPr>
        <p:spPr>
          <a:xfrm flipH="false" flipV="false" rot="0">
            <a:off x="5672860" y="4480418"/>
            <a:ext cx="993504" cy="704146"/>
          </a:xfrm>
          <a:custGeom>
            <a:avLst/>
            <a:gdLst/>
            <a:ahLst/>
            <a:cxnLst/>
            <a:rect r="r" b="b" t="t" l="l"/>
            <a:pathLst>
              <a:path h="704146" w="993504">
                <a:moveTo>
                  <a:pt x="0" y="0"/>
                </a:moveTo>
                <a:lnTo>
                  <a:pt x="993503" y="0"/>
                </a:lnTo>
                <a:lnTo>
                  <a:pt x="993503" y="704146"/>
                </a:lnTo>
                <a:lnTo>
                  <a:pt x="0" y="70414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31" id="31"/>
          <p:cNvSpPr/>
          <p:nvPr/>
        </p:nvSpPr>
        <p:spPr>
          <a:xfrm flipH="false" flipV="false" rot="0">
            <a:off x="10306740" y="4480418"/>
            <a:ext cx="993504" cy="704146"/>
          </a:xfrm>
          <a:custGeom>
            <a:avLst/>
            <a:gdLst/>
            <a:ahLst/>
            <a:cxnLst/>
            <a:rect r="r" b="b" t="t" l="l"/>
            <a:pathLst>
              <a:path h="704146" w="993504">
                <a:moveTo>
                  <a:pt x="0" y="0"/>
                </a:moveTo>
                <a:lnTo>
                  <a:pt x="993504" y="0"/>
                </a:lnTo>
                <a:lnTo>
                  <a:pt x="993504" y="704146"/>
                </a:lnTo>
                <a:lnTo>
                  <a:pt x="0" y="70414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32" id="32"/>
          <p:cNvSpPr/>
          <p:nvPr/>
        </p:nvSpPr>
        <p:spPr>
          <a:xfrm flipH="false" flipV="true" rot="0">
            <a:off x="12593267" y="6697046"/>
            <a:ext cx="993504" cy="704146"/>
          </a:xfrm>
          <a:custGeom>
            <a:avLst/>
            <a:gdLst/>
            <a:ahLst/>
            <a:cxnLst/>
            <a:rect r="r" b="b" t="t" l="l"/>
            <a:pathLst>
              <a:path h="704146" w="993504">
                <a:moveTo>
                  <a:pt x="0" y="704145"/>
                </a:moveTo>
                <a:lnTo>
                  <a:pt x="993504" y="704145"/>
                </a:lnTo>
                <a:lnTo>
                  <a:pt x="993504" y="0"/>
                </a:lnTo>
                <a:lnTo>
                  <a:pt x="0" y="0"/>
                </a:lnTo>
                <a:lnTo>
                  <a:pt x="0" y="704145"/>
                </a:lnTo>
                <a:close/>
              </a:path>
            </a:pathLst>
          </a:custGeom>
          <a:blipFill>
            <a:blip r:embed="rId15">
              <a:extLst>
                <a:ext uri="{96DAC541-7B7A-43D3-8B79-37D633B846F1}">
                  <asvg:svgBlip xmlns:asvg="http://schemas.microsoft.com/office/drawing/2016/SVG/main" r:embed="rId16"/>
                </a:ext>
              </a:extLst>
            </a:blip>
            <a:stretch>
              <a:fillRect l="0" t="0" r="0" b="0"/>
            </a:stretch>
          </a:blipFill>
          <a:ln cap="sq">
            <a:noFill/>
            <a:prstDash val="solid"/>
            <a:miter/>
          </a:ln>
        </p:spPr>
      </p:sp>
      <p:sp>
        <p:nvSpPr>
          <p:cNvPr name="Freeform 33" id="33"/>
          <p:cNvSpPr/>
          <p:nvPr/>
        </p:nvSpPr>
        <p:spPr>
          <a:xfrm flipH="false" flipV="false" rot="0">
            <a:off x="2894674" y="4830367"/>
            <a:ext cx="909190" cy="909190"/>
          </a:xfrm>
          <a:custGeom>
            <a:avLst/>
            <a:gdLst/>
            <a:ahLst/>
            <a:cxnLst/>
            <a:rect r="r" b="b" t="t" l="l"/>
            <a:pathLst>
              <a:path h="909190" w="909190">
                <a:moveTo>
                  <a:pt x="0" y="0"/>
                </a:moveTo>
                <a:lnTo>
                  <a:pt x="909190" y="0"/>
                </a:lnTo>
                <a:lnTo>
                  <a:pt x="909190" y="909189"/>
                </a:lnTo>
                <a:lnTo>
                  <a:pt x="0" y="90918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34" id="34"/>
          <p:cNvSpPr/>
          <p:nvPr/>
        </p:nvSpPr>
        <p:spPr>
          <a:xfrm flipH="false" flipV="false" rot="0">
            <a:off x="5170732" y="6179684"/>
            <a:ext cx="1004255" cy="723064"/>
          </a:xfrm>
          <a:custGeom>
            <a:avLst/>
            <a:gdLst/>
            <a:ahLst/>
            <a:cxnLst/>
            <a:rect r="r" b="b" t="t" l="l"/>
            <a:pathLst>
              <a:path h="723064" w="1004255">
                <a:moveTo>
                  <a:pt x="0" y="0"/>
                </a:moveTo>
                <a:lnTo>
                  <a:pt x="1004256" y="0"/>
                </a:lnTo>
                <a:lnTo>
                  <a:pt x="1004256" y="723064"/>
                </a:lnTo>
                <a:lnTo>
                  <a:pt x="0" y="723064"/>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5" id="35"/>
          <p:cNvSpPr/>
          <p:nvPr/>
        </p:nvSpPr>
        <p:spPr>
          <a:xfrm flipH="false" flipV="false" rot="0">
            <a:off x="7360229" y="4765602"/>
            <a:ext cx="1245840" cy="1038719"/>
          </a:xfrm>
          <a:custGeom>
            <a:avLst/>
            <a:gdLst/>
            <a:ahLst/>
            <a:cxnLst/>
            <a:rect r="r" b="b" t="t" l="l"/>
            <a:pathLst>
              <a:path h="1038719" w="1245840">
                <a:moveTo>
                  <a:pt x="0" y="0"/>
                </a:moveTo>
                <a:lnTo>
                  <a:pt x="1245840" y="0"/>
                </a:lnTo>
                <a:lnTo>
                  <a:pt x="1245840" y="1038719"/>
                </a:lnTo>
                <a:lnTo>
                  <a:pt x="0" y="103871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36" id="36"/>
          <p:cNvSpPr/>
          <p:nvPr/>
        </p:nvSpPr>
        <p:spPr>
          <a:xfrm flipH="false" flipV="false" rot="0">
            <a:off x="12116727" y="4894726"/>
            <a:ext cx="1000605" cy="780472"/>
          </a:xfrm>
          <a:custGeom>
            <a:avLst/>
            <a:gdLst/>
            <a:ahLst/>
            <a:cxnLst/>
            <a:rect r="r" b="b" t="t" l="l"/>
            <a:pathLst>
              <a:path h="780472" w="1000605">
                <a:moveTo>
                  <a:pt x="0" y="0"/>
                </a:moveTo>
                <a:lnTo>
                  <a:pt x="1000605" y="0"/>
                </a:lnTo>
                <a:lnTo>
                  <a:pt x="1000605" y="780472"/>
                </a:lnTo>
                <a:lnTo>
                  <a:pt x="0" y="780472"/>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7" id="37"/>
          <p:cNvSpPr/>
          <p:nvPr/>
        </p:nvSpPr>
        <p:spPr>
          <a:xfrm flipH="false" flipV="false" rot="0">
            <a:off x="14431106" y="6031701"/>
            <a:ext cx="1019030" cy="1019030"/>
          </a:xfrm>
          <a:custGeom>
            <a:avLst/>
            <a:gdLst/>
            <a:ahLst/>
            <a:cxnLst/>
            <a:rect r="r" b="b" t="t" l="l"/>
            <a:pathLst>
              <a:path h="1019030" w="1019030">
                <a:moveTo>
                  <a:pt x="0" y="0"/>
                </a:moveTo>
                <a:lnTo>
                  <a:pt x="1019030" y="0"/>
                </a:lnTo>
                <a:lnTo>
                  <a:pt x="1019030" y="1019030"/>
                </a:lnTo>
                <a:lnTo>
                  <a:pt x="0" y="1019030"/>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38" id="38"/>
          <p:cNvSpPr txBox="true"/>
          <p:nvPr/>
        </p:nvSpPr>
        <p:spPr>
          <a:xfrm rot="0">
            <a:off x="4283095" y="473210"/>
            <a:ext cx="9721811" cy="712470"/>
          </a:xfrm>
          <a:prstGeom prst="rect">
            <a:avLst/>
          </a:prstGeom>
        </p:spPr>
        <p:txBody>
          <a:bodyPr anchor="t" rtlCol="false" tIns="0" lIns="0" bIns="0" rIns="0">
            <a:spAutoFit/>
          </a:bodyPr>
          <a:lstStyle/>
          <a:p>
            <a:pPr algn="ctr">
              <a:lnSpc>
                <a:spcPts val="5880"/>
              </a:lnSpc>
            </a:pPr>
            <a:r>
              <a:rPr lang="en-US" b="true" sz="4200">
                <a:solidFill>
                  <a:srgbClr val="393078"/>
                </a:solidFill>
                <a:latin typeface="DM Sans Bold"/>
                <a:ea typeface="DM Sans Bold"/>
                <a:cs typeface="DM Sans Bold"/>
                <a:sym typeface="DM Sans Bold"/>
              </a:rPr>
              <a:t>SECURITY OPERATION CENTER TOOLS</a:t>
            </a:r>
          </a:p>
        </p:txBody>
      </p:sp>
      <p:grpSp>
        <p:nvGrpSpPr>
          <p:cNvPr name="Group 39" id="39"/>
          <p:cNvGrpSpPr/>
          <p:nvPr/>
        </p:nvGrpSpPr>
        <p:grpSpPr>
          <a:xfrm rot="0">
            <a:off x="1217120" y="1882122"/>
            <a:ext cx="3856758" cy="2323241"/>
            <a:chOff x="0" y="0"/>
            <a:chExt cx="5142344" cy="3097654"/>
          </a:xfrm>
        </p:grpSpPr>
        <p:sp>
          <p:nvSpPr>
            <p:cNvPr name="TextBox 40" id="40"/>
            <p:cNvSpPr txBox="true"/>
            <p:nvPr/>
          </p:nvSpPr>
          <p:spPr>
            <a:xfrm rot="0">
              <a:off x="486806" y="-47625"/>
              <a:ext cx="4168731" cy="1642745"/>
            </a:xfrm>
            <a:prstGeom prst="rect">
              <a:avLst/>
            </a:prstGeom>
          </p:spPr>
          <p:txBody>
            <a:bodyPr anchor="t" rtlCol="false" tIns="0" lIns="0" bIns="0" rIns="0">
              <a:spAutoFit/>
            </a:bodyPr>
            <a:lstStyle/>
            <a:p>
              <a:pPr algn="ctr">
                <a:lnSpc>
                  <a:spcPts val="3359"/>
                </a:lnSpc>
              </a:pPr>
              <a:r>
                <a:rPr lang="en-US" sz="2400" b="true">
                  <a:solidFill>
                    <a:srgbClr val="0A0E26"/>
                  </a:solidFill>
                  <a:latin typeface="DM Sans Bold"/>
                  <a:ea typeface="DM Sans Bold"/>
                  <a:cs typeface="DM Sans Bold"/>
                  <a:sym typeface="DM Sans Bold"/>
                </a:rPr>
                <a:t>Security Information and Event Management (SIEM) </a:t>
              </a:r>
            </a:p>
          </p:txBody>
        </p:sp>
        <p:sp>
          <p:nvSpPr>
            <p:cNvPr name="TextBox 41" id="41"/>
            <p:cNvSpPr txBox="true"/>
            <p:nvPr/>
          </p:nvSpPr>
          <p:spPr>
            <a:xfrm rot="0">
              <a:off x="0" y="1863214"/>
              <a:ext cx="5142344" cy="1234440"/>
            </a:xfrm>
            <a:prstGeom prst="rect">
              <a:avLst/>
            </a:prstGeom>
          </p:spPr>
          <p:txBody>
            <a:bodyPr anchor="t" rtlCol="false" tIns="0" lIns="0" bIns="0" rIns="0">
              <a:spAutoFit/>
            </a:bodyPr>
            <a:lstStyle/>
            <a:p>
              <a:pPr algn="ctr">
                <a:lnSpc>
                  <a:spcPts val="2520"/>
                </a:lnSpc>
              </a:pPr>
              <a:r>
                <a:rPr lang="en-US" sz="1800">
                  <a:solidFill>
                    <a:srgbClr val="0A0E26"/>
                  </a:solidFill>
                  <a:latin typeface="DM Sans"/>
                  <a:ea typeface="DM Sans"/>
                  <a:cs typeface="DM Sans"/>
                  <a:sym typeface="DM Sans"/>
                </a:rPr>
                <a:t>Centralized log aggregation, correlation, and real-time threat detection</a:t>
              </a:r>
            </a:p>
          </p:txBody>
        </p:sp>
      </p:grpSp>
      <p:grpSp>
        <p:nvGrpSpPr>
          <p:cNvPr name="Group 42" id="42"/>
          <p:cNvGrpSpPr/>
          <p:nvPr/>
        </p:nvGrpSpPr>
        <p:grpSpPr>
          <a:xfrm rot="0">
            <a:off x="3870561" y="7518319"/>
            <a:ext cx="3604598" cy="2323241"/>
            <a:chOff x="0" y="0"/>
            <a:chExt cx="4806131" cy="3097654"/>
          </a:xfrm>
        </p:grpSpPr>
        <p:sp>
          <p:nvSpPr>
            <p:cNvPr name="TextBox 43" id="43"/>
            <p:cNvSpPr txBox="true"/>
            <p:nvPr/>
          </p:nvSpPr>
          <p:spPr>
            <a:xfrm rot="0">
              <a:off x="700568" y="-47625"/>
              <a:ext cx="3404994" cy="1642745"/>
            </a:xfrm>
            <a:prstGeom prst="rect">
              <a:avLst/>
            </a:prstGeom>
          </p:spPr>
          <p:txBody>
            <a:bodyPr anchor="t" rtlCol="false" tIns="0" lIns="0" bIns="0" rIns="0">
              <a:spAutoFit/>
            </a:bodyPr>
            <a:lstStyle/>
            <a:p>
              <a:pPr algn="ctr">
                <a:lnSpc>
                  <a:spcPts val="3359"/>
                </a:lnSpc>
              </a:pPr>
              <a:r>
                <a:rPr lang="en-US" sz="2400" b="true">
                  <a:solidFill>
                    <a:srgbClr val="0A0E26"/>
                  </a:solidFill>
                  <a:latin typeface="DM Sans Bold"/>
                  <a:ea typeface="DM Sans Bold"/>
                  <a:cs typeface="DM Sans Bold"/>
                  <a:sym typeface="DM Sans Bold"/>
                </a:rPr>
                <a:t>Threat Intelligence Platforms (TIPs)</a:t>
              </a:r>
            </a:p>
          </p:txBody>
        </p:sp>
        <p:sp>
          <p:nvSpPr>
            <p:cNvPr name="TextBox 44" id="44"/>
            <p:cNvSpPr txBox="true"/>
            <p:nvPr/>
          </p:nvSpPr>
          <p:spPr>
            <a:xfrm rot="0">
              <a:off x="0" y="1863214"/>
              <a:ext cx="4806131" cy="1234440"/>
            </a:xfrm>
            <a:prstGeom prst="rect">
              <a:avLst/>
            </a:prstGeom>
          </p:spPr>
          <p:txBody>
            <a:bodyPr anchor="t" rtlCol="false" tIns="0" lIns="0" bIns="0" rIns="0">
              <a:spAutoFit/>
            </a:bodyPr>
            <a:lstStyle/>
            <a:p>
              <a:pPr algn="ctr">
                <a:lnSpc>
                  <a:spcPts val="2520"/>
                </a:lnSpc>
              </a:pPr>
              <a:r>
                <a:rPr lang="en-US" sz="1800">
                  <a:solidFill>
                    <a:srgbClr val="0A0E26"/>
                  </a:solidFill>
                  <a:latin typeface="DM Sans"/>
                  <a:ea typeface="DM Sans"/>
                  <a:cs typeface="DM Sans"/>
                  <a:sym typeface="DM Sans"/>
                </a:rPr>
                <a:t>Collects and shares threat intelligence to predict and mitigate attacks</a:t>
              </a:r>
            </a:p>
          </p:txBody>
        </p:sp>
      </p:grpSp>
      <p:grpSp>
        <p:nvGrpSpPr>
          <p:cNvPr name="Group 45" id="45"/>
          <p:cNvGrpSpPr/>
          <p:nvPr/>
        </p:nvGrpSpPr>
        <p:grpSpPr>
          <a:xfrm rot="0">
            <a:off x="6537895" y="1882122"/>
            <a:ext cx="2890508" cy="2323241"/>
            <a:chOff x="0" y="0"/>
            <a:chExt cx="3854010" cy="3097654"/>
          </a:xfrm>
        </p:grpSpPr>
        <p:sp>
          <p:nvSpPr>
            <p:cNvPr name="TextBox 46" id="46"/>
            <p:cNvSpPr txBox="true"/>
            <p:nvPr/>
          </p:nvSpPr>
          <p:spPr>
            <a:xfrm rot="0">
              <a:off x="242259" y="-47625"/>
              <a:ext cx="3369492" cy="1642745"/>
            </a:xfrm>
            <a:prstGeom prst="rect">
              <a:avLst/>
            </a:prstGeom>
          </p:spPr>
          <p:txBody>
            <a:bodyPr anchor="t" rtlCol="false" tIns="0" lIns="0" bIns="0" rIns="0">
              <a:spAutoFit/>
            </a:bodyPr>
            <a:lstStyle/>
            <a:p>
              <a:pPr algn="ctr">
                <a:lnSpc>
                  <a:spcPts val="3359"/>
                </a:lnSpc>
              </a:pPr>
              <a:r>
                <a:rPr lang="en-US" sz="2400" b="true">
                  <a:solidFill>
                    <a:srgbClr val="0A0E26"/>
                  </a:solidFill>
                  <a:latin typeface="DM Sans Bold"/>
                  <a:ea typeface="DM Sans Bold"/>
                  <a:cs typeface="DM Sans Bold"/>
                  <a:sym typeface="DM Sans Bold"/>
                </a:rPr>
                <a:t>Endpoint Detection and Response (EDR)</a:t>
              </a:r>
            </a:p>
          </p:txBody>
        </p:sp>
        <p:sp>
          <p:nvSpPr>
            <p:cNvPr name="TextBox 47" id="47"/>
            <p:cNvSpPr txBox="true"/>
            <p:nvPr/>
          </p:nvSpPr>
          <p:spPr>
            <a:xfrm rot="0">
              <a:off x="0" y="1863214"/>
              <a:ext cx="3854010" cy="1234440"/>
            </a:xfrm>
            <a:prstGeom prst="rect">
              <a:avLst/>
            </a:prstGeom>
          </p:spPr>
          <p:txBody>
            <a:bodyPr anchor="t" rtlCol="false" tIns="0" lIns="0" bIns="0" rIns="0">
              <a:spAutoFit/>
            </a:bodyPr>
            <a:lstStyle/>
            <a:p>
              <a:pPr algn="ctr">
                <a:lnSpc>
                  <a:spcPts val="2520"/>
                </a:lnSpc>
              </a:pPr>
              <a:r>
                <a:rPr lang="en-US" sz="1800">
                  <a:solidFill>
                    <a:srgbClr val="0A0E26"/>
                  </a:solidFill>
                  <a:latin typeface="DM Sans"/>
                  <a:ea typeface="DM Sans"/>
                  <a:cs typeface="DM Sans"/>
                  <a:sym typeface="DM Sans"/>
                </a:rPr>
                <a:t>Detects and responds to endpoint-level threats in real-time</a:t>
              </a:r>
            </a:p>
          </p:txBody>
        </p:sp>
      </p:grpSp>
      <p:grpSp>
        <p:nvGrpSpPr>
          <p:cNvPr name="Group 48" id="48"/>
          <p:cNvGrpSpPr/>
          <p:nvPr/>
        </p:nvGrpSpPr>
        <p:grpSpPr>
          <a:xfrm rot="0">
            <a:off x="8770242" y="7728392"/>
            <a:ext cx="3072998" cy="1903095"/>
            <a:chOff x="0" y="0"/>
            <a:chExt cx="4097330" cy="2537460"/>
          </a:xfrm>
        </p:grpSpPr>
        <p:sp>
          <p:nvSpPr>
            <p:cNvPr name="TextBox 49" id="49"/>
            <p:cNvSpPr txBox="true"/>
            <p:nvPr/>
          </p:nvSpPr>
          <p:spPr>
            <a:xfrm rot="0">
              <a:off x="0" y="-47625"/>
              <a:ext cx="4097330" cy="1083945"/>
            </a:xfrm>
            <a:prstGeom prst="rect">
              <a:avLst/>
            </a:prstGeom>
          </p:spPr>
          <p:txBody>
            <a:bodyPr anchor="t" rtlCol="false" tIns="0" lIns="0" bIns="0" rIns="0">
              <a:spAutoFit/>
            </a:bodyPr>
            <a:lstStyle/>
            <a:p>
              <a:pPr algn="ctr">
                <a:lnSpc>
                  <a:spcPts val="3359"/>
                </a:lnSpc>
              </a:pPr>
              <a:r>
                <a:rPr lang="en-US" sz="2400" b="true">
                  <a:solidFill>
                    <a:srgbClr val="0A0E26"/>
                  </a:solidFill>
                  <a:latin typeface="DM Sans Bold"/>
                  <a:ea typeface="DM Sans Bold"/>
                  <a:cs typeface="DM Sans Bold"/>
                  <a:sym typeface="DM Sans Bold"/>
                </a:rPr>
                <a:t>Vulnerability Management</a:t>
              </a:r>
            </a:p>
          </p:txBody>
        </p:sp>
        <p:sp>
          <p:nvSpPr>
            <p:cNvPr name="TextBox 50" id="50"/>
            <p:cNvSpPr txBox="true"/>
            <p:nvPr/>
          </p:nvSpPr>
          <p:spPr>
            <a:xfrm rot="0">
              <a:off x="0" y="1303020"/>
              <a:ext cx="4097330" cy="1234440"/>
            </a:xfrm>
            <a:prstGeom prst="rect">
              <a:avLst/>
            </a:prstGeom>
          </p:spPr>
          <p:txBody>
            <a:bodyPr anchor="t" rtlCol="false" tIns="0" lIns="0" bIns="0" rIns="0">
              <a:spAutoFit/>
            </a:bodyPr>
            <a:lstStyle/>
            <a:p>
              <a:pPr algn="ctr">
                <a:lnSpc>
                  <a:spcPts val="2520"/>
                </a:lnSpc>
              </a:pPr>
              <a:r>
                <a:rPr lang="en-US" sz="1800">
                  <a:solidFill>
                    <a:srgbClr val="0A0E26"/>
                  </a:solidFill>
                  <a:latin typeface="DM Sans"/>
                  <a:ea typeface="DM Sans"/>
                  <a:cs typeface="DM Sans"/>
                  <a:sym typeface="DM Sans"/>
                </a:rPr>
                <a:t>Scans for system vulnerabilities and offers remediation insights</a:t>
              </a:r>
            </a:p>
          </p:txBody>
        </p:sp>
      </p:grpSp>
      <p:grpSp>
        <p:nvGrpSpPr>
          <p:cNvPr name="Group 51" id="51"/>
          <p:cNvGrpSpPr/>
          <p:nvPr/>
        </p:nvGrpSpPr>
        <p:grpSpPr>
          <a:xfrm rot="0">
            <a:off x="10869102" y="2092195"/>
            <a:ext cx="3604598" cy="1903095"/>
            <a:chOff x="0" y="0"/>
            <a:chExt cx="4806131" cy="2537460"/>
          </a:xfrm>
        </p:grpSpPr>
        <p:sp>
          <p:nvSpPr>
            <p:cNvPr name="TextBox 52" id="52"/>
            <p:cNvSpPr txBox="true"/>
            <p:nvPr/>
          </p:nvSpPr>
          <p:spPr>
            <a:xfrm rot="0">
              <a:off x="0" y="-47625"/>
              <a:ext cx="4806131" cy="1083945"/>
            </a:xfrm>
            <a:prstGeom prst="rect">
              <a:avLst/>
            </a:prstGeom>
          </p:spPr>
          <p:txBody>
            <a:bodyPr anchor="t" rtlCol="false" tIns="0" lIns="0" bIns="0" rIns="0">
              <a:spAutoFit/>
            </a:bodyPr>
            <a:lstStyle/>
            <a:p>
              <a:pPr algn="ctr">
                <a:lnSpc>
                  <a:spcPts val="3359"/>
                </a:lnSpc>
              </a:pPr>
              <a:r>
                <a:rPr lang="en-US" sz="2400" b="true">
                  <a:solidFill>
                    <a:srgbClr val="0A0E26"/>
                  </a:solidFill>
                  <a:latin typeface="DM Sans Bold"/>
                  <a:ea typeface="DM Sans Bold"/>
                  <a:cs typeface="DM Sans Bold"/>
                  <a:sym typeface="DM Sans Bold"/>
                </a:rPr>
                <a:t>Incident Response Platform</a:t>
              </a:r>
            </a:p>
          </p:txBody>
        </p:sp>
        <p:sp>
          <p:nvSpPr>
            <p:cNvPr name="TextBox 53" id="53"/>
            <p:cNvSpPr txBox="true"/>
            <p:nvPr/>
          </p:nvSpPr>
          <p:spPr>
            <a:xfrm rot="0">
              <a:off x="0" y="1303020"/>
              <a:ext cx="4806131" cy="1234440"/>
            </a:xfrm>
            <a:prstGeom prst="rect">
              <a:avLst/>
            </a:prstGeom>
          </p:spPr>
          <p:txBody>
            <a:bodyPr anchor="t" rtlCol="false" tIns="0" lIns="0" bIns="0" rIns="0">
              <a:spAutoFit/>
            </a:bodyPr>
            <a:lstStyle/>
            <a:p>
              <a:pPr algn="ctr">
                <a:lnSpc>
                  <a:spcPts val="2520"/>
                </a:lnSpc>
              </a:pPr>
              <a:r>
                <a:rPr lang="en-US" sz="1800">
                  <a:solidFill>
                    <a:srgbClr val="0A0E26"/>
                  </a:solidFill>
                  <a:latin typeface="DM Sans"/>
                  <a:ea typeface="DM Sans"/>
                  <a:cs typeface="DM Sans"/>
                  <a:sym typeface="DM Sans"/>
                </a:rPr>
                <a:t>Streamlines incident response workflows and automates processes</a:t>
              </a:r>
            </a:p>
          </p:txBody>
        </p:sp>
      </p:grpSp>
      <p:grpSp>
        <p:nvGrpSpPr>
          <p:cNvPr name="Group 54" id="54"/>
          <p:cNvGrpSpPr/>
          <p:nvPr/>
        </p:nvGrpSpPr>
        <p:grpSpPr>
          <a:xfrm rot="0">
            <a:off x="13138322" y="7885031"/>
            <a:ext cx="3604598" cy="1589816"/>
            <a:chOff x="0" y="0"/>
            <a:chExt cx="4806131" cy="2119754"/>
          </a:xfrm>
        </p:grpSpPr>
        <p:sp>
          <p:nvSpPr>
            <p:cNvPr name="TextBox 55" id="55"/>
            <p:cNvSpPr txBox="true"/>
            <p:nvPr/>
          </p:nvSpPr>
          <p:spPr>
            <a:xfrm rot="0">
              <a:off x="700568" y="-47625"/>
              <a:ext cx="3404994" cy="1083945"/>
            </a:xfrm>
            <a:prstGeom prst="rect">
              <a:avLst/>
            </a:prstGeom>
          </p:spPr>
          <p:txBody>
            <a:bodyPr anchor="t" rtlCol="false" tIns="0" lIns="0" bIns="0" rIns="0">
              <a:spAutoFit/>
            </a:bodyPr>
            <a:lstStyle/>
            <a:p>
              <a:pPr algn="ctr">
                <a:lnSpc>
                  <a:spcPts val="3359"/>
                </a:lnSpc>
              </a:pPr>
              <a:r>
                <a:rPr lang="en-US" sz="2400" b="true">
                  <a:solidFill>
                    <a:srgbClr val="0A0E26"/>
                  </a:solidFill>
                  <a:latin typeface="DM Sans Bold"/>
                  <a:ea typeface="DM Sans Bold"/>
                  <a:cs typeface="DM Sans Bold"/>
                  <a:sym typeface="DM Sans Bold"/>
                </a:rPr>
                <a:t>Network Monitoring</a:t>
              </a:r>
            </a:p>
          </p:txBody>
        </p:sp>
        <p:sp>
          <p:nvSpPr>
            <p:cNvPr name="TextBox 56" id="56"/>
            <p:cNvSpPr txBox="true"/>
            <p:nvPr/>
          </p:nvSpPr>
          <p:spPr>
            <a:xfrm rot="0">
              <a:off x="0" y="1304414"/>
              <a:ext cx="4806131" cy="815340"/>
            </a:xfrm>
            <a:prstGeom prst="rect">
              <a:avLst/>
            </a:prstGeom>
          </p:spPr>
          <p:txBody>
            <a:bodyPr anchor="t" rtlCol="false" tIns="0" lIns="0" bIns="0" rIns="0">
              <a:spAutoFit/>
            </a:bodyPr>
            <a:lstStyle/>
            <a:p>
              <a:pPr algn="ctr">
                <a:lnSpc>
                  <a:spcPts val="2520"/>
                </a:lnSpc>
              </a:pPr>
              <a:r>
                <a:rPr lang="en-US" sz="1800">
                  <a:solidFill>
                    <a:srgbClr val="0A0E26"/>
                  </a:solidFill>
                  <a:latin typeface="DM Sans"/>
                  <a:ea typeface="DM Sans"/>
                  <a:cs typeface="DM Sans"/>
                  <a:sym typeface="DM Sans"/>
                </a:rPr>
                <a:t>Analyzes network traffic for anomalies and potential threats</a:t>
              </a:r>
            </a:p>
          </p:txBody>
        </p:sp>
      </p:grpSp>
    </p:spTree>
  </p:cSld>
  <p:clrMapOvr>
    <a:masterClrMapping/>
  </p:clrMapOvr>
  <p:transition spd="fast">
    <p:fad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AutoShape 2" id="2"/>
          <p:cNvSpPr/>
          <p:nvPr/>
        </p:nvSpPr>
        <p:spPr>
          <a:xfrm rot="8164403">
            <a:off x="6354843" y="5430574"/>
            <a:ext cx="5606174" cy="0"/>
          </a:xfrm>
          <a:prstGeom prst="line">
            <a:avLst/>
          </a:prstGeom>
          <a:ln cap="flat" w="38100">
            <a:solidFill>
              <a:srgbClr val="0A0E26"/>
            </a:solidFill>
            <a:prstDash val="solid"/>
            <a:headEnd type="none" len="sm" w="sm"/>
            <a:tailEnd type="none" len="sm" w="sm"/>
          </a:ln>
        </p:spPr>
      </p:sp>
      <p:grpSp>
        <p:nvGrpSpPr>
          <p:cNvPr name="Group 3" id="3"/>
          <p:cNvGrpSpPr/>
          <p:nvPr/>
        </p:nvGrpSpPr>
        <p:grpSpPr>
          <a:xfrm rot="0">
            <a:off x="10988850" y="2723492"/>
            <a:ext cx="1055487" cy="105548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8AE"/>
            </a:solidFill>
          </p:spPr>
        </p:sp>
        <p:sp>
          <p:nvSpPr>
            <p:cNvPr name="TextBox 5" id="5"/>
            <p:cNvSpPr txBox="true"/>
            <p:nvPr/>
          </p:nvSpPr>
          <p:spPr>
            <a:xfrm>
              <a:off x="76200" y="19050"/>
              <a:ext cx="660400" cy="717550"/>
            </a:xfrm>
            <a:prstGeom prst="rect">
              <a:avLst/>
            </a:prstGeom>
          </p:spPr>
          <p:txBody>
            <a:bodyPr anchor="ctr" rtlCol="false" tIns="49136" lIns="49136" bIns="49136" rIns="49136"/>
            <a:lstStyle/>
            <a:p>
              <a:pPr algn="ctr">
                <a:lnSpc>
                  <a:spcPts val="2901"/>
                </a:lnSpc>
              </a:pPr>
            </a:p>
          </p:txBody>
        </p:sp>
      </p:grpSp>
      <p:sp>
        <p:nvSpPr>
          <p:cNvPr name="AutoShape 6" id="6"/>
          <p:cNvSpPr/>
          <p:nvPr/>
        </p:nvSpPr>
        <p:spPr>
          <a:xfrm rot="-8196328">
            <a:off x="6375225" y="5426692"/>
            <a:ext cx="5546589" cy="0"/>
          </a:xfrm>
          <a:prstGeom prst="line">
            <a:avLst/>
          </a:prstGeom>
          <a:ln cap="flat" w="38100">
            <a:solidFill>
              <a:srgbClr val="393078"/>
            </a:solidFill>
            <a:prstDash val="solid"/>
            <a:headEnd type="none" len="sm" w="sm"/>
            <a:tailEnd type="none" len="sm" w="sm"/>
          </a:ln>
        </p:spPr>
      </p:sp>
      <p:grpSp>
        <p:nvGrpSpPr>
          <p:cNvPr name="Group 7" id="7"/>
          <p:cNvGrpSpPr/>
          <p:nvPr/>
        </p:nvGrpSpPr>
        <p:grpSpPr>
          <a:xfrm rot="0">
            <a:off x="7226048" y="3531672"/>
            <a:ext cx="3835903" cy="3835903"/>
            <a:chOff x="0" y="0"/>
            <a:chExt cx="811242" cy="811242"/>
          </a:xfrm>
        </p:grpSpPr>
        <p:sp>
          <p:nvSpPr>
            <p:cNvPr name="Freeform 8" id="8"/>
            <p:cNvSpPr/>
            <p:nvPr/>
          </p:nvSpPr>
          <p:spPr>
            <a:xfrm flipH="false" flipV="false" rot="0">
              <a:off x="0" y="0"/>
              <a:ext cx="811242" cy="811242"/>
            </a:xfrm>
            <a:custGeom>
              <a:avLst/>
              <a:gdLst/>
              <a:ahLst/>
              <a:cxnLst/>
              <a:rect r="r" b="b" t="t" l="l"/>
              <a:pathLst>
                <a:path h="811242" w="811242">
                  <a:moveTo>
                    <a:pt x="405621" y="0"/>
                  </a:moveTo>
                  <a:cubicBezTo>
                    <a:pt x="181603" y="0"/>
                    <a:pt x="0" y="181603"/>
                    <a:pt x="0" y="405621"/>
                  </a:cubicBezTo>
                  <a:cubicBezTo>
                    <a:pt x="0" y="629639"/>
                    <a:pt x="181603" y="811242"/>
                    <a:pt x="405621" y="811242"/>
                  </a:cubicBezTo>
                  <a:cubicBezTo>
                    <a:pt x="629639" y="811242"/>
                    <a:pt x="811242" y="629639"/>
                    <a:pt x="811242" y="405621"/>
                  </a:cubicBezTo>
                  <a:cubicBezTo>
                    <a:pt x="811242" y="181603"/>
                    <a:pt x="629639" y="0"/>
                    <a:pt x="405621" y="0"/>
                  </a:cubicBezTo>
                  <a:close/>
                </a:path>
              </a:pathLst>
            </a:custGeom>
            <a:solidFill>
              <a:srgbClr val="E9EAF3"/>
            </a:solidFill>
            <a:ln w="66675" cap="sq">
              <a:solidFill>
                <a:srgbClr val="37C9EF"/>
              </a:solidFill>
              <a:prstDash val="solid"/>
              <a:miter/>
            </a:ln>
          </p:spPr>
        </p:sp>
        <p:sp>
          <p:nvSpPr>
            <p:cNvPr name="TextBox 9" id="9"/>
            <p:cNvSpPr txBox="true"/>
            <p:nvPr/>
          </p:nvSpPr>
          <p:spPr>
            <a:xfrm>
              <a:off x="76054" y="57004"/>
              <a:ext cx="659134" cy="678184"/>
            </a:xfrm>
            <a:prstGeom prst="rect">
              <a:avLst/>
            </a:prstGeom>
          </p:spPr>
          <p:txBody>
            <a:bodyPr anchor="ctr" rtlCol="false" tIns="50800" lIns="50800" bIns="50800" rIns="50800"/>
            <a:lstStyle/>
            <a:p>
              <a:pPr algn="ctr" marL="0" indent="0" lvl="0">
                <a:lnSpc>
                  <a:spcPts val="3354"/>
                </a:lnSpc>
                <a:spcBef>
                  <a:spcPct val="0"/>
                </a:spcBef>
              </a:pPr>
              <a:r>
                <a:rPr lang="en-US" b="true" sz="2600" spc="101">
                  <a:solidFill>
                    <a:srgbClr val="0A0E26"/>
                  </a:solidFill>
                  <a:latin typeface="DM Sans Bold"/>
                  <a:ea typeface="DM Sans Bold"/>
                  <a:cs typeface="DM Sans Bold"/>
                  <a:sym typeface="DM Sans Bold"/>
                </a:rPr>
                <a:t>TRADITIONAL SOC AND ITS LIMITATIONS</a:t>
              </a:r>
            </a:p>
          </p:txBody>
        </p:sp>
      </p:grpSp>
      <p:grpSp>
        <p:nvGrpSpPr>
          <p:cNvPr name="Group 10" id="10"/>
          <p:cNvGrpSpPr/>
          <p:nvPr/>
        </p:nvGrpSpPr>
        <p:grpSpPr>
          <a:xfrm rot="0">
            <a:off x="6186682" y="7054918"/>
            <a:ext cx="1055487" cy="1055487"/>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0E26"/>
            </a:solidFill>
          </p:spPr>
        </p:sp>
        <p:sp>
          <p:nvSpPr>
            <p:cNvPr name="TextBox 12" id="12"/>
            <p:cNvSpPr txBox="true"/>
            <p:nvPr/>
          </p:nvSpPr>
          <p:spPr>
            <a:xfrm>
              <a:off x="76200" y="19050"/>
              <a:ext cx="660400" cy="717550"/>
            </a:xfrm>
            <a:prstGeom prst="rect">
              <a:avLst/>
            </a:prstGeom>
          </p:spPr>
          <p:txBody>
            <a:bodyPr anchor="ctr" rtlCol="false" tIns="49136" lIns="49136" bIns="49136" rIns="49136"/>
            <a:lstStyle/>
            <a:p>
              <a:pPr algn="ctr">
                <a:lnSpc>
                  <a:spcPts val="2901"/>
                </a:lnSpc>
              </a:pPr>
            </a:p>
          </p:txBody>
        </p:sp>
      </p:grpSp>
      <p:sp>
        <p:nvSpPr>
          <p:cNvPr name="TextBox 13" id="13"/>
          <p:cNvSpPr txBox="true"/>
          <p:nvPr/>
        </p:nvSpPr>
        <p:spPr>
          <a:xfrm rot="0">
            <a:off x="1890404" y="3339249"/>
            <a:ext cx="2781350" cy="371475"/>
          </a:xfrm>
          <a:prstGeom prst="rect">
            <a:avLst/>
          </a:prstGeom>
        </p:spPr>
        <p:txBody>
          <a:bodyPr anchor="t" rtlCol="false" tIns="0" lIns="0" bIns="0" rIns="0">
            <a:spAutoFit/>
          </a:bodyPr>
          <a:lstStyle/>
          <a:p>
            <a:pPr algn="r">
              <a:lnSpc>
                <a:spcPts val="3000"/>
              </a:lnSpc>
            </a:pPr>
            <a:r>
              <a:rPr lang="en-US" sz="2000">
                <a:solidFill>
                  <a:srgbClr val="0A0E26"/>
                </a:solidFill>
                <a:latin typeface="DM Sans"/>
                <a:ea typeface="DM Sans"/>
                <a:cs typeface="DM Sans"/>
                <a:sym typeface="DM Sans"/>
              </a:rPr>
              <a:t>High Alert Fatigue</a:t>
            </a:r>
          </a:p>
        </p:txBody>
      </p:sp>
      <p:sp>
        <p:nvSpPr>
          <p:cNvPr name="TextBox 14" id="14"/>
          <p:cNvSpPr txBox="true"/>
          <p:nvPr/>
        </p:nvSpPr>
        <p:spPr>
          <a:xfrm rot="0">
            <a:off x="1890404" y="2207358"/>
            <a:ext cx="2781350" cy="371475"/>
          </a:xfrm>
          <a:prstGeom prst="rect">
            <a:avLst/>
          </a:prstGeom>
        </p:spPr>
        <p:txBody>
          <a:bodyPr anchor="t" rtlCol="false" tIns="0" lIns="0" bIns="0" rIns="0">
            <a:spAutoFit/>
          </a:bodyPr>
          <a:lstStyle/>
          <a:p>
            <a:pPr algn="r">
              <a:lnSpc>
                <a:spcPts val="3000"/>
              </a:lnSpc>
            </a:pPr>
            <a:r>
              <a:rPr lang="en-US" sz="2000">
                <a:solidFill>
                  <a:srgbClr val="0A0E26"/>
                </a:solidFill>
                <a:latin typeface="DM Sans"/>
                <a:ea typeface="DM Sans"/>
                <a:cs typeface="DM Sans"/>
                <a:sym typeface="DM Sans"/>
              </a:rPr>
              <a:t>Manual Workflows</a:t>
            </a:r>
          </a:p>
        </p:txBody>
      </p:sp>
      <p:sp>
        <p:nvSpPr>
          <p:cNvPr name="TextBox 15" id="15"/>
          <p:cNvSpPr txBox="true"/>
          <p:nvPr/>
        </p:nvSpPr>
        <p:spPr>
          <a:xfrm rot="0">
            <a:off x="1890404" y="7670675"/>
            <a:ext cx="2781350" cy="371475"/>
          </a:xfrm>
          <a:prstGeom prst="rect">
            <a:avLst/>
          </a:prstGeom>
        </p:spPr>
        <p:txBody>
          <a:bodyPr anchor="t" rtlCol="false" tIns="0" lIns="0" bIns="0" rIns="0">
            <a:spAutoFit/>
          </a:bodyPr>
          <a:lstStyle/>
          <a:p>
            <a:pPr algn="r">
              <a:lnSpc>
                <a:spcPts val="3000"/>
              </a:lnSpc>
            </a:pPr>
            <a:r>
              <a:rPr lang="en-US" sz="2000">
                <a:solidFill>
                  <a:srgbClr val="0A0E26"/>
                </a:solidFill>
                <a:latin typeface="DM Sans"/>
                <a:ea typeface="DM Sans"/>
                <a:cs typeface="DM Sans"/>
                <a:sym typeface="DM Sans"/>
              </a:rPr>
              <a:t>Limited Scalability</a:t>
            </a:r>
          </a:p>
        </p:txBody>
      </p:sp>
      <p:sp>
        <p:nvSpPr>
          <p:cNvPr name="TextBox 16" id="16"/>
          <p:cNvSpPr txBox="true"/>
          <p:nvPr/>
        </p:nvSpPr>
        <p:spPr>
          <a:xfrm rot="0">
            <a:off x="1890404" y="6516283"/>
            <a:ext cx="2781350" cy="371475"/>
          </a:xfrm>
          <a:prstGeom prst="rect">
            <a:avLst/>
          </a:prstGeom>
        </p:spPr>
        <p:txBody>
          <a:bodyPr anchor="t" rtlCol="false" tIns="0" lIns="0" bIns="0" rIns="0">
            <a:spAutoFit/>
          </a:bodyPr>
          <a:lstStyle/>
          <a:p>
            <a:pPr algn="r">
              <a:lnSpc>
                <a:spcPts val="3000"/>
              </a:lnSpc>
            </a:pPr>
            <a:r>
              <a:rPr lang="en-US" sz="2000">
                <a:solidFill>
                  <a:srgbClr val="0A0E26"/>
                </a:solidFill>
                <a:latin typeface="DM Sans"/>
                <a:ea typeface="DM Sans"/>
                <a:cs typeface="DM Sans"/>
                <a:sym typeface="DM Sans"/>
              </a:rPr>
              <a:t>Resource Intensity</a:t>
            </a:r>
          </a:p>
        </p:txBody>
      </p:sp>
      <p:sp>
        <p:nvSpPr>
          <p:cNvPr name="TextBox 17" id="17"/>
          <p:cNvSpPr txBox="true"/>
          <p:nvPr/>
        </p:nvSpPr>
        <p:spPr>
          <a:xfrm rot="0">
            <a:off x="13633404" y="2706021"/>
            <a:ext cx="2847830" cy="371475"/>
          </a:xfrm>
          <a:prstGeom prst="rect">
            <a:avLst/>
          </a:prstGeom>
        </p:spPr>
        <p:txBody>
          <a:bodyPr anchor="t" rtlCol="false" tIns="0" lIns="0" bIns="0" rIns="0">
            <a:spAutoFit/>
          </a:bodyPr>
          <a:lstStyle/>
          <a:p>
            <a:pPr algn="l">
              <a:lnSpc>
                <a:spcPts val="3000"/>
              </a:lnSpc>
            </a:pPr>
            <a:r>
              <a:rPr lang="en-US" sz="2000">
                <a:solidFill>
                  <a:srgbClr val="0A0E26"/>
                </a:solidFill>
                <a:latin typeface="DM Sans"/>
                <a:ea typeface="DM Sans"/>
                <a:cs typeface="DM Sans"/>
                <a:sym typeface="DM Sans"/>
              </a:rPr>
              <a:t>Security Breaches</a:t>
            </a:r>
          </a:p>
        </p:txBody>
      </p:sp>
      <p:sp>
        <p:nvSpPr>
          <p:cNvPr name="TextBox 18" id="18"/>
          <p:cNvSpPr txBox="true"/>
          <p:nvPr/>
        </p:nvSpPr>
        <p:spPr>
          <a:xfrm rot="0">
            <a:off x="13633404" y="3856963"/>
            <a:ext cx="2847830" cy="371475"/>
          </a:xfrm>
          <a:prstGeom prst="rect">
            <a:avLst/>
          </a:prstGeom>
        </p:spPr>
        <p:txBody>
          <a:bodyPr anchor="t" rtlCol="false" tIns="0" lIns="0" bIns="0" rIns="0">
            <a:spAutoFit/>
          </a:bodyPr>
          <a:lstStyle/>
          <a:p>
            <a:pPr algn="l">
              <a:lnSpc>
                <a:spcPts val="3000"/>
              </a:lnSpc>
            </a:pPr>
            <a:r>
              <a:rPr lang="en-US" sz="2000">
                <a:solidFill>
                  <a:srgbClr val="0A0E26"/>
                </a:solidFill>
                <a:latin typeface="DM Sans"/>
                <a:ea typeface="DM Sans"/>
                <a:cs typeface="DM Sans"/>
                <a:sym typeface="DM Sans"/>
              </a:rPr>
              <a:t>Missed Threats</a:t>
            </a:r>
          </a:p>
        </p:txBody>
      </p:sp>
      <p:sp>
        <p:nvSpPr>
          <p:cNvPr name="TextBox 19" id="19"/>
          <p:cNvSpPr txBox="true"/>
          <p:nvPr/>
        </p:nvSpPr>
        <p:spPr>
          <a:xfrm rot="0">
            <a:off x="13633404" y="7104730"/>
            <a:ext cx="2845128" cy="371475"/>
          </a:xfrm>
          <a:prstGeom prst="rect">
            <a:avLst/>
          </a:prstGeom>
        </p:spPr>
        <p:txBody>
          <a:bodyPr anchor="t" rtlCol="false" tIns="0" lIns="0" bIns="0" rIns="0">
            <a:spAutoFit/>
          </a:bodyPr>
          <a:lstStyle/>
          <a:p>
            <a:pPr algn="l">
              <a:lnSpc>
                <a:spcPts val="3000"/>
              </a:lnSpc>
            </a:pPr>
            <a:r>
              <a:rPr lang="en-US" sz="2000">
                <a:solidFill>
                  <a:srgbClr val="0A0E26"/>
                </a:solidFill>
                <a:latin typeface="DM Sans"/>
                <a:ea typeface="DM Sans"/>
                <a:cs typeface="DM Sans"/>
                <a:sym typeface="DM Sans"/>
              </a:rPr>
              <a:t>Inconsistent Policies</a:t>
            </a:r>
          </a:p>
        </p:txBody>
      </p:sp>
      <p:sp>
        <p:nvSpPr>
          <p:cNvPr name="TextBox 20" id="20"/>
          <p:cNvSpPr txBox="true"/>
          <p:nvPr/>
        </p:nvSpPr>
        <p:spPr>
          <a:xfrm rot="0">
            <a:off x="13633404" y="8282005"/>
            <a:ext cx="2845128" cy="371475"/>
          </a:xfrm>
          <a:prstGeom prst="rect">
            <a:avLst/>
          </a:prstGeom>
        </p:spPr>
        <p:txBody>
          <a:bodyPr anchor="t" rtlCol="false" tIns="0" lIns="0" bIns="0" rIns="0">
            <a:spAutoFit/>
          </a:bodyPr>
          <a:lstStyle/>
          <a:p>
            <a:pPr algn="l">
              <a:lnSpc>
                <a:spcPts val="3000"/>
              </a:lnSpc>
            </a:pPr>
            <a:r>
              <a:rPr lang="en-US" sz="2000">
                <a:solidFill>
                  <a:srgbClr val="0A0E26"/>
                </a:solidFill>
                <a:latin typeface="DM Sans"/>
                <a:ea typeface="DM Sans"/>
                <a:cs typeface="DM Sans"/>
                <a:sym typeface="DM Sans"/>
              </a:rPr>
              <a:t>Regulatory Risks</a:t>
            </a:r>
          </a:p>
        </p:txBody>
      </p:sp>
      <p:grpSp>
        <p:nvGrpSpPr>
          <p:cNvPr name="Group 21" id="21"/>
          <p:cNvGrpSpPr/>
          <p:nvPr/>
        </p:nvGrpSpPr>
        <p:grpSpPr>
          <a:xfrm rot="0">
            <a:off x="6286701" y="2723492"/>
            <a:ext cx="1055487" cy="1055487"/>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68AE"/>
            </a:solidFill>
          </p:spPr>
        </p:sp>
        <p:sp>
          <p:nvSpPr>
            <p:cNvPr name="TextBox 23" id="23"/>
            <p:cNvSpPr txBox="true"/>
            <p:nvPr/>
          </p:nvSpPr>
          <p:spPr>
            <a:xfrm>
              <a:off x="76200" y="28575"/>
              <a:ext cx="660400" cy="708025"/>
            </a:xfrm>
            <a:prstGeom prst="rect">
              <a:avLst/>
            </a:prstGeom>
          </p:spPr>
          <p:txBody>
            <a:bodyPr anchor="ctr" rtlCol="false" tIns="39435" lIns="39435" bIns="39435" rIns="39435"/>
            <a:lstStyle/>
            <a:p>
              <a:pPr algn="ctr">
                <a:lnSpc>
                  <a:spcPts val="2328"/>
                </a:lnSpc>
              </a:pPr>
            </a:p>
          </p:txBody>
        </p:sp>
      </p:grpSp>
      <p:grpSp>
        <p:nvGrpSpPr>
          <p:cNvPr name="Group 24" id="24"/>
          <p:cNvGrpSpPr/>
          <p:nvPr/>
        </p:nvGrpSpPr>
        <p:grpSpPr>
          <a:xfrm rot="0">
            <a:off x="10988850" y="7054918"/>
            <a:ext cx="1055487" cy="1055487"/>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0E26"/>
            </a:solidFill>
          </p:spPr>
        </p:sp>
        <p:sp>
          <p:nvSpPr>
            <p:cNvPr name="TextBox 26" id="26"/>
            <p:cNvSpPr txBox="true"/>
            <p:nvPr/>
          </p:nvSpPr>
          <p:spPr>
            <a:xfrm>
              <a:off x="76200" y="19050"/>
              <a:ext cx="660400" cy="717550"/>
            </a:xfrm>
            <a:prstGeom prst="rect">
              <a:avLst/>
            </a:prstGeom>
          </p:spPr>
          <p:txBody>
            <a:bodyPr anchor="ctr" rtlCol="false" tIns="49136" lIns="49136" bIns="49136" rIns="49136"/>
            <a:lstStyle/>
            <a:p>
              <a:pPr algn="ctr">
                <a:lnSpc>
                  <a:spcPts val="2901"/>
                </a:lnSpc>
              </a:pPr>
            </a:p>
          </p:txBody>
        </p:sp>
      </p:grpSp>
      <p:sp>
        <p:nvSpPr>
          <p:cNvPr name="AutoShape 27" id="27"/>
          <p:cNvSpPr/>
          <p:nvPr/>
        </p:nvSpPr>
        <p:spPr>
          <a:xfrm>
            <a:off x="5857511" y="3232185"/>
            <a:ext cx="429190" cy="38100"/>
          </a:xfrm>
          <a:prstGeom prst="line">
            <a:avLst/>
          </a:prstGeom>
          <a:ln cap="flat" w="38100">
            <a:solidFill>
              <a:srgbClr val="3C68AE"/>
            </a:solidFill>
            <a:prstDash val="solid"/>
            <a:headEnd type="none" len="sm" w="sm"/>
            <a:tailEnd type="none" len="sm" w="sm"/>
          </a:ln>
        </p:spPr>
      </p:sp>
      <p:grpSp>
        <p:nvGrpSpPr>
          <p:cNvPr name="Group 28" id="28"/>
          <p:cNvGrpSpPr/>
          <p:nvPr/>
        </p:nvGrpSpPr>
        <p:grpSpPr>
          <a:xfrm rot="0">
            <a:off x="4496542" y="2403932"/>
            <a:ext cx="1360969" cy="1694606"/>
            <a:chOff x="0" y="0"/>
            <a:chExt cx="1814625" cy="2259475"/>
          </a:xfrm>
        </p:grpSpPr>
        <p:sp>
          <p:nvSpPr>
            <p:cNvPr name="AutoShape 29" id="29"/>
            <p:cNvSpPr/>
            <p:nvPr/>
          </p:nvSpPr>
          <p:spPr>
            <a:xfrm rot="5400000">
              <a:off x="659488" y="1104338"/>
              <a:ext cx="2259475" cy="0"/>
            </a:xfrm>
            <a:prstGeom prst="line">
              <a:avLst/>
            </a:prstGeom>
            <a:ln cap="flat" w="50800">
              <a:solidFill>
                <a:srgbClr val="3C68AE"/>
              </a:solidFill>
              <a:prstDash val="solid"/>
              <a:headEnd type="none" len="sm" w="sm"/>
              <a:tailEnd type="none" len="sm" w="sm"/>
            </a:ln>
          </p:spPr>
        </p:sp>
        <p:sp>
          <p:nvSpPr>
            <p:cNvPr name="AutoShape 30" id="30"/>
            <p:cNvSpPr/>
            <p:nvPr/>
          </p:nvSpPr>
          <p:spPr>
            <a:xfrm rot="0">
              <a:off x="25400" y="2208675"/>
              <a:ext cx="1763825" cy="0"/>
            </a:xfrm>
            <a:prstGeom prst="line">
              <a:avLst/>
            </a:prstGeom>
            <a:ln cap="flat" w="50800">
              <a:solidFill>
                <a:srgbClr val="3C68AE"/>
              </a:solidFill>
              <a:prstDash val="solid"/>
              <a:headEnd type="oval" len="lg" w="lg"/>
              <a:tailEnd type="none" len="sm" w="sm"/>
            </a:ln>
          </p:spPr>
        </p:sp>
        <p:sp>
          <p:nvSpPr>
            <p:cNvPr name="AutoShape 31" id="31"/>
            <p:cNvSpPr/>
            <p:nvPr/>
          </p:nvSpPr>
          <p:spPr>
            <a:xfrm rot="0">
              <a:off x="776772" y="1513790"/>
              <a:ext cx="987054" cy="0"/>
            </a:xfrm>
            <a:prstGeom prst="line">
              <a:avLst/>
            </a:prstGeom>
            <a:ln cap="flat" w="50800">
              <a:solidFill>
                <a:srgbClr val="3C68AE"/>
              </a:solidFill>
              <a:prstDash val="solid"/>
              <a:headEnd type="oval" len="lg" w="lg"/>
              <a:tailEnd type="none" len="sm" w="sm"/>
            </a:ln>
          </p:spPr>
        </p:sp>
        <p:sp>
          <p:nvSpPr>
            <p:cNvPr name="AutoShape 32" id="32"/>
            <p:cNvSpPr/>
            <p:nvPr/>
          </p:nvSpPr>
          <p:spPr>
            <a:xfrm rot="0">
              <a:off x="776772" y="4601"/>
              <a:ext cx="987054" cy="0"/>
            </a:xfrm>
            <a:prstGeom prst="line">
              <a:avLst/>
            </a:prstGeom>
            <a:ln cap="flat" w="50800">
              <a:solidFill>
                <a:srgbClr val="3C68AE"/>
              </a:solidFill>
              <a:prstDash val="solid"/>
              <a:headEnd type="oval" len="lg" w="lg"/>
              <a:tailEnd type="none" len="sm" w="sm"/>
            </a:ln>
          </p:spPr>
        </p:sp>
        <p:sp>
          <p:nvSpPr>
            <p:cNvPr name="AutoShape 33" id="33"/>
            <p:cNvSpPr/>
            <p:nvPr/>
          </p:nvSpPr>
          <p:spPr>
            <a:xfrm rot="0">
              <a:off x="0" y="759195"/>
              <a:ext cx="1763825" cy="0"/>
            </a:xfrm>
            <a:prstGeom prst="line">
              <a:avLst/>
            </a:prstGeom>
            <a:ln cap="flat" w="50800">
              <a:solidFill>
                <a:srgbClr val="3C68AE"/>
              </a:solidFill>
              <a:prstDash val="solid"/>
              <a:headEnd type="oval" len="lg" w="lg"/>
              <a:tailEnd type="none" len="sm" w="sm"/>
            </a:ln>
          </p:spPr>
        </p:sp>
      </p:grpSp>
      <p:sp>
        <p:nvSpPr>
          <p:cNvPr name="AutoShape 34" id="34"/>
          <p:cNvSpPr/>
          <p:nvPr/>
        </p:nvSpPr>
        <p:spPr>
          <a:xfrm>
            <a:off x="5857511" y="7563611"/>
            <a:ext cx="329171" cy="38100"/>
          </a:xfrm>
          <a:prstGeom prst="line">
            <a:avLst/>
          </a:prstGeom>
          <a:ln cap="flat" w="38100">
            <a:solidFill>
              <a:srgbClr val="0A0E26"/>
            </a:solidFill>
            <a:prstDash val="solid"/>
            <a:headEnd type="none" len="sm" w="sm"/>
            <a:tailEnd type="none" len="sm" w="sm"/>
          </a:ln>
        </p:spPr>
      </p:sp>
      <p:grpSp>
        <p:nvGrpSpPr>
          <p:cNvPr name="Group 35" id="35"/>
          <p:cNvGrpSpPr/>
          <p:nvPr/>
        </p:nvGrpSpPr>
        <p:grpSpPr>
          <a:xfrm rot="0">
            <a:off x="4496542" y="6735358"/>
            <a:ext cx="1360969" cy="1694606"/>
            <a:chOff x="0" y="0"/>
            <a:chExt cx="1814625" cy="2259475"/>
          </a:xfrm>
        </p:grpSpPr>
        <p:sp>
          <p:nvSpPr>
            <p:cNvPr name="AutoShape 36" id="36"/>
            <p:cNvSpPr/>
            <p:nvPr/>
          </p:nvSpPr>
          <p:spPr>
            <a:xfrm rot="5400000">
              <a:off x="659488" y="1104338"/>
              <a:ext cx="2259475" cy="0"/>
            </a:xfrm>
            <a:prstGeom prst="line">
              <a:avLst/>
            </a:prstGeom>
            <a:ln cap="flat" w="50800">
              <a:solidFill>
                <a:srgbClr val="0A0E26"/>
              </a:solidFill>
              <a:prstDash val="solid"/>
              <a:headEnd type="none" len="sm" w="sm"/>
              <a:tailEnd type="none" len="sm" w="sm"/>
            </a:ln>
          </p:spPr>
        </p:sp>
        <p:sp>
          <p:nvSpPr>
            <p:cNvPr name="AutoShape 37" id="37"/>
            <p:cNvSpPr/>
            <p:nvPr/>
          </p:nvSpPr>
          <p:spPr>
            <a:xfrm rot="0">
              <a:off x="25400" y="2208675"/>
              <a:ext cx="1763825" cy="0"/>
            </a:xfrm>
            <a:prstGeom prst="line">
              <a:avLst/>
            </a:prstGeom>
            <a:ln cap="flat" w="50800">
              <a:solidFill>
                <a:srgbClr val="0A0E26"/>
              </a:solidFill>
              <a:prstDash val="solid"/>
              <a:headEnd type="oval" len="lg" w="lg"/>
              <a:tailEnd type="none" len="sm" w="sm"/>
            </a:ln>
          </p:spPr>
        </p:sp>
        <p:sp>
          <p:nvSpPr>
            <p:cNvPr name="AutoShape 38" id="38"/>
            <p:cNvSpPr/>
            <p:nvPr/>
          </p:nvSpPr>
          <p:spPr>
            <a:xfrm rot="0">
              <a:off x="776772" y="1513790"/>
              <a:ext cx="987054" cy="0"/>
            </a:xfrm>
            <a:prstGeom prst="line">
              <a:avLst/>
            </a:prstGeom>
            <a:ln cap="flat" w="50800">
              <a:solidFill>
                <a:srgbClr val="0A0E26"/>
              </a:solidFill>
              <a:prstDash val="solid"/>
              <a:headEnd type="oval" len="lg" w="lg"/>
              <a:tailEnd type="none" len="sm" w="sm"/>
            </a:ln>
          </p:spPr>
        </p:sp>
        <p:sp>
          <p:nvSpPr>
            <p:cNvPr name="AutoShape 39" id="39"/>
            <p:cNvSpPr/>
            <p:nvPr/>
          </p:nvSpPr>
          <p:spPr>
            <a:xfrm rot="0">
              <a:off x="776772" y="4601"/>
              <a:ext cx="987054" cy="0"/>
            </a:xfrm>
            <a:prstGeom prst="line">
              <a:avLst/>
            </a:prstGeom>
            <a:ln cap="flat" w="50800">
              <a:solidFill>
                <a:srgbClr val="0A0E26"/>
              </a:solidFill>
              <a:prstDash val="solid"/>
              <a:headEnd type="oval" len="lg" w="lg"/>
              <a:tailEnd type="none" len="sm" w="sm"/>
            </a:ln>
          </p:spPr>
        </p:sp>
        <p:sp>
          <p:nvSpPr>
            <p:cNvPr name="AutoShape 40" id="40"/>
            <p:cNvSpPr/>
            <p:nvPr/>
          </p:nvSpPr>
          <p:spPr>
            <a:xfrm rot="0">
              <a:off x="0" y="759195"/>
              <a:ext cx="1763825" cy="0"/>
            </a:xfrm>
            <a:prstGeom prst="line">
              <a:avLst/>
            </a:prstGeom>
            <a:ln cap="flat" w="50800">
              <a:solidFill>
                <a:srgbClr val="0A0E26"/>
              </a:solidFill>
              <a:prstDash val="solid"/>
              <a:headEnd type="oval" len="lg" w="lg"/>
              <a:tailEnd type="none" len="sm" w="sm"/>
            </a:ln>
          </p:spPr>
        </p:sp>
      </p:grpSp>
      <p:sp>
        <p:nvSpPr>
          <p:cNvPr name="AutoShape 41" id="41"/>
          <p:cNvSpPr/>
          <p:nvPr/>
        </p:nvSpPr>
        <p:spPr>
          <a:xfrm>
            <a:off x="12044336" y="3232185"/>
            <a:ext cx="413064" cy="38100"/>
          </a:xfrm>
          <a:prstGeom prst="line">
            <a:avLst/>
          </a:prstGeom>
          <a:ln cap="flat" w="38100">
            <a:solidFill>
              <a:srgbClr val="393078"/>
            </a:solidFill>
            <a:prstDash val="solid"/>
            <a:headEnd type="none" len="sm" w="sm"/>
            <a:tailEnd type="none" len="sm" w="sm"/>
          </a:ln>
        </p:spPr>
      </p:sp>
      <p:grpSp>
        <p:nvGrpSpPr>
          <p:cNvPr name="Group 42" id="42"/>
          <p:cNvGrpSpPr/>
          <p:nvPr/>
        </p:nvGrpSpPr>
        <p:grpSpPr>
          <a:xfrm rot="0">
            <a:off x="12457400" y="2403932"/>
            <a:ext cx="1360969" cy="1694606"/>
            <a:chOff x="0" y="0"/>
            <a:chExt cx="1814625" cy="2259475"/>
          </a:xfrm>
        </p:grpSpPr>
        <p:sp>
          <p:nvSpPr>
            <p:cNvPr name="AutoShape 43" id="43"/>
            <p:cNvSpPr/>
            <p:nvPr/>
          </p:nvSpPr>
          <p:spPr>
            <a:xfrm rot="-5400000">
              <a:off x="-1104338" y="1104338"/>
              <a:ext cx="2259475" cy="0"/>
            </a:xfrm>
            <a:prstGeom prst="line">
              <a:avLst/>
            </a:prstGeom>
            <a:ln cap="flat" w="50800">
              <a:solidFill>
                <a:srgbClr val="393078"/>
              </a:solidFill>
              <a:prstDash val="solid"/>
              <a:headEnd type="none" len="sm" w="sm"/>
              <a:tailEnd type="none" len="sm" w="sm"/>
            </a:ln>
          </p:spPr>
        </p:sp>
        <p:sp>
          <p:nvSpPr>
            <p:cNvPr name="AutoShape 44" id="44"/>
            <p:cNvSpPr/>
            <p:nvPr/>
          </p:nvSpPr>
          <p:spPr>
            <a:xfrm rot="-10800000">
              <a:off x="25400" y="4601"/>
              <a:ext cx="1763825" cy="0"/>
            </a:xfrm>
            <a:prstGeom prst="line">
              <a:avLst/>
            </a:prstGeom>
            <a:ln cap="flat" w="50800">
              <a:solidFill>
                <a:srgbClr val="393078"/>
              </a:solidFill>
              <a:prstDash val="solid"/>
              <a:headEnd type="oval" len="lg" w="lg"/>
              <a:tailEnd type="none" len="sm" w="sm"/>
            </a:ln>
          </p:spPr>
        </p:sp>
        <p:sp>
          <p:nvSpPr>
            <p:cNvPr name="AutoShape 45" id="45"/>
            <p:cNvSpPr/>
            <p:nvPr/>
          </p:nvSpPr>
          <p:spPr>
            <a:xfrm rot="-10800000">
              <a:off x="50800" y="694885"/>
              <a:ext cx="987054" cy="0"/>
            </a:xfrm>
            <a:prstGeom prst="line">
              <a:avLst/>
            </a:prstGeom>
            <a:ln cap="flat" w="50800">
              <a:solidFill>
                <a:srgbClr val="393078"/>
              </a:solidFill>
              <a:prstDash val="solid"/>
              <a:headEnd type="oval" len="lg" w="lg"/>
              <a:tailEnd type="none" len="sm" w="sm"/>
            </a:ln>
          </p:spPr>
        </p:sp>
        <p:sp>
          <p:nvSpPr>
            <p:cNvPr name="AutoShape 46" id="46"/>
            <p:cNvSpPr/>
            <p:nvPr/>
          </p:nvSpPr>
          <p:spPr>
            <a:xfrm rot="-10800000">
              <a:off x="50800" y="2204074"/>
              <a:ext cx="987054" cy="0"/>
            </a:xfrm>
            <a:prstGeom prst="line">
              <a:avLst/>
            </a:prstGeom>
            <a:ln cap="flat" w="50800">
              <a:solidFill>
                <a:srgbClr val="393078"/>
              </a:solidFill>
              <a:prstDash val="solid"/>
              <a:headEnd type="oval" len="lg" w="lg"/>
              <a:tailEnd type="none" len="sm" w="sm"/>
            </a:ln>
          </p:spPr>
        </p:sp>
        <p:sp>
          <p:nvSpPr>
            <p:cNvPr name="AutoShape 47" id="47"/>
            <p:cNvSpPr/>
            <p:nvPr/>
          </p:nvSpPr>
          <p:spPr>
            <a:xfrm rot="-10800000">
              <a:off x="50800" y="1449480"/>
              <a:ext cx="1763825" cy="0"/>
            </a:xfrm>
            <a:prstGeom prst="line">
              <a:avLst/>
            </a:prstGeom>
            <a:ln cap="flat" w="50800">
              <a:solidFill>
                <a:srgbClr val="393078"/>
              </a:solidFill>
              <a:prstDash val="solid"/>
              <a:headEnd type="oval" len="lg" w="lg"/>
              <a:tailEnd type="none" len="sm" w="sm"/>
            </a:ln>
          </p:spPr>
        </p:sp>
      </p:grpSp>
      <p:sp>
        <p:nvSpPr>
          <p:cNvPr name="AutoShape 48" id="48"/>
          <p:cNvSpPr/>
          <p:nvPr/>
        </p:nvSpPr>
        <p:spPr>
          <a:xfrm>
            <a:off x="12041298" y="7599169"/>
            <a:ext cx="419141" cy="38100"/>
          </a:xfrm>
          <a:prstGeom prst="line">
            <a:avLst/>
          </a:prstGeom>
          <a:ln cap="flat" w="38100">
            <a:solidFill>
              <a:srgbClr val="0A0E26"/>
            </a:solidFill>
            <a:prstDash val="solid"/>
            <a:headEnd type="none" len="sm" w="sm"/>
            <a:tailEnd type="none" len="sm" w="sm"/>
          </a:ln>
        </p:spPr>
      </p:sp>
      <p:grpSp>
        <p:nvGrpSpPr>
          <p:cNvPr name="Group 49" id="49"/>
          <p:cNvGrpSpPr/>
          <p:nvPr/>
        </p:nvGrpSpPr>
        <p:grpSpPr>
          <a:xfrm rot="0">
            <a:off x="12457400" y="6806473"/>
            <a:ext cx="1360969" cy="1694606"/>
            <a:chOff x="0" y="0"/>
            <a:chExt cx="1814625" cy="2259475"/>
          </a:xfrm>
        </p:grpSpPr>
        <p:sp>
          <p:nvSpPr>
            <p:cNvPr name="AutoShape 50" id="50"/>
            <p:cNvSpPr/>
            <p:nvPr/>
          </p:nvSpPr>
          <p:spPr>
            <a:xfrm rot="-5400000">
              <a:off x="-1104338" y="1104338"/>
              <a:ext cx="2259475" cy="0"/>
            </a:xfrm>
            <a:prstGeom prst="line">
              <a:avLst/>
            </a:prstGeom>
            <a:ln cap="flat" w="50800">
              <a:solidFill>
                <a:srgbClr val="0A0E26"/>
              </a:solidFill>
              <a:prstDash val="solid"/>
              <a:headEnd type="none" len="sm" w="sm"/>
              <a:tailEnd type="none" len="sm" w="sm"/>
            </a:ln>
          </p:spPr>
        </p:sp>
        <p:sp>
          <p:nvSpPr>
            <p:cNvPr name="AutoShape 51" id="51"/>
            <p:cNvSpPr/>
            <p:nvPr/>
          </p:nvSpPr>
          <p:spPr>
            <a:xfrm rot="-10800000">
              <a:off x="25400" y="4601"/>
              <a:ext cx="1763825" cy="0"/>
            </a:xfrm>
            <a:prstGeom prst="line">
              <a:avLst/>
            </a:prstGeom>
            <a:ln cap="flat" w="50800">
              <a:solidFill>
                <a:srgbClr val="0A0E26"/>
              </a:solidFill>
              <a:prstDash val="solid"/>
              <a:headEnd type="oval" len="lg" w="lg"/>
              <a:tailEnd type="none" len="sm" w="sm"/>
            </a:ln>
          </p:spPr>
        </p:sp>
        <p:sp>
          <p:nvSpPr>
            <p:cNvPr name="AutoShape 52" id="52"/>
            <p:cNvSpPr/>
            <p:nvPr/>
          </p:nvSpPr>
          <p:spPr>
            <a:xfrm rot="-10800000">
              <a:off x="50800" y="694885"/>
              <a:ext cx="987054" cy="0"/>
            </a:xfrm>
            <a:prstGeom prst="line">
              <a:avLst/>
            </a:prstGeom>
            <a:ln cap="flat" w="50800">
              <a:solidFill>
                <a:srgbClr val="0A0E26"/>
              </a:solidFill>
              <a:prstDash val="solid"/>
              <a:headEnd type="oval" len="lg" w="lg"/>
              <a:tailEnd type="none" len="sm" w="sm"/>
            </a:ln>
          </p:spPr>
        </p:sp>
        <p:sp>
          <p:nvSpPr>
            <p:cNvPr name="AutoShape 53" id="53"/>
            <p:cNvSpPr/>
            <p:nvPr/>
          </p:nvSpPr>
          <p:spPr>
            <a:xfrm rot="-10800000">
              <a:off x="50800" y="2204074"/>
              <a:ext cx="987054" cy="0"/>
            </a:xfrm>
            <a:prstGeom prst="line">
              <a:avLst/>
            </a:prstGeom>
            <a:ln cap="flat" w="50800">
              <a:solidFill>
                <a:srgbClr val="0A0E26"/>
              </a:solidFill>
              <a:prstDash val="solid"/>
              <a:headEnd type="oval" len="lg" w="lg"/>
              <a:tailEnd type="none" len="sm" w="sm"/>
            </a:ln>
          </p:spPr>
        </p:sp>
        <p:sp>
          <p:nvSpPr>
            <p:cNvPr name="AutoShape 54" id="54"/>
            <p:cNvSpPr/>
            <p:nvPr/>
          </p:nvSpPr>
          <p:spPr>
            <a:xfrm rot="-10800000">
              <a:off x="50800" y="1449480"/>
              <a:ext cx="1763825" cy="0"/>
            </a:xfrm>
            <a:prstGeom prst="line">
              <a:avLst/>
            </a:prstGeom>
            <a:ln cap="flat" w="50800">
              <a:solidFill>
                <a:srgbClr val="0A0E26"/>
              </a:solidFill>
              <a:prstDash val="solid"/>
              <a:headEnd type="oval" len="lg" w="lg"/>
              <a:tailEnd type="none" len="sm" w="sm"/>
            </a:ln>
          </p:spPr>
        </p:sp>
      </p:grpSp>
      <p:sp>
        <p:nvSpPr>
          <p:cNvPr name="Freeform 55" id="55"/>
          <p:cNvSpPr/>
          <p:nvPr/>
        </p:nvSpPr>
        <p:spPr>
          <a:xfrm flipH="false" flipV="false" rot="0">
            <a:off x="6449271" y="2866842"/>
            <a:ext cx="730346" cy="768786"/>
          </a:xfrm>
          <a:custGeom>
            <a:avLst/>
            <a:gdLst/>
            <a:ahLst/>
            <a:cxnLst/>
            <a:rect r="r" b="b" t="t" l="l"/>
            <a:pathLst>
              <a:path h="768786" w="730346">
                <a:moveTo>
                  <a:pt x="0" y="0"/>
                </a:moveTo>
                <a:lnTo>
                  <a:pt x="730346" y="0"/>
                </a:lnTo>
                <a:lnTo>
                  <a:pt x="730346" y="768786"/>
                </a:lnTo>
                <a:lnTo>
                  <a:pt x="0" y="76878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6" id="56"/>
          <p:cNvSpPr/>
          <p:nvPr/>
        </p:nvSpPr>
        <p:spPr>
          <a:xfrm flipH="false" flipV="false" rot="0">
            <a:off x="11195845" y="2839978"/>
            <a:ext cx="729589" cy="754097"/>
          </a:xfrm>
          <a:custGeom>
            <a:avLst/>
            <a:gdLst/>
            <a:ahLst/>
            <a:cxnLst/>
            <a:rect r="r" b="b" t="t" l="l"/>
            <a:pathLst>
              <a:path h="754097" w="729589">
                <a:moveTo>
                  <a:pt x="0" y="0"/>
                </a:moveTo>
                <a:lnTo>
                  <a:pt x="729589" y="0"/>
                </a:lnTo>
                <a:lnTo>
                  <a:pt x="729589" y="754098"/>
                </a:lnTo>
                <a:lnTo>
                  <a:pt x="0" y="7540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7" id="57"/>
          <p:cNvSpPr/>
          <p:nvPr/>
        </p:nvSpPr>
        <p:spPr>
          <a:xfrm flipH="false" flipV="false" rot="0">
            <a:off x="6312610" y="7181348"/>
            <a:ext cx="803630" cy="802626"/>
          </a:xfrm>
          <a:custGeom>
            <a:avLst/>
            <a:gdLst/>
            <a:ahLst/>
            <a:cxnLst/>
            <a:rect r="r" b="b" t="t" l="l"/>
            <a:pathLst>
              <a:path h="802626" w="803630">
                <a:moveTo>
                  <a:pt x="0" y="0"/>
                </a:moveTo>
                <a:lnTo>
                  <a:pt x="803630" y="0"/>
                </a:lnTo>
                <a:lnTo>
                  <a:pt x="803630" y="802626"/>
                </a:lnTo>
                <a:lnTo>
                  <a:pt x="0" y="80262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8" id="58"/>
          <p:cNvSpPr/>
          <p:nvPr/>
        </p:nvSpPr>
        <p:spPr>
          <a:xfrm flipH="false" flipV="false" rot="0">
            <a:off x="11193832" y="7207357"/>
            <a:ext cx="645523" cy="750608"/>
          </a:xfrm>
          <a:custGeom>
            <a:avLst/>
            <a:gdLst/>
            <a:ahLst/>
            <a:cxnLst/>
            <a:rect r="r" b="b" t="t" l="l"/>
            <a:pathLst>
              <a:path h="750608" w="645523">
                <a:moveTo>
                  <a:pt x="0" y="0"/>
                </a:moveTo>
                <a:lnTo>
                  <a:pt x="645522" y="0"/>
                </a:lnTo>
                <a:lnTo>
                  <a:pt x="645522" y="750608"/>
                </a:lnTo>
                <a:lnTo>
                  <a:pt x="0" y="75060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59" id="59"/>
          <p:cNvSpPr txBox="true"/>
          <p:nvPr/>
        </p:nvSpPr>
        <p:spPr>
          <a:xfrm rot="0">
            <a:off x="850455" y="1459643"/>
            <a:ext cx="4744999" cy="899160"/>
          </a:xfrm>
          <a:prstGeom prst="rect">
            <a:avLst/>
          </a:prstGeom>
        </p:spPr>
        <p:txBody>
          <a:bodyPr anchor="t" rtlCol="false" tIns="0" lIns="0" bIns="0" rIns="0">
            <a:spAutoFit/>
          </a:bodyPr>
          <a:lstStyle/>
          <a:p>
            <a:pPr algn="r">
              <a:lnSpc>
                <a:spcPts val="3600"/>
              </a:lnSpc>
            </a:pPr>
            <a:r>
              <a:rPr lang="en-US" sz="2400" b="true">
                <a:solidFill>
                  <a:srgbClr val="0A0E26"/>
                </a:solidFill>
                <a:latin typeface="DM Sans Bold"/>
                <a:ea typeface="DM Sans Bold"/>
                <a:cs typeface="DM Sans Bold"/>
                <a:sym typeface="DM Sans Bold"/>
              </a:rPr>
              <a:t>Key Features of Traditional SOCs</a:t>
            </a:r>
          </a:p>
        </p:txBody>
      </p:sp>
      <p:sp>
        <p:nvSpPr>
          <p:cNvPr name="TextBox 60" id="60"/>
          <p:cNvSpPr txBox="true"/>
          <p:nvPr/>
        </p:nvSpPr>
        <p:spPr>
          <a:xfrm rot="0">
            <a:off x="12572825" y="1459643"/>
            <a:ext cx="3594301" cy="441960"/>
          </a:xfrm>
          <a:prstGeom prst="rect">
            <a:avLst/>
          </a:prstGeom>
        </p:spPr>
        <p:txBody>
          <a:bodyPr anchor="t" rtlCol="false" tIns="0" lIns="0" bIns="0" rIns="0">
            <a:spAutoFit/>
          </a:bodyPr>
          <a:lstStyle/>
          <a:p>
            <a:pPr algn="l">
              <a:lnSpc>
                <a:spcPts val="3600"/>
              </a:lnSpc>
            </a:pPr>
            <a:r>
              <a:rPr lang="en-US" sz="2400" b="true">
                <a:solidFill>
                  <a:srgbClr val="0A0E26"/>
                </a:solidFill>
                <a:latin typeface="DM Sans Bold"/>
                <a:ea typeface="DM Sans Bold"/>
                <a:cs typeface="DM Sans Bold"/>
                <a:sym typeface="DM Sans Bold"/>
              </a:rPr>
              <a:t>Impact on Businesses</a:t>
            </a:r>
          </a:p>
        </p:txBody>
      </p:sp>
      <p:sp>
        <p:nvSpPr>
          <p:cNvPr name="TextBox 61" id="61"/>
          <p:cNvSpPr txBox="true"/>
          <p:nvPr/>
        </p:nvSpPr>
        <p:spPr>
          <a:xfrm rot="0">
            <a:off x="12572825" y="5958249"/>
            <a:ext cx="3681631" cy="441960"/>
          </a:xfrm>
          <a:prstGeom prst="rect">
            <a:avLst/>
          </a:prstGeom>
        </p:spPr>
        <p:txBody>
          <a:bodyPr anchor="t" rtlCol="false" tIns="0" lIns="0" bIns="0" rIns="0">
            <a:spAutoFit/>
          </a:bodyPr>
          <a:lstStyle/>
          <a:p>
            <a:pPr algn="l">
              <a:lnSpc>
                <a:spcPts val="3600"/>
              </a:lnSpc>
            </a:pPr>
            <a:r>
              <a:rPr lang="en-US" sz="2400" b="true">
                <a:solidFill>
                  <a:srgbClr val="0A0E26"/>
                </a:solidFill>
                <a:latin typeface="DM Sans Bold"/>
                <a:ea typeface="DM Sans Bold"/>
                <a:cs typeface="DM Sans Bold"/>
                <a:sym typeface="DM Sans Bold"/>
              </a:rPr>
              <a:t>Common Outcomes</a:t>
            </a:r>
          </a:p>
        </p:txBody>
      </p:sp>
      <p:sp>
        <p:nvSpPr>
          <p:cNvPr name="TextBox 62" id="62"/>
          <p:cNvSpPr txBox="true"/>
          <p:nvPr/>
        </p:nvSpPr>
        <p:spPr>
          <a:xfrm rot="0">
            <a:off x="1501338" y="5958249"/>
            <a:ext cx="4136264" cy="441960"/>
          </a:xfrm>
          <a:prstGeom prst="rect">
            <a:avLst/>
          </a:prstGeom>
        </p:spPr>
        <p:txBody>
          <a:bodyPr anchor="t" rtlCol="false" tIns="0" lIns="0" bIns="0" rIns="0">
            <a:spAutoFit/>
          </a:bodyPr>
          <a:lstStyle/>
          <a:p>
            <a:pPr algn="r">
              <a:lnSpc>
                <a:spcPts val="3600"/>
              </a:lnSpc>
            </a:pPr>
            <a:r>
              <a:rPr lang="en-US" sz="2400" b="true">
                <a:solidFill>
                  <a:srgbClr val="0A0E26"/>
                </a:solidFill>
                <a:latin typeface="DM Sans Bold"/>
                <a:ea typeface="DM Sans Bold"/>
                <a:cs typeface="DM Sans Bold"/>
                <a:sym typeface="DM Sans Bold"/>
              </a:rPr>
              <a:t>Challenges in Operations</a:t>
            </a:r>
          </a:p>
        </p:txBody>
      </p:sp>
      <p:sp>
        <p:nvSpPr>
          <p:cNvPr name="TextBox 63" id="63"/>
          <p:cNvSpPr txBox="true"/>
          <p:nvPr/>
        </p:nvSpPr>
        <p:spPr>
          <a:xfrm rot="0">
            <a:off x="1028700" y="2773303"/>
            <a:ext cx="2781350" cy="371475"/>
          </a:xfrm>
          <a:prstGeom prst="rect">
            <a:avLst/>
          </a:prstGeom>
        </p:spPr>
        <p:txBody>
          <a:bodyPr anchor="t" rtlCol="false" tIns="0" lIns="0" bIns="0" rIns="0">
            <a:spAutoFit/>
          </a:bodyPr>
          <a:lstStyle/>
          <a:p>
            <a:pPr algn="r">
              <a:lnSpc>
                <a:spcPts val="3000"/>
              </a:lnSpc>
            </a:pPr>
            <a:r>
              <a:rPr lang="en-US" sz="2000">
                <a:solidFill>
                  <a:srgbClr val="0A0E26"/>
                </a:solidFill>
                <a:latin typeface="DM Sans"/>
                <a:ea typeface="DM Sans"/>
                <a:cs typeface="DM Sans"/>
                <a:sym typeface="DM Sans"/>
              </a:rPr>
              <a:t>Siloed Tools</a:t>
            </a:r>
          </a:p>
        </p:txBody>
      </p:sp>
      <p:sp>
        <p:nvSpPr>
          <p:cNvPr name="TextBox 64" id="64"/>
          <p:cNvSpPr txBox="true"/>
          <p:nvPr/>
        </p:nvSpPr>
        <p:spPr>
          <a:xfrm rot="0">
            <a:off x="1028700" y="3841363"/>
            <a:ext cx="2781350" cy="371475"/>
          </a:xfrm>
          <a:prstGeom prst="rect">
            <a:avLst/>
          </a:prstGeom>
        </p:spPr>
        <p:txBody>
          <a:bodyPr anchor="t" rtlCol="false" tIns="0" lIns="0" bIns="0" rIns="0">
            <a:spAutoFit/>
          </a:bodyPr>
          <a:lstStyle/>
          <a:p>
            <a:pPr algn="r">
              <a:lnSpc>
                <a:spcPts val="3000"/>
              </a:lnSpc>
            </a:pPr>
            <a:r>
              <a:rPr lang="en-US" sz="2000">
                <a:solidFill>
                  <a:srgbClr val="0A0E26"/>
                </a:solidFill>
                <a:latin typeface="DM Sans"/>
                <a:ea typeface="DM Sans"/>
                <a:cs typeface="DM Sans"/>
                <a:sym typeface="DM Sans"/>
              </a:rPr>
              <a:t>Costly to Operate</a:t>
            </a:r>
          </a:p>
        </p:txBody>
      </p:sp>
      <p:sp>
        <p:nvSpPr>
          <p:cNvPr name="TextBox 65" id="65"/>
          <p:cNvSpPr txBox="true"/>
          <p:nvPr/>
        </p:nvSpPr>
        <p:spPr>
          <a:xfrm rot="0">
            <a:off x="1028700" y="7104730"/>
            <a:ext cx="2781350" cy="371475"/>
          </a:xfrm>
          <a:prstGeom prst="rect">
            <a:avLst/>
          </a:prstGeom>
        </p:spPr>
        <p:txBody>
          <a:bodyPr anchor="t" rtlCol="false" tIns="0" lIns="0" bIns="0" rIns="0">
            <a:spAutoFit/>
          </a:bodyPr>
          <a:lstStyle/>
          <a:p>
            <a:pPr algn="r">
              <a:lnSpc>
                <a:spcPts val="3000"/>
              </a:lnSpc>
            </a:pPr>
            <a:r>
              <a:rPr lang="en-US" sz="2000">
                <a:solidFill>
                  <a:srgbClr val="0A0E26"/>
                </a:solidFill>
                <a:latin typeface="DM Sans"/>
                <a:ea typeface="DM Sans"/>
                <a:cs typeface="DM Sans"/>
                <a:sym typeface="DM Sans"/>
              </a:rPr>
              <a:t>Reactive Responses</a:t>
            </a:r>
          </a:p>
        </p:txBody>
      </p:sp>
      <p:sp>
        <p:nvSpPr>
          <p:cNvPr name="TextBox 66" id="66"/>
          <p:cNvSpPr txBox="true"/>
          <p:nvPr/>
        </p:nvSpPr>
        <p:spPr>
          <a:xfrm rot="0">
            <a:off x="645134" y="8191839"/>
            <a:ext cx="3164916" cy="371475"/>
          </a:xfrm>
          <a:prstGeom prst="rect">
            <a:avLst/>
          </a:prstGeom>
        </p:spPr>
        <p:txBody>
          <a:bodyPr anchor="t" rtlCol="false" tIns="0" lIns="0" bIns="0" rIns="0">
            <a:spAutoFit/>
          </a:bodyPr>
          <a:lstStyle/>
          <a:p>
            <a:pPr algn="r">
              <a:lnSpc>
                <a:spcPts val="3000"/>
              </a:lnSpc>
            </a:pPr>
            <a:r>
              <a:rPr lang="en-US" sz="2000">
                <a:solidFill>
                  <a:srgbClr val="0A0E26"/>
                </a:solidFill>
                <a:latin typeface="DM Sans"/>
                <a:ea typeface="DM Sans"/>
                <a:cs typeface="DM Sans"/>
                <a:sym typeface="DM Sans"/>
              </a:rPr>
              <a:t>Outdated Threat Models</a:t>
            </a:r>
          </a:p>
        </p:txBody>
      </p:sp>
      <p:sp>
        <p:nvSpPr>
          <p:cNvPr name="TextBox 67" id="67"/>
          <p:cNvSpPr txBox="true"/>
          <p:nvPr/>
        </p:nvSpPr>
        <p:spPr>
          <a:xfrm rot="0">
            <a:off x="14411470" y="3271967"/>
            <a:ext cx="2847830" cy="371475"/>
          </a:xfrm>
          <a:prstGeom prst="rect">
            <a:avLst/>
          </a:prstGeom>
        </p:spPr>
        <p:txBody>
          <a:bodyPr anchor="t" rtlCol="false" tIns="0" lIns="0" bIns="0" rIns="0">
            <a:spAutoFit/>
          </a:bodyPr>
          <a:lstStyle/>
          <a:p>
            <a:pPr algn="l">
              <a:lnSpc>
                <a:spcPts val="3000"/>
              </a:lnSpc>
            </a:pPr>
            <a:r>
              <a:rPr lang="en-US" sz="2000">
                <a:solidFill>
                  <a:srgbClr val="0A0E26"/>
                </a:solidFill>
                <a:latin typeface="DM Sans"/>
                <a:ea typeface="DM Sans"/>
                <a:cs typeface="DM Sans"/>
                <a:sym typeface="DM Sans"/>
              </a:rPr>
              <a:t>High Costs</a:t>
            </a:r>
          </a:p>
        </p:txBody>
      </p:sp>
      <p:sp>
        <p:nvSpPr>
          <p:cNvPr name="TextBox 68" id="68"/>
          <p:cNvSpPr txBox="true"/>
          <p:nvPr/>
        </p:nvSpPr>
        <p:spPr>
          <a:xfrm rot="0">
            <a:off x="14411470" y="2207358"/>
            <a:ext cx="2847830" cy="371475"/>
          </a:xfrm>
          <a:prstGeom prst="rect">
            <a:avLst/>
          </a:prstGeom>
        </p:spPr>
        <p:txBody>
          <a:bodyPr anchor="t" rtlCol="false" tIns="0" lIns="0" bIns="0" rIns="0">
            <a:spAutoFit/>
          </a:bodyPr>
          <a:lstStyle/>
          <a:p>
            <a:pPr algn="l">
              <a:lnSpc>
                <a:spcPts val="3000"/>
              </a:lnSpc>
            </a:pPr>
            <a:r>
              <a:rPr lang="en-US" sz="2000">
                <a:solidFill>
                  <a:srgbClr val="0A0E26"/>
                </a:solidFill>
                <a:latin typeface="DM Sans"/>
                <a:ea typeface="DM Sans"/>
                <a:cs typeface="DM Sans"/>
                <a:sym typeface="DM Sans"/>
              </a:rPr>
              <a:t>Increased Downtime</a:t>
            </a:r>
          </a:p>
        </p:txBody>
      </p:sp>
      <p:sp>
        <p:nvSpPr>
          <p:cNvPr name="TextBox 69" id="69"/>
          <p:cNvSpPr txBox="true"/>
          <p:nvPr/>
        </p:nvSpPr>
        <p:spPr>
          <a:xfrm rot="0">
            <a:off x="14411470" y="7689725"/>
            <a:ext cx="2845128" cy="371475"/>
          </a:xfrm>
          <a:prstGeom prst="rect">
            <a:avLst/>
          </a:prstGeom>
        </p:spPr>
        <p:txBody>
          <a:bodyPr anchor="t" rtlCol="false" tIns="0" lIns="0" bIns="0" rIns="0">
            <a:spAutoFit/>
          </a:bodyPr>
          <a:lstStyle/>
          <a:p>
            <a:pPr algn="l">
              <a:lnSpc>
                <a:spcPts val="3000"/>
              </a:lnSpc>
            </a:pPr>
            <a:r>
              <a:rPr lang="en-US" sz="2000">
                <a:solidFill>
                  <a:srgbClr val="0A0E26"/>
                </a:solidFill>
                <a:latin typeface="DM Sans"/>
                <a:ea typeface="DM Sans"/>
                <a:cs typeface="DM Sans"/>
                <a:sym typeface="DM Sans"/>
              </a:rPr>
              <a:t>Analyst Burnout</a:t>
            </a:r>
          </a:p>
        </p:txBody>
      </p:sp>
      <p:sp>
        <p:nvSpPr>
          <p:cNvPr name="TextBox 70" id="70"/>
          <p:cNvSpPr txBox="true"/>
          <p:nvPr/>
        </p:nvSpPr>
        <p:spPr>
          <a:xfrm rot="0">
            <a:off x="14411470" y="6609899"/>
            <a:ext cx="3204721" cy="371475"/>
          </a:xfrm>
          <a:prstGeom prst="rect">
            <a:avLst/>
          </a:prstGeom>
        </p:spPr>
        <p:txBody>
          <a:bodyPr anchor="t" rtlCol="false" tIns="0" lIns="0" bIns="0" rIns="0">
            <a:spAutoFit/>
          </a:bodyPr>
          <a:lstStyle/>
          <a:p>
            <a:pPr algn="l">
              <a:lnSpc>
                <a:spcPts val="3000"/>
              </a:lnSpc>
            </a:pPr>
            <a:r>
              <a:rPr lang="en-US" sz="2000">
                <a:solidFill>
                  <a:srgbClr val="0A0E26"/>
                </a:solidFill>
                <a:latin typeface="DM Sans"/>
                <a:ea typeface="DM Sans"/>
                <a:cs typeface="DM Sans"/>
                <a:sym typeface="DM Sans"/>
              </a:rPr>
              <a:t>Delayed Incident Response</a:t>
            </a:r>
          </a:p>
        </p:txBody>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A0E26"/>
        </a:solidFill>
      </p:bgPr>
    </p:bg>
    <p:spTree>
      <p:nvGrpSpPr>
        <p:cNvPr id="1" name=""/>
        <p:cNvGrpSpPr/>
        <p:nvPr/>
      </p:nvGrpSpPr>
      <p:grpSpPr>
        <a:xfrm>
          <a:off x="0" y="0"/>
          <a:ext cx="0" cy="0"/>
          <a:chOff x="0" y="0"/>
          <a:chExt cx="0" cy="0"/>
        </a:xfrm>
      </p:grpSpPr>
      <p:grpSp>
        <p:nvGrpSpPr>
          <p:cNvPr name="Group 2" id="2"/>
          <p:cNvGrpSpPr/>
          <p:nvPr/>
        </p:nvGrpSpPr>
        <p:grpSpPr>
          <a:xfrm rot="0">
            <a:off x="-1173354" y="5125860"/>
            <a:ext cx="21040761" cy="5376553"/>
            <a:chOff x="0" y="0"/>
            <a:chExt cx="5541600" cy="1416047"/>
          </a:xfrm>
        </p:grpSpPr>
        <p:sp>
          <p:nvSpPr>
            <p:cNvPr name="Freeform 3" id="3"/>
            <p:cNvSpPr/>
            <p:nvPr/>
          </p:nvSpPr>
          <p:spPr>
            <a:xfrm flipH="false" flipV="false" rot="0">
              <a:off x="0" y="0"/>
              <a:ext cx="5541600" cy="1416047"/>
            </a:xfrm>
            <a:custGeom>
              <a:avLst/>
              <a:gdLst/>
              <a:ahLst/>
              <a:cxnLst/>
              <a:rect r="r" b="b" t="t" l="l"/>
              <a:pathLst>
                <a:path h="1416047" w="5541600">
                  <a:moveTo>
                    <a:pt x="0" y="0"/>
                  </a:moveTo>
                  <a:lnTo>
                    <a:pt x="5541600" y="0"/>
                  </a:lnTo>
                  <a:lnTo>
                    <a:pt x="5541600" y="1416047"/>
                  </a:lnTo>
                  <a:lnTo>
                    <a:pt x="0" y="1416047"/>
                  </a:lnTo>
                  <a:close/>
                </a:path>
              </a:pathLst>
            </a:custGeom>
            <a:solidFill>
              <a:srgbClr val="B2B3BB"/>
            </a:solidFill>
          </p:spPr>
        </p:sp>
        <p:sp>
          <p:nvSpPr>
            <p:cNvPr name="TextBox 4" id="4"/>
            <p:cNvSpPr txBox="true"/>
            <p:nvPr/>
          </p:nvSpPr>
          <p:spPr>
            <a:xfrm>
              <a:off x="0" y="-38100"/>
              <a:ext cx="5541600" cy="145414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026646" y="1726784"/>
            <a:ext cx="10234707" cy="6833433"/>
            <a:chOff x="0" y="0"/>
            <a:chExt cx="2695561" cy="1799752"/>
          </a:xfrm>
        </p:grpSpPr>
        <p:sp>
          <p:nvSpPr>
            <p:cNvPr name="Freeform 6" id="6"/>
            <p:cNvSpPr/>
            <p:nvPr/>
          </p:nvSpPr>
          <p:spPr>
            <a:xfrm flipH="false" flipV="false" rot="0">
              <a:off x="0" y="0"/>
              <a:ext cx="2695561" cy="1799752"/>
            </a:xfrm>
            <a:custGeom>
              <a:avLst/>
              <a:gdLst/>
              <a:ahLst/>
              <a:cxnLst/>
              <a:rect r="r" b="b" t="t" l="l"/>
              <a:pathLst>
                <a:path h="1799752" w="2695561">
                  <a:moveTo>
                    <a:pt x="0" y="0"/>
                  </a:moveTo>
                  <a:lnTo>
                    <a:pt x="2695561" y="0"/>
                  </a:lnTo>
                  <a:lnTo>
                    <a:pt x="2695561" y="1799752"/>
                  </a:lnTo>
                  <a:lnTo>
                    <a:pt x="0" y="1799752"/>
                  </a:lnTo>
                  <a:close/>
                </a:path>
              </a:pathLst>
            </a:custGeom>
            <a:solidFill>
              <a:srgbClr val="E9EAF3"/>
            </a:solidFill>
          </p:spPr>
        </p:sp>
        <p:sp>
          <p:nvSpPr>
            <p:cNvPr name="TextBox 7" id="7"/>
            <p:cNvSpPr txBox="true"/>
            <p:nvPr/>
          </p:nvSpPr>
          <p:spPr>
            <a:xfrm>
              <a:off x="0" y="-38100"/>
              <a:ext cx="2695561" cy="183785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4386339" y="3874963"/>
            <a:ext cx="9350029" cy="1123950"/>
          </a:xfrm>
          <a:prstGeom prst="rect">
            <a:avLst/>
          </a:prstGeom>
        </p:spPr>
        <p:txBody>
          <a:bodyPr anchor="t" rtlCol="false" tIns="0" lIns="0" bIns="0" rIns="0">
            <a:spAutoFit/>
          </a:bodyPr>
          <a:lstStyle/>
          <a:p>
            <a:pPr algn="ctr">
              <a:lnSpc>
                <a:spcPts val="8100"/>
              </a:lnSpc>
            </a:pPr>
            <a:r>
              <a:rPr lang="en-US" sz="9000">
                <a:solidFill>
                  <a:srgbClr val="0A0E26"/>
                </a:solidFill>
                <a:latin typeface="DM Sans"/>
                <a:ea typeface="DM Sans"/>
                <a:cs typeface="DM Sans"/>
                <a:sym typeface="DM Sans"/>
              </a:rPr>
              <a:t>CYBERGUARDX</a:t>
            </a:r>
          </a:p>
        </p:txBody>
      </p:sp>
      <p:sp>
        <p:nvSpPr>
          <p:cNvPr name="TextBox 9" id="9"/>
          <p:cNvSpPr txBox="true"/>
          <p:nvPr/>
        </p:nvSpPr>
        <p:spPr>
          <a:xfrm rot="0">
            <a:off x="4386339" y="5373510"/>
            <a:ext cx="9350029" cy="1123950"/>
          </a:xfrm>
          <a:prstGeom prst="rect">
            <a:avLst/>
          </a:prstGeom>
        </p:spPr>
        <p:txBody>
          <a:bodyPr anchor="t" rtlCol="false" tIns="0" lIns="0" bIns="0" rIns="0">
            <a:spAutoFit/>
          </a:bodyPr>
          <a:lstStyle/>
          <a:p>
            <a:pPr algn="ctr">
              <a:lnSpc>
                <a:spcPts val="8100"/>
              </a:lnSpc>
            </a:pPr>
            <a:r>
              <a:rPr lang="en-US" sz="9000" spc="1017">
                <a:solidFill>
                  <a:srgbClr val="0A0E26"/>
                </a:solidFill>
                <a:latin typeface="DM Sans"/>
                <a:ea typeface="DM Sans"/>
                <a:cs typeface="DM Sans"/>
                <a:sym typeface="DM Sans"/>
              </a:rPr>
              <a:t>PLATFORM</a:t>
            </a:r>
          </a:p>
        </p:txBody>
      </p:sp>
      <p:sp>
        <p:nvSpPr>
          <p:cNvPr name="TextBox 10" id="10"/>
          <p:cNvSpPr txBox="true"/>
          <p:nvPr/>
        </p:nvSpPr>
        <p:spPr>
          <a:xfrm rot="0">
            <a:off x="4386339" y="7069304"/>
            <a:ext cx="9350029" cy="628650"/>
          </a:xfrm>
          <a:prstGeom prst="rect">
            <a:avLst/>
          </a:prstGeom>
        </p:spPr>
        <p:txBody>
          <a:bodyPr anchor="t" rtlCol="false" tIns="0" lIns="0" bIns="0" rIns="0">
            <a:spAutoFit/>
          </a:bodyPr>
          <a:lstStyle/>
          <a:p>
            <a:pPr algn="ctr">
              <a:lnSpc>
                <a:spcPts val="4500"/>
              </a:lnSpc>
            </a:pPr>
            <a:r>
              <a:rPr lang="en-US" sz="5000">
                <a:solidFill>
                  <a:srgbClr val="0A0E26"/>
                </a:solidFill>
                <a:latin typeface="DM Sans"/>
                <a:ea typeface="DM Sans"/>
                <a:cs typeface="DM Sans"/>
                <a:sym typeface="DM Sans"/>
              </a:rPr>
              <a:t>OUR PROJECT</a:t>
            </a:r>
          </a:p>
        </p:txBody>
      </p:sp>
      <p:sp>
        <p:nvSpPr>
          <p:cNvPr name="TextBox 11" id="11"/>
          <p:cNvSpPr txBox="true"/>
          <p:nvPr/>
        </p:nvSpPr>
        <p:spPr>
          <a:xfrm rot="0">
            <a:off x="4468985" y="2998663"/>
            <a:ext cx="9350029" cy="628650"/>
          </a:xfrm>
          <a:prstGeom prst="rect">
            <a:avLst/>
          </a:prstGeom>
        </p:spPr>
        <p:txBody>
          <a:bodyPr anchor="t" rtlCol="false" tIns="0" lIns="0" bIns="0" rIns="0">
            <a:spAutoFit/>
          </a:bodyPr>
          <a:lstStyle/>
          <a:p>
            <a:pPr algn="ctr">
              <a:lnSpc>
                <a:spcPts val="4500"/>
              </a:lnSpc>
            </a:pPr>
            <a:r>
              <a:rPr lang="en-US" b="true" sz="5000">
                <a:solidFill>
                  <a:srgbClr val="0A0E26"/>
                </a:solidFill>
                <a:latin typeface="DM Sans Bold"/>
                <a:ea typeface="DM Sans Bold"/>
                <a:cs typeface="DM Sans Bold"/>
                <a:sym typeface="DM Sans Bold"/>
              </a:rPr>
              <a:t>IDEA OF</a:t>
            </a:r>
          </a:p>
        </p:txBody>
      </p:sp>
      <p:sp>
        <p:nvSpPr>
          <p:cNvPr name="Freeform 12" id="12"/>
          <p:cNvSpPr/>
          <p:nvPr/>
        </p:nvSpPr>
        <p:spPr>
          <a:xfrm flipH="false" flipV="false" rot="-1627023">
            <a:off x="2762647" y="1415122"/>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627023">
            <a:off x="12460739" y="7981641"/>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Tree>
  </p:cSld>
  <p:clrMapOvr>
    <a:masterClrMapping/>
  </p:clrMapOvr>
  <p:transition spd="slow">
    <p:push dir="l"/>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AutoShape 2" id="2"/>
          <p:cNvSpPr/>
          <p:nvPr/>
        </p:nvSpPr>
        <p:spPr>
          <a:xfrm>
            <a:off x="8323398" y="6138088"/>
            <a:ext cx="7398201" cy="0"/>
          </a:xfrm>
          <a:prstGeom prst="line">
            <a:avLst/>
          </a:prstGeom>
          <a:ln cap="flat" w="19050">
            <a:solidFill>
              <a:srgbClr val="3C68AE"/>
            </a:solidFill>
            <a:prstDash val="solid"/>
            <a:headEnd type="none" len="sm" w="sm"/>
            <a:tailEnd type="none" len="sm" w="sm"/>
          </a:ln>
        </p:spPr>
      </p:sp>
      <p:sp>
        <p:nvSpPr>
          <p:cNvPr name="TextBox 3" id="3"/>
          <p:cNvSpPr txBox="true"/>
          <p:nvPr/>
        </p:nvSpPr>
        <p:spPr>
          <a:xfrm rot="0">
            <a:off x="8323398" y="6501364"/>
            <a:ext cx="7140845" cy="3489325"/>
          </a:xfrm>
          <a:prstGeom prst="rect">
            <a:avLst/>
          </a:prstGeom>
        </p:spPr>
        <p:txBody>
          <a:bodyPr anchor="t" rtlCol="false" tIns="0" lIns="0" bIns="0" rIns="0">
            <a:spAutoFit/>
          </a:bodyPr>
          <a:lstStyle/>
          <a:p>
            <a:pPr algn="l">
              <a:lnSpc>
                <a:spcPts val="3499"/>
              </a:lnSpc>
              <a:spcBef>
                <a:spcPct val="0"/>
              </a:spcBef>
            </a:pPr>
            <a:r>
              <a:rPr lang="en-US" sz="2499">
                <a:solidFill>
                  <a:srgbClr val="0A0E26"/>
                </a:solidFill>
                <a:latin typeface="DM Sans"/>
                <a:ea typeface="DM Sans"/>
                <a:cs typeface="DM Sans"/>
                <a:sym typeface="DM Sans"/>
              </a:rPr>
              <a:t>CyberGuardX represents the future of cybersecurity, integrating cutting-edge technologies like SIEM, SOAR, and UBA to create a secure, scalable, and efficient SOC platform. With collaboration and innovation as our core values, we aim to address evolving cyber threats and redefine defense strategies for the digital age.</a:t>
            </a:r>
          </a:p>
        </p:txBody>
      </p:sp>
      <p:grpSp>
        <p:nvGrpSpPr>
          <p:cNvPr name="Group 4" id="4"/>
          <p:cNvGrpSpPr/>
          <p:nvPr/>
        </p:nvGrpSpPr>
        <p:grpSpPr>
          <a:xfrm rot="0">
            <a:off x="4011732" y="1553410"/>
            <a:ext cx="4119828" cy="3103369"/>
            <a:chOff x="0" y="0"/>
            <a:chExt cx="5493104" cy="4137825"/>
          </a:xfrm>
        </p:grpSpPr>
        <p:sp>
          <p:nvSpPr>
            <p:cNvPr name="TextBox 5" id="5"/>
            <p:cNvSpPr txBox="true"/>
            <p:nvPr/>
          </p:nvSpPr>
          <p:spPr>
            <a:xfrm rot="0">
              <a:off x="0" y="2680924"/>
              <a:ext cx="5260957" cy="1456902"/>
            </a:xfrm>
            <a:prstGeom prst="rect">
              <a:avLst/>
            </a:prstGeom>
          </p:spPr>
          <p:txBody>
            <a:bodyPr anchor="t" rtlCol="false" tIns="0" lIns="0" bIns="0" rIns="0">
              <a:spAutoFit/>
            </a:bodyPr>
            <a:lstStyle/>
            <a:p>
              <a:pPr algn="l">
                <a:lnSpc>
                  <a:spcPts val="4480"/>
                </a:lnSpc>
                <a:spcBef>
                  <a:spcPct val="0"/>
                </a:spcBef>
              </a:pPr>
              <a:r>
                <a:rPr lang="en-US" sz="3200">
                  <a:solidFill>
                    <a:srgbClr val="0A0E26"/>
                  </a:solidFill>
                  <a:latin typeface="DM Sans"/>
                  <a:ea typeface="DM Sans"/>
                  <a:cs typeface="DM Sans"/>
                  <a:sym typeface="DM Sans"/>
                </a:rPr>
                <a:t>Next Generation SOC Platform</a:t>
              </a:r>
            </a:p>
          </p:txBody>
        </p:sp>
        <p:sp>
          <p:nvSpPr>
            <p:cNvPr name="TextBox 6" id="6"/>
            <p:cNvSpPr txBox="true"/>
            <p:nvPr/>
          </p:nvSpPr>
          <p:spPr>
            <a:xfrm rot="0">
              <a:off x="0" y="-104775"/>
              <a:ext cx="5493104" cy="2556722"/>
            </a:xfrm>
            <a:prstGeom prst="rect">
              <a:avLst/>
            </a:prstGeom>
          </p:spPr>
          <p:txBody>
            <a:bodyPr anchor="t" rtlCol="false" tIns="0" lIns="0" bIns="0" rIns="0">
              <a:spAutoFit/>
            </a:bodyPr>
            <a:lstStyle/>
            <a:p>
              <a:pPr algn="l">
                <a:lnSpc>
                  <a:spcPts val="7840"/>
                </a:lnSpc>
                <a:spcBef>
                  <a:spcPct val="0"/>
                </a:spcBef>
              </a:pPr>
              <a:r>
                <a:rPr lang="en-US" b="true" sz="5600" spc="112">
                  <a:solidFill>
                    <a:srgbClr val="0A0E26"/>
                  </a:solidFill>
                  <a:latin typeface="DM Sans Bold"/>
                  <a:ea typeface="DM Sans Bold"/>
                  <a:cs typeface="DM Sans Bold"/>
                  <a:sym typeface="DM Sans Bold"/>
                </a:rPr>
                <a:t>OUR PROJECT</a:t>
              </a:r>
            </a:p>
          </p:txBody>
        </p:sp>
      </p:grpSp>
      <p:grpSp>
        <p:nvGrpSpPr>
          <p:cNvPr name="Group 7" id="7"/>
          <p:cNvGrpSpPr/>
          <p:nvPr/>
        </p:nvGrpSpPr>
        <p:grpSpPr>
          <a:xfrm rot="0">
            <a:off x="15648103" y="-283663"/>
            <a:ext cx="3476000" cy="11126397"/>
            <a:chOff x="0" y="0"/>
            <a:chExt cx="915490" cy="2930409"/>
          </a:xfrm>
        </p:grpSpPr>
        <p:sp>
          <p:nvSpPr>
            <p:cNvPr name="Freeform 8" id="8"/>
            <p:cNvSpPr/>
            <p:nvPr/>
          </p:nvSpPr>
          <p:spPr>
            <a:xfrm flipH="false" flipV="false" rot="0">
              <a:off x="0" y="0"/>
              <a:ext cx="915490" cy="2930409"/>
            </a:xfrm>
            <a:custGeom>
              <a:avLst/>
              <a:gdLst/>
              <a:ahLst/>
              <a:cxnLst/>
              <a:rect r="r" b="b" t="t" l="l"/>
              <a:pathLst>
                <a:path h="2930409" w="915490">
                  <a:moveTo>
                    <a:pt x="0" y="0"/>
                  </a:moveTo>
                  <a:lnTo>
                    <a:pt x="915490" y="0"/>
                  </a:lnTo>
                  <a:lnTo>
                    <a:pt x="915490" y="2930409"/>
                  </a:lnTo>
                  <a:lnTo>
                    <a:pt x="0" y="2930409"/>
                  </a:lnTo>
                  <a:close/>
                </a:path>
              </a:pathLst>
            </a:custGeom>
            <a:solidFill>
              <a:srgbClr val="3C68AE"/>
            </a:solidFill>
          </p:spPr>
        </p:sp>
        <p:sp>
          <p:nvSpPr>
            <p:cNvPr name="TextBox 9" id="9"/>
            <p:cNvSpPr txBox="true"/>
            <p:nvPr/>
          </p:nvSpPr>
          <p:spPr>
            <a:xfrm>
              <a:off x="0" y="-38100"/>
              <a:ext cx="915490" cy="2968509"/>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264989" y="1209519"/>
            <a:ext cx="3506084" cy="3790887"/>
            <a:chOff x="0" y="0"/>
            <a:chExt cx="923413" cy="998423"/>
          </a:xfrm>
        </p:grpSpPr>
        <p:sp>
          <p:nvSpPr>
            <p:cNvPr name="Freeform 11" id="11"/>
            <p:cNvSpPr/>
            <p:nvPr/>
          </p:nvSpPr>
          <p:spPr>
            <a:xfrm flipH="false" flipV="false" rot="0">
              <a:off x="0" y="0"/>
              <a:ext cx="923413" cy="998423"/>
            </a:xfrm>
            <a:custGeom>
              <a:avLst/>
              <a:gdLst/>
              <a:ahLst/>
              <a:cxnLst/>
              <a:rect r="r" b="b" t="t" l="l"/>
              <a:pathLst>
                <a:path h="998423" w="923413">
                  <a:moveTo>
                    <a:pt x="0" y="0"/>
                  </a:moveTo>
                  <a:lnTo>
                    <a:pt x="923413" y="0"/>
                  </a:lnTo>
                  <a:lnTo>
                    <a:pt x="923413" y="998423"/>
                  </a:lnTo>
                  <a:lnTo>
                    <a:pt x="0" y="998423"/>
                  </a:lnTo>
                  <a:close/>
                </a:path>
              </a:pathLst>
            </a:custGeom>
            <a:solidFill>
              <a:srgbClr val="3C68AE"/>
            </a:solidFill>
          </p:spPr>
        </p:sp>
        <p:sp>
          <p:nvSpPr>
            <p:cNvPr name="TextBox 12" id="12"/>
            <p:cNvSpPr txBox="true"/>
            <p:nvPr/>
          </p:nvSpPr>
          <p:spPr>
            <a:xfrm>
              <a:off x="0" y="-38100"/>
              <a:ext cx="923413" cy="1036523"/>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8323398" y="1209519"/>
            <a:ext cx="10132412" cy="3790887"/>
            <a:chOff x="0" y="0"/>
            <a:chExt cx="1569776" cy="587308"/>
          </a:xfrm>
        </p:grpSpPr>
        <p:sp>
          <p:nvSpPr>
            <p:cNvPr name="Freeform 14" id="14"/>
            <p:cNvSpPr/>
            <p:nvPr/>
          </p:nvSpPr>
          <p:spPr>
            <a:xfrm flipH="false" flipV="false" rot="0">
              <a:off x="0" y="0"/>
              <a:ext cx="1569776" cy="587308"/>
            </a:xfrm>
            <a:custGeom>
              <a:avLst/>
              <a:gdLst/>
              <a:ahLst/>
              <a:cxnLst/>
              <a:rect r="r" b="b" t="t" l="l"/>
              <a:pathLst>
                <a:path h="587308" w="1569776">
                  <a:moveTo>
                    <a:pt x="0" y="0"/>
                  </a:moveTo>
                  <a:lnTo>
                    <a:pt x="1569776" y="0"/>
                  </a:lnTo>
                  <a:lnTo>
                    <a:pt x="1569776" y="587308"/>
                  </a:lnTo>
                  <a:lnTo>
                    <a:pt x="0" y="587308"/>
                  </a:lnTo>
                  <a:close/>
                </a:path>
              </a:pathLst>
            </a:custGeom>
            <a:blipFill>
              <a:blip r:embed="rId3"/>
              <a:stretch>
                <a:fillRect l="0" t="-25507" r="0" b="-25507"/>
              </a:stretch>
            </a:blipFill>
          </p:spPr>
        </p:sp>
      </p:grpSp>
      <p:sp>
        <p:nvSpPr>
          <p:cNvPr name="TextBox 15" id="15"/>
          <p:cNvSpPr txBox="true"/>
          <p:nvPr/>
        </p:nvSpPr>
        <p:spPr>
          <a:xfrm rot="0">
            <a:off x="-19050" y="1343440"/>
            <a:ext cx="3241095" cy="3580766"/>
          </a:xfrm>
          <a:prstGeom prst="rect">
            <a:avLst/>
          </a:prstGeom>
        </p:spPr>
        <p:txBody>
          <a:bodyPr anchor="t" rtlCol="false" tIns="0" lIns="0" bIns="0" rIns="0">
            <a:spAutoFit/>
          </a:bodyPr>
          <a:lstStyle/>
          <a:p>
            <a:pPr algn="ctr">
              <a:lnSpc>
                <a:spcPts val="4759"/>
              </a:lnSpc>
              <a:spcBef>
                <a:spcPct val="0"/>
              </a:spcBef>
            </a:pPr>
            <a:r>
              <a:rPr lang="en-US" b="true" sz="3399">
                <a:solidFill>
                  <a:srgbClr val="CDCED7"/>
                </a:solidFill>
                <a:latin typeface="DM Sans Bold"/>
                <a:ea typeface="DM Sans Bold"/>
                <a:cs typeface="DM Sans Bold"/>
                <a:sym typeface="DM Sans Bold"/>
              </a:rPr>
              <a:t>Redefining Cyber Security &amp; Security Operation Centers : CyberGuardX</a:t>
            </a:r>
          </a:p>
        </p:txBody>
      </p:sp>
      <p:sp>
        <p:nvSpPr>
          <p:cNvPr name="Freeform 16" id="16"/>
          <p:cNvSpPr/>
          <p:nvPr/>
        </p:nvSpPr>
        <p:spPr>
          <a:xfrm flipH="false" flipV="false" rot="-486915">
            <a:off x="4732981" y="5023524"/>
            <a:ext cx="2081447" cy="2229126"/>
          </a:xfrm>
          <a:custGeom>
            <a:avLst/>
            <a:gdLst/>
            <a:ahLst/>
            <a:cxnLst/>
            <a:rect r="r" b="b" t="t" l="l"/>
            <a:pathLst>
              <a:path h="2229126" w="2081447">
                <a:moveTo>
                  <a:pt x="0" y="0"/>
                </a:moveTo>
                <a:lnTo>
                  <a:pt x="2081446" y="0"/>
                </a:lnTo>
                <a:lnTo>
                  <a:pt x="2081446" y="2229127"/>
                </a:lnTo>
                <a:lnTo>
                  <a:pt x="0" y="2229127"/>
                </a:lnTo>
                <a:lnTo>
                  <a:pt x="0" y="0"/>
                </a:lnTo>
                <a:close/>
              </a:path>
            </a:pathLst>
          </a:custGeom>
          <a:blipFill>
            <a:blip r:embed="rId4"/>
            <a:stretch>
              <a:fillRect l="0" t="0" r="0" b="0"/>
            </a:stretch>
          </a:blipFill>
        </p:spPr>
      </p:sp>
      <p:sp>
        <p:nvSpPr>
          <p:cNvPr name="Freeform 17" id="17"/>
          <p:cNvSpPr/>
          <p:nvPr/>
        </p:nvSpPr>
        <p:spPr>
          <a:xfrm flipH="false" flipV="false" rot="283975">
            <a:off x="4513499" y="8141154"/>
            <a:ext cx="2520411" cy="1748535"/>
          </a:xfrm>
          <a:custGeom>
            <a:avLst/>
            <a:gdLst/>
            <a:ahLst/>
            <a:cxnLst/>
            <a:rect r="r" b="b" t="t" l="l"/>
            <a:pathLst>
              <a:path h="1748535" w="2520411">
                <a:moveTo>
                  <a:pt x="0" y="0"/>
                </a:moveTo>
                <a:lnTo>
                  <a:pt x="2520411" y="0"/>
                </a:lnTo>
                <a:lnTo>
                  <a:pt x="2520411" y="1748535"/>
                </a:lnTo>
                <a:lnTo>
                  <a:pt x="0" y="1748535"/>
                </a:lnTo>
                <a:lnTo>
                  <a:pt x="0" y="0"/>
                </a:lnTo>
                <a:close/>
              </a:path>
            </a:pathLst>
          </a:custGeom>
          <a:blipFill>
            <a:blip r:embed="rId5"/>
            <a:stretch>
              <a:fillRect l="0" t="0" r="0" b="0"/>
            </a:stretch>
          </a:blipFill>
        </p:spPr>
      </p:sp>
      <p:sp>
        <p:nvSpPr>
          <p:cNvPr name="Freeform 18" id="18"/>
          <p:cNvSpPr/>
          <p:nvPr/>
        </p:nvSpPr>
        <p:spPr>
          <a:xfrm flipH="false" flipV="false" rot="-152811">
            <a:off x="1365653" y="7204803"/>
            <a:ext cx="2173385" cy="1814777"/>
          </a:xfrm>
          <a:custGeom>
            <a:avLst/>
            <a:gdLst/>
            <a:ahLst/>
            <a:cxnLst/>
            <a:rect r="r" b="b" t="t" l="l"/>
            <a:pathLst>
              <a:path h="1814777" w="2173385">
                <a:moveTo>
                  <a:pt x="0" y="0"/>
                </a:moveTo>
                <a:lnTo>
                  <a:pt x="2173386" y="0"/>
                </a:lnTo>
                <a:lnTo>
                  <a:pt x="2173386" y="1814776"/>
                </a:lnTo>
                <a:lnTo>
                  <a:pt x="0" y="1814776"/>
                </a:lnTo>
                <a:lnTo>
                  <a:pt x="0" y="0"/>
                </a:lnTo>
                <a:close/>
              </a:path>
            </a:pathLst>
          </a:custGeom>
          <a:blipFill>
            <a:blip r:embed="rId6"/>
            <a:stretch>
              <a:fillRect l="0" t="0" r="0" b="0"/>
            </a:stretch>
          </a:blipFill>
        </p:spPr>
      </p:sp>
    </p:spTree>
  </p:cSld>
  <p:clrMapOvr>
    <a:masterClrMapping/>
  </p:clrMapOvr>
  <p:transition spd="fast">
    <p:cover dir="d"/>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96601" y="3952875"/>
            <a:ext cx="1225301" cy="1028700"/>
            <a:chOff x="0" y="0"/>
            <a:chExt cx="322713" cy="270933"/>
          </a:xfrm>
        </p:grpSpPr>
        <p:sp>
          <p:nvSpPr>
            <p:cNvPr name="Freeform 3" id="3"/>
            <p:cNvSpPr/>
            <p:nvPr/>
          </p:nvSpPr>
          <p:spPr>
            <a:xfrm flipH="false" flipV="false" rot="0">
              <a:off x="0" y="0"/>
              <a:ext cx="322713" cy="270933"/>
            </a:xfrm>
            <a:custGeom>
              <a:avLst/>
              <a:gdLst/>
              <a:ahLst/>
              <a:cxnLst/>
              <a:rect r="r" b="b" t="t" l="l"/>
              <a:pathLst>
                <a:path h="270933" w="322713">
                  <a:moveTo>
                    <a:pt x="0" y="0"/>
                  </a:moveTo>
                  <a:lnTo>
                    <a:pt x="322713" y="0"/>
                  </a:lnTo>
                  <a:lnTo>
                    <a:pt x="322713" y="270933"/>
                  </a:lnTo>
                  <a:lnTo>
                    <a:pt x="0" y="270933"/>
                  </a:lnTo>
                  <a:close/>
                </a:path>
              </a:pathLst>
            </a:custGeom>
            <a:solidFill>
              <a:srgbClr val="3C68AE"/>
            </a:solidFill>
          </p:spPr>
        </p:sp>
        <p:sp>
          <p:nvSpPr>
            <p:cNvPr name="TextBox 4" id="4"/>
            <p:cNvSpPr txBox="true"/>
            <p:nvPr/>
          </p:nvSpPr>
          <p:spPr>
            <a:xfrm>
              <a:off x="0" y="-38100"/>
              <a:ext cx="322713" cy="309033"/>
            </a:xfrm>
            <a:prstGeom prst="rect">
              <a:avLst/>
            </a:prstGeom>
          </p:spPr>
          <p:txBody>
            <a:bodyPr anchor="ctr" rtlCol="false" tIns="50800" lIns="50800" bIns="50800" rIns="50800"/>
            <a:lstStyle/>
            <a:p>
              <a:pPr algn="ctr">
                <a:lnSpc>
                  <a:spcPts val="2659"/>
                </a:lnSpc>
              </a:pPr>
            </a:p>
          </p:txBody>
        </p:sp>
      </p:grpSp>
      <p:sp>
        <p:nvSpPr>
          <p:cNvPr name="AutoShape 5" id="5"/>
          <p:cNvSpPr/>
          <p:nvPr/>
        </p:nvSpPr>
        <p:spPr>
          <a:xfrm>
            <a:off x="1764307" y="3937060"/>
            <a:ext cx="7522673" cy="1615440"/>
          </a:xfrm>
          <a:prstGeom prst="line">
            <a:avLst/>
          </a:prstGeom>
          <a:ln cap="flat" w="19050">
            <a:solidFill>
              <a:srgbClr val="3C68AE"/>
            </a:solidFill>
            <a:prstDash val="solid"/>
            <a:headEnd type="none" len="sm" w="sm"/>
            <a:tailEnd type="none" len="sm" w="sm"/>
          </a:ln>
        </p:spPr>
      </p:sp>
      <p:sp>
        <p:nvSpPr>
          <p:cNvPr name="AutoShape 6" id="6"/>
          <p:cNvSpPr/>
          <p:nvPr/>
        </p:nvSpPr>
        <p:spPr>
          <a:xfrm>
            <a:off x="2097699" y="5860956"/>
            <a:ext cx="7189281" cy="1615440"/>
          </a:xfrm>
          <a:prstGeom prst="line">
            <a:avLst/>
          </a:prstGeom>
          <a:ln cap="flat" w="19050">
            <a:solidFill>
              <a:srgbClr val="3C68AE"/>
            </a:solidFill>
            <a:prstDash val="solid"/>
            <a:headEnd type="none" len="sm" w="sm"/>
            <a:tailEnd type="none" len="sm" w="sm"/>
          </a:ln>
        </p:spPr>
      </p:sp>
      <p:sp>
        <p:nvSpPr>
          <p:cNvPr name="AutoShape 7" id="7"/>
          <p:cNvSpPr/>
          <p:nvPr/>
        </p:nvSpPr>
        <p:spPr>
          <a:xfrm>
            <a:off x="2509381" y="7763881"/>
            <a:ext cx="6812230" cy="1240864"/>
          </a:xfrm>
          <a:prstGeom prst="line">
            <a:avLst/>
          </a:prstGeom>
          <a:ln cap="flat" w="19050">
            <a:solidFill>
              <a:srgbClr val="3C68AE"/>
            </a:solidFill>
            <a:prstDash val="solid"/>
            <a:headEnd type="none" len="sm" w="sm"/>
            <a:tailEnd type="none" len="sm" w="sm"/>
          </a:ln>
        </p:spPr>
      </p:sp>
      <p:sp>
        <p:nvSpPr>
          <p:cNvPr name="Freeform 8" id="8"/>
          <p:cNvSpPr/>
          <p:nvPr/>
        </p:nvSpPr>
        <p:spPr>
          <a:xfrm flipH="false" flipV="false" rot="0">
            <a:off x="178113" y="4066806"/>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10438519" y="2000808"/>
            <a:ext cx="6820781" cy="6445638"/>
          </a:xfrm>
          <a:custGeom>
            <a:avLst/>
            <a:gdLst/>
            <a:ahLst/>
            <a:cxnLst/>
            <a:rect r="r" b="b" t="t" l="l"/>
            <a:pathLst>
              <a:path h="6445638" w="6820781">
                <a:moveTo>
                  <a:pt x="0" y="0"/>
                </a:moveTo>
                <a:lnTo>
                  <a:pt x="6820781" y="0"/>
                </a:lnTo>
                <a:lnTo>
                  <a:pt x="6820781" y="6445638"/>
                </a:lnTo>
                <a:lnTo>
                  <a:pt x="0" y="6445638"/>
                </a:lnTo>
                <a:lnTo>
                  <a:pt x="0" y="0"/>
                </a:lnTo>
                <a:close/>
              </a:path>
            </a:pathLst>
          </a:custGeom>
          <a:blipFill>
            <a:blip r:embed="rId5"/>
            <a:stretch>
              <a:fillRect l="0" t="0" r="0" b="0"/>
            </a:stretch>
          </a:blipFill>
        </p:spPr>
      </p:sp>
      <p:sp>
        <p:nvSpPr>
          <p:cNvPr name="Freeform 10" id="10"/>
          <p:cNvSpPr/>
          <p:nvPr/>
        </p:nvSpPr>
        <p:spPr>
          <a:xfrm flipH="false" flipV="false" rot="0">
            <a:off x="1973037" y="3937060"/>
            <a:ext cx="291120" cy="394739"/>
          </a:xfrm>
          <a:custGeom>
            <a:avLst/>
            <a:gdLst/>
            <a:ahLst/>
            <a:cxnLst/>
            <a:rect r="r" b="b" t="t" l="l"/>
            <a:pathLst>
              <a:path h="394739" w="291120">
                <a:moveTo>
                  <a:pt x="0" y="0"/>
                </a:moveTo>
                <a:lnTo>
                  <a:pt x="291120" y="0"/>
                </a:lnTo>
                <a:lnTo>
                  <a:pt x="291120" y="394739"/>
                </a:lnTo>
                <a:lnTo>
                  <a:pt x="0" y="3947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2790454" y="7735306"/>
            <a:ext cx="394739" cy="394739"/>
          </a:xfrm>
          <a:custGeom>
            <a:avLst/>
            <a:gdLst/>
            <a:ahLst/>
            <a:cxnLst/>
            <a:rect r="r" b="b" t="t" l="l"/>
            <a:pathLst>
              <a:path h="394739" w="394739">
                <a:moveTo>
                  <a:pt x="0" y="0"/>
                </a:moveTo>
                <a:lnTo>
                  <a:pt x="394739" y="0"/>
                </a:lnTo>
                <a:lnTo>
                  <a:pt x="394739" y="394739"/>
                </a:lnTo>
                <a:lnTo>
                  <a:pt x="0" y="39473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447005">
            <a:off x="16032946" y="1574141"/>
            <a:ext cx="696631" cy="853335"/>
          </a:xfrm>
          <a:custGeom>
            <a:avLst/>
            <a:gdLst/>
            <a:ahLst/>
            <a:cxnLst/>
            <a:rect r="r" b="b" t="t" l="l"/>
            <a:pathLst>
              <a:path h="853335" w="696631">
                <a:moveTo>
                  <a:pt x="0" y="0"/>
                </a:moveTo>
                <a:lnTo>
                  <a:pt x="696631" y="0"/>
                </a:lnTo>
                <a:lnTo>
                  <a:pt x="696631" y="853335"/>
                </a:lnTo>
                <a:lnTo>
                  <a:pt x="0" y="8533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p:cNvSpPr/>
          <p:nvPr/>
        </p:nvSpPr>
        <p:spPr>
          <a:xfrm flipH="false" flipV="false" rot="279646">
            <a:off x="10741099" y="2182040"/>
            <a:ext cx="696631" cy="853335"/>
          </a:xfrm>
          <a:custGeom>
            <a:avLst/>
            <a:gdLst/>
            <a:ahLst/>
            <a:cxnLst/>
            <a:rect r="r" b="b" t="t" l="l"/>
            <a:pathLst>
              <a:path h="853335" w="696631">
                <a:moveTo>
                  <a:pt x="0" y="0"/>
                </a:moveTo>
                <a:lnTo>
                  <a:pt x="696631" y="0"/>
                </a:lnTo>
                <a:lnTo>
                  <a:pt x="696631" y="853335"/>
                </a:lnTo>
                <a:lnTo>
                  <a:pt x="0" y="8533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279646">
            <a:off x="11132068" y="7879212"/>
            <a:ext cx="518960" cy="635698"/>
          </a:xfrm>
          <a:custGeom>
            <a:avLst/>
            <a:gdLst/>
            <a:ahLst/>
            <a:cxnLst/>
            <a:rect r="r" b="b" t="t" l="l"/>
            <a:pathLst>
              <a:path h="635698" w="518960">
                <a:moveTo>
                  <a:pt x="0" y="0"/>
                </a:moveTo>
                <a:lnTo>
                  <a:pt x="518960" y="0"/>
                </a:lnTo>
                <a:lnTo>
                  <a:pt x="518960" y="635698"/>
                </a:lnTo>
                <a:lnTo>
                  <a:pt x="0" y="63569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5" id="15"/>
          <p:cNvSpPr/>
          <p:nvPr/>
        </p:nvSpPr>
        <p:spPr>
          <a:xfrm flipH="false" flipV="false" rot="279646">
            <a:off x="16021616" y="8012354"/>
            <a:ext cx="853246" cy="1045179"/>
          </a:xfrm>
          <a:custGeom>
            <a:avLst/>
            <a:gdLst/>
            <a:ahLst/>
            <a:cxnLst/>
            <a:rect r="r" b="b" t="t" l="l"/>
            <a:pathLst>
              <a:path h="1045179" w="853246">
                <a:moveTo>
                  <a:pt x="0" y="0"/>
                </a:moveTo>
                <a:lnTo>
                  <a:pt x="853246" y="0"/>
                </a:lnTo>
                <a:lnTo>
                  <a:pt x="853246" y="1045179"/>
                </a:lnTo>
                <a:lnTo>
                  <a:pt x="0" y="104517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p:cNvSpPr/>
          <p:nvPr/>
        </p:nvSpPr>
        <p:spPr>
          <a:xfrm flipH="false" flipV="false" rot="0">
            <a:off x="2311782" y="5860956"/>
            <a:ext cx="395198" cy="395198"/>
          </a:xfrm>
          <a:custGeom>
            <a:avLst/>
            <a:gdLst/>
            <a:ahLst/>
            <a:cxnLst/>
            <a:rect r="r" b="b" t="t" l="l"/>
            <a:pathLst>
              <a:path h="395198" w="395198">
                <a:moveTo>
                  <a:pt x="0" y="0"/>
                </a:moveTo>
                <a:lnTo>
                  <a:pt x="395198" y="0"/>
                </a:lnTo>
                <a:lnTo>
                  <a:pt x="395198" y="395197"/>
                </a:lnTo>
                <a:lnTo>
                  <a:pt x="0" y="39519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7" id="17"/>
          <p:cNvSpPr txBox="true"/>
          <p:nvPr/>
        </p:nvSpPr>
        <p:spPr>
          <a:xfrm rot="0">
            <a:off x="2395081" y="3879910"/>
            <a:ext cx="5756090" cy="1663065"/>
          </a:xfrm>
          <a:prstGeom prst="rect">
            <a:avLst/>
          </a:prstGeom>
        </p:spPr>
        <p:txBody>
          <a:bodyPr anchor="t" rtlCol="false" tIns="0" lIns="0" bIns="0" rIns="0">
            <a:spAutoFit/>
          </a:bodyPr>
          <a:lstStyle/>
          <a:p>
            <a:pPr algn="l">
              <a:lnSpc>
                <a:spcPts val="3359"/>
              </a:lnSpc>
            </a:pPr>
            <a:r>
              <a:rPr lang="en-US" sz="2399" b="true">
                <a:solidFill>
                  <a:srgbClr val="0A0E26"/>
                </a:solidFill>
                <a:latin typeface="DM Sans Bold"/>
                <a:ea typeface="DM Sans Bold"/>
                <a:cs typeface="DM Sans Bold"/>
                <a:sym typeface="DM Sans Bold"/>
              </a:rPr>
              <a:t>Prevent</a:t>
            </a:r>
          </a:p>
          <a:p>
            <a:pPr algn="l">
              <a:lnSpc>
                <a:spcPts val="3359"/>
              </a:lnSpc>
              <a:spcBef>
                <a:spcPct val="0"/>
              </a:spcBef>
            </a:pPr>
            <a:r>
              <a:rPr lang="en-US" sz="2399">
                <a:solidFill>
                  <a:srgbClr val="0A0E26"/>
                </a:solidFill>
                <a:latin typeface="DM Sans"/>
                <a:ea typeface="DM Sans"/>
                <a:cs typeface="DM Sans"/>
                <a:sym typeface="DM Sans"/>
              </a:rPr>
              <a:t>Tools like firewalls, antivirus software, and secure configurations to block threats.</a:t>
            </a:r>
          </a:p>
        </p:txBody>
      </p:sp>
      <p:sp>
        <p:nvSpPr>
          <p:cNvPr name="TextBox 18" id="18"/>
          <p:cNvSpPr txBox="true"/>
          <p:nvPr/>
        </p:nvSpPr>
        <p:spPr>
          <a:xfrm rot="0">
            <a:off x="2790454" y="5813331"/>
            <a:ext cx="5756090" cy="1663065"/>
          </a:xfrm>
          <a:prstGeom prst="rect">
            <a:avLst/>
          </a:prstGeom>
        </p:spPr>
        <p:txBody>
          <a:bodyPr anchor="t" rtlCol="false" tIns="0" lIns="0" bIns="0" rIns="0">
            <a:spAutoFit/>
          </a:bodyPr>
          <a:lstStyle/>
          <a:p>
            <a:pPr algn="l">
              <a:lnSpc>
                <a:spcPts val="3359"/>
              </a:lnSpc>
            </a:pPr>
            <a:r>
              <a:rPr lang="en-US" sz="2399" b="true">
                <a:solidFill>
                  <a:srgbClr val="0A0E26"/>
                </a:solidFill>
                <a:latin typeface="DM Sans Bold"/>
                <a:ea typeface="DM Sans Bold"/>
                <a:cs typeface="DM Sans Bold"/>
                <a:sym typeface="DM Sans Bold"/>
              </a:rPr>
              <a:t>Detect</a:t>
            </a:r>
          </a:p>
          <a:p>
            <a:pPr algn="l">
              <a:lnSpc>
                <a:spcPts val="3359"/>
              </a:lnSpc>
              <a:spcBef>
                <a:spcPct val="0"/>
              </a:spcBef>
            </a:pPr>
            <a:r>
              <a:rPr lang="en-US" sz="2399">
                <a:solidFill>
                  <a:srgbClr val="0A0E26"/>
                </a:solidFill>
                <a:latin typeface="DM Sans"/>
                <a:ea typeface="DM Sans"/>
                <a:cs typeface="DM Sans"/>
                <a:sym typeface="DM Sans"/>
              </a:rPr>
              <a:t>Systems like SIEM, IDS, and continuous monitoring to identify suspicious activities.</a:t>
            </a:r>
          </a:p>
        </p:txBody>
      </p:sp>
      <p:sp>
        <p:nvSpPr>
          <p:cNvPr name="TextBox 19" id="19"/>
          <p:cNvSpPr txBox="true"/>
          <p:nvPr/>
        </p:nvSpPr>
        <p:spPr>
          <a:xfrm rot="0">
            <a:off x="3387910" y="7687681"/>
            <a:ext cx="5756090" cy="1243965"/>
          </a:xfrm>
          <a:prstGeom prst="rect">
            <a:avLst/>
          </a:prstGeom>
        </p:spPr>
        <p:txBody>
          <a:bodyPr anchor="t" rtlCol="false" tIns="0" lIns="0" bIns="0" rIns="0">
            <a:spAutoFit/>
          </a:bodyPr>
          <a:lstStyle/>
          <a:p>
            <a:pPr algn="l">
              <a:lnSpc>
                <a:spcPts val="3359"/>
              </a:lnSpc>
            </a:pPr>
            <a:r>
              <a:rPr lang="en-US" sz="2399" b="true">
                <a:solidFill>
                  <a:srgbClr val="0A0E26"/>
                </a:solidFill>
                <a:latin typeface="DM Sans Bold"/>
                <a:ea typeface="DM Sans Bold"/>
                <a:cs typeface="DM Sans Bold"/>
                <a:sym typeface="DM Sans Bold"/>
              </a:rPr>
              <a:t>Respond</a:t>
            </a:r>
          </a:p>
          <a:p>
            <a:pPr algn="l">
              <a:lnSpc>
                <a:spcPts val="3359"/>
              </a:lnSpc>
              <a:spcBef>
                <a:spcPct val="0"/>
              </a:spcBef>
            </a:pPr>
            <a:r>
              <a:rPr lang="en-US" sz="2399">
                <a:solidFill>
                  <a:srgbClr val="0A0E26"/>
                </a:solidFill>
                <a:latin typeface="DM Sans"/>
                <a:ea typeface="DM Sans"/>
                <a:cs typeface="DM Sans"/>
                <a:sym typeface="DM Sans"/>
              </a:rPr>
              <a:t>Incident response plans and recovery strategies to mitigate impacts.</a:t>
            </a:r>
          </a:p>
        </p:txBody>
      </p:sp>
      <p:sp>
        <p:nvSpPr>
          <p:cNvPr name="TextBox 20" id="20"/>
          <p:cNvSpPr txBox="true"/>
          <p:nvPr/>
        </p:nvSpPr>
        <p:spPr>
          <a:xfrm rot="0">
            <a:off x="866775" y="603734"/>
            <a:ext cx="9678881" cy="821055"/>
          </a:xfrm>
          <a:prstGeom prst="rect">
            <a:avLst/>
          </a:prstGeom>
        </p:spPr>
        <p:txBody>
          <a:bodyPr anchor="t" rtlCol="false" tIns="0" lIns="0" bIns="0" rIns="0">
            <a:spAutoFit/>
          </a:bodyPr>
          <a:lstStyle/>
          <a:p>
            <a:pPr algn="l">
              <a:lnSpc>
                <a:spcPts val="6719"/>
              </a:lnSpc>
              <a:spcBef>
                <a:spcPct val="0"/>
              </a:spcBef>
            </a:pPr>
            <a:r>
              <a:rPr lang="en-US" b="true" sz="4800" spc="96">
                <a:solidFill>
                  <a:srgbClr val="0A0E26"/>
                </a:solidFill>
                <a:latin typeface="DM Sans Bold"/>
                <a:ea typeface="DM Sans Bold"/>
                <a:cs typeface="DM Sans Bold"/>
                <a:sym typeface="DM Sans Bold"/>
              </a:rPr>
              <a:t> HOW CYBERSECURITY WORKS</a:t>
            </a:r>
          </a:p>
        </p:txBody>
      </p:sp>
      <p:sp>
        <p:nvSpPr>
          <p:cNvPr name="TextBox 21" id="21"/>
          <p:cNvSpPr txBox="true"/>
          <p:nvPr/>
        </p:nvSpPr>
        <p:spPr>
          <a:xfrm rot="0">
            <a:off x="1028700" y="1453401"/>
            <a:ext cx="8998168" cy="547407"/>
          </a:xfrm>
          <a:prstGeom prst="rect">
            <a:avLst/>
          </a:prstGeom>
        </p:spPr>
        <p:txBody>
          <a:bodyPr anchor="t" rtlCol="false" tIns="0" lIns="0" bIns="0" rIns="0">
            <a:spAutoFit/>
          </a:bodyPr>
          <a:lstStyle/>
          <a:p>
            <a:pPr algn="l">
              <a:lnSpc>
                <a:spcPts val="4480"/>
              </a:lnSpc>
            </a:pPr>
            <a:r>
              <a:rPr lang="en-US" sz="3200">
                <a:solidFill>
                  <a:srgbClr val="0A0E26"/>
                </a:solidFill>
                <a:latin typeface="DM Sans"/>
                <a:ea typeface="DM Sans"/>
                <a:cs typeface="DM Sans"/>
                <a:sym typeface="DM Sans"/>
              </a:rPr>
              <a:t>Protecting Your Digital Assets</a:t>
            </a:r>
          </a:p>
        </p:txBody>
      </p:sp>
    </p:spTree>
  </p:cSld>
  <p:clrMapOvr>
    <a:masterClrMapping/>
  </p:clrMapOvr>
  <p:transition spd="slow">
    <p:push dir="l"/>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96601" y="6576060"/>
            <a:ext cx="5772416" cy="3923317"/>
            <a:chOff x="0" y="0"/>
            <a:chExt cx="808424" cy="549458"/>
          </a:xfrm>
        </p:grpSpPr>
        <p:sp>
          <p:nvSpPr>
            <p:cNvPr name="Freeform 3" id="3"/>
            <p:cNvSpPr/>
            <p:nvPr/>
          </p:nvSpPr>
          <p:spPr>
            <a:xfrm flipH="false" flipV="false" rot="0">
              <a:off x="0" y="0"/>
              <a:ext cx="808424" cy="549458"/>
            </a:xfrm>
            <a:custGeom>
              <a:avLst/>
              <a:gdLst/>
              <a:ahLst/>
              <a:cxnLst/>
              <a:rect r="r" b="b" t="t" l="l"/>
              <a:pathLst>
                <a:path h="549458" w="808424">
                  <a:moveTo>
                    <a:pt x="0" y="0"/>
                  </a:moveTo>
                  <a:lnTo>
                    <a:pt x="808424" y="0"/>
                  </a:lnTo>
                  <a:lnTo>
                    <a:pt x="808424" y="549458"/>
                  </a:lnTo>
                  <a:lnTo>
                    <a:pt x="0" y="549458"/>
                  </a:lnTo>
                  <a:close/>
                </a:path>
              </a:pathLst>
            </a:custGeom>
            <a:blipFill>
              <a:blip r:embed="rId3"/>
              <a:stretch>
                <a:fillRect l="0" t="-23565" r="0" b="-23565"/>
              </a:stretch>
            </a:blipFill>
          </p:spPr>
        </p:sp>
      </p:grpSp>
      <p:grpSp>
        <p:nvGrpSpPr>
          <p:cNvPr name="Group 4" id="4"/>
          <p:cNvGrpSpPr/>
          <p:nvPr/>
        </p:nvGrpSpPr>
        <p:grpSpPr>
          <a:xfrm rot="0">
            <a:off x="5575815" y="6576060"/>
            <a:ext cx="5210384" cy="3923317"/>
            <a:chOff x="0" y="0"/>
            <a:chExt cx="729711" cy="549458"/>
          </a:xfrm>
        </p:grpSpPr>
        <p:sp>
          <p:nvSpPr>
            <p:cNvPr name="Freeform 5" id="5"/>
            <p:cNvSpPr/>
            <p:nvPr/>
          </p:nvSpPr>
          <p:spPr>
            <a:xfrm flipH="false" flipV="false" rot="0">
              <a:off x="0" y="0"/>
              <a:ext cx="729711" cy="549458"/>
            </a:xfrm>
            <a:custGeom>
              <a:avLst/>
              <a:gdLst/>
              <a:ahLst/>
              <a:cxnLst/>
              <a:rect r="r" b="b" t="t" l="l"/>
              <a:pathLst>
                <a:path h="549458" w="729711">
                  <a:moveTo>
                    <a:pt x="0" y="0"/>
                  </a:moveTo>
                  <a:lnTo>
                    <a:pt x="729711" y="0"/>
                  </a:lnTo>
                  <a:lnTo>
                    <a:pt x="729711" y="549458"/>
                  </a:lnTo>
                  <a:lnTo>
                    <a:pt x="0" y="549458"/>
                  </a:lnTo>
                  <a:close/>
                </a:path>
              </a:pathLst>
            </a:custGeom>
            <a:blipFill>
              <a:blip r:embed="rId4"/>
              <a:stretch>
                <a:fillRect l="-14083" t="0" r="-14083" b="0"/>
              </a:stretch>
            </a:blipFill>
          </p:spPr>
        </p:sp>
      </p:grpSp>
      <p:grpSp>
        <p:nvGrpSpPr>
          <p:cNvPr name="Group 6" id="6"/>
          <p:cNvGrpSpPr/>
          <p:nvPr/>
        </p:nvGrpSpPr>
        <p:grpSpPr>
          <a:xfrm rot="0">
            <a:off x="10786199" y="-311285"/>
            <a:ext cx="7747552" cy="10909570"/>
            <a:chOff x="0" y="0"/>
            <a:chExt cx="2040508" cy="2873302"/>
          </a:xfrm>
        </p:grpSpPr>
        <p:sp>
          <p:nvSpPr>
            <p:cNvPr name="Freeform 7" id="7"/>
            <p:cNvSpPr/>
            <p:nvPr/>
          </p:nvSpPr>
          <p:spPr>
            <a:xfrm flipH="false" flipV="false" rot="0">
              <a:off x="0" y="0"/>
              <a:ext cx="2040508" cy="2873303"/>
            </a:xfrm>
            <a:custGeom>
              <a:avLst/>
              <a:gdLst/>
              <a:ahLst/>
              <a:cxnLst/>
              <a:rect r="r" b="b" t="t" l="l"/>
              <a:pathLst>
                <a:path h="2873303" w="2040508">
                  <a:moveTo>
                    <a:pt x="0" y="0"/>
                  </a:moveTo>
                  <a:lnTo>
                    <a:pt x="2040508" y="0"/>
                  </a:lnTo>
                  <a:lnTo>
                    <a:pt x="2040508" y="2873303"/>
                  </a:lnTo>
                  <a:lnTo>
                    <a:pt x="0" y="2873303"/>
                  </a:lnTo>
                  <a:close/>
                </a:path>
              </a:pathLst>
            </a:custGeom>
            <a:solidFill>
              <a:srgbClr val="3C68AE"/>
            </a:solidFill>
          </p:spPr>
        </p:sp>
        <p:sp>
          <p:nvSpPr>
            <p:cNvPr name="TextBox 8" id="8"/>
            <p:cNvSpPr txBox="true"/>
            <p:nvPr/>
          </p:nvSpPr>
          <p:spPr>
            <a:xfrm>
              <a:off x="0" y="-38100"/>
              <a:ext cx="2040508" cy="291140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7259300" y="4629150"/>
            <a:ext cx="1274451" cy="1028700"/>
            <a:chOff x="0" y="0"/>
            <a:chExt cx="335658" cy="270933"/>
          </a:xfrm>
        </p:grpSpPr>
        <p:sp>
          <p:nvSpPr>
            <p:cNvPr name="Freeform 10" id="10"/>
            <p:cNvSpPr/>
            <p:nvPr/>
          </p:nvSpPr>
          <p:spPr>
            <a:xfrm flipH="false" flipV="false" rot="0">
              <a:off x="0" y="0"/>
              <a:ext cx="335658" cy="270933"/>
            </a:xfrm>
            <a:custGeom>
              <a:avLst/>
              <a:gdLst/>
              <a:ahLst/>
              <a:cxnLst/>
              <a:rect r="r" b="b" t="t" l="l"/>
              <a:pathLst>
                <a:path h="270933" w="335658">
                  <a:moveTo>
                    <a:pt x="0" y="0"/>
                  </a:moveTo>
                  <a:lnTo>
                    <a:pt x="335658" y="0"/>
                  </a:lnTo>
                  <a:lnTo>
                    <a:pt x="335658" y="270933"/>
                  </a:lnTo>
                  <a:lnTo>
                    <a:pt x="0" y="270933"/>
                  </a:lnTo>
                  <a:close/>
                </a:path>
              </a:pathLst>
            </a:custGeom>
            <a:solidFill>
              <a:srgbClr val="CDCED7"/>
            </a:solidFill>
          </p:spPr>
        </p:sp>
        <p:sp>
          <p:nvSpPr>
            <p:cNvPr name="TextBox 11" id="11"/>
            <p:cNvSpPr txBox="true"/>
            <p:nvPr/>
          </p:nvSpPr>
          <p:spPr>
            <a:xfrm>
              <a:off x="0" y="-38100"/>
              <a:ext cx="335658" cy="309033"/>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17437413" y="4743081"/>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11177382" y="221807"/>
            <a:ext cx="6081918" cy="3364230"/>
          </a:xfrm>
          <a:prstGeom prst="rect">
            <a:avLst/>
          </a:prstGeom>
        </p:spPr>
        <p:txBody>
          <a:bodyPr anchor="t" rtlCol="false" tIns="0" lIns="0" bIns="0" rIns="0">
            <a:spAutoFit/>
          </a:bodyPr>
          <a:lstStyle/>
          <a:p>
            <a:pPr algn="l">
              <a:lnSpc>
                <a:spcPts val="6719"/>
              </a:lnSpc>
              <a:spcBef>
                <a:spcPct val="0"/>
              </a:spcBef>
            </a:pPr>
            <a:r>
              <a:rPr lang="en-US" b="true" sz="4800" spc="96">
                <a:solidFill>
                  <a:srgbClr val="CDCED7"/>
                </a:solidFill>
                <a:latin typeface="DM Sans Bold"/>
                <a:ea typeface="DM Sans Bold"/>
                <a:cs typeface="DM Sans Bold"/>
                <a:sym typeface="DM Sans Bold"/>
              </a:rPr>
              <a:t>NEXT-GENERATION SECURITY OPERATION CENTER (NGSOC)</a:t>
            </a:r>
          </a:p>
        </p:txBody>
      </p:sp>
      <p:sp>
        <p:nvSpPr>
          <p:cNvPr name="TextBox 14" id="14"/>
          <p:cNvSpPr txBox="true"/>
          <p:nvPr/>
        </p:nvSpPr>
        <p:spPr>
          <a:xfrm rot="0">
            <a:off x="11177382" y="3712698"/>
            <a:ext cx="6081918" cy="1671320"/>
          </a:xfrm>
          <a:prstGeom prst="rect">
            <a:avLst/>
          </a:prstGeom>
        </p:spPr>
        <p:txBody>
          <a:bodyPr anchor="t" rtlCol="false" tIns="0" lIns="0" bIns="0" rIns="0">
            <a:spAutoFit/>
          </a:bodyPr>
          <a:lstStyle/>
          <a:p>
            <a:pPr algn="l">
              <a:lnSpc>
                <a:spcPts val="4480"/>
              </a:lnSpc>
            </a:pPr>
            <a:r>
              <a:rPr lang="en-US" sz="3200">
                <a:solidFill>
                  <a:srgbClr val="CDCED7"/>
                </a:solidFill>
                <a:latin typeface="DM Sans"/>
                <a:ea typeface="DM Sans"/>
                <a:cs typeface="DM Sans"/>
                <a:sym typeface="DM Sans"/>
              </a:rPr>
              <a:t>Transforming Cyber Security with Automation and Acritical Inelegance  </a:t>
            </a:r>
          </a:p>
        </p:txBody>
      </p:sp>
      <p:sp>
        <p:nvSpPr>
          <p:cNvPr name="TextBox 15" id="15"/>
          <p:cNvSpPr txBox="true"/>
          <p:nvPr/>
        </p:nvSpPr>
        <p:spPr>
          <a:xfrm rot="0">
            <a:off x="11177382" y="6020167"/>
            <a:ext cx="6081918" cy="148018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A Next-Generation SOC leverages advanced technologies like AI, machine learning, automation, and integrated platforms to enhance threat detection, response, and prevention.</a:t>
            </a:r>
          </a:p>
        </p:txBody>
      </p:sp>
      <p:grpSp>
        <p:nvGrpSpPr>
          <p:cNvPr name="Group 16" id="16"/>
          <p:cNvGrpSpPr/>
          <p:nvPr/>
        </p:nvGrpSpPr>
        <p:grpSpPr>
          <a:xfrm rot="0">
            <a:off x="1021599" y="316212"/>
            <a:ext cx="8042445" cy="1061085"/>
            <a:chOff x="0" y="0"/>
            <a:chExt cx="10723260" cy="1414780"/>
          </a:xfrm>
        </p:grpSpPr>
        <p:sp>
          <p:nvSpPr>
            <p:cNvPr name="TextBox 17" id="17"/>
            <p:cNvSpPr txBox="true"/>
            <p:nvPr/>
          </p:nvSpPr>
          <p:spPr>
            <a:xfrm rot="0">
              <a:off x="0" y="-47625"/>
              <a:ext cx="3642010" cy="9671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AI-Driven Threat Detection</a:t>
              </a:r>
            </a:p>
          </p:txBody>
        </p:sp>
        <p:sp>
          <p:nvSpPr>
            <p:cNvPr name="TextBox 18" id="18"/>
            <p:cNvSpPr txBox="true"/>
            <p:nvPr/>
          </p:nvSpPr>
          <p:spPr>
            <a:xfrm rot="0">
              <a:off x="4023010" y="-47625"/>
              <a:ext cx="6700250" cy="14624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Real-time detection with machine learning models to identify unknown threats</a:t>
              </a:r>
            </a:p>
          </p:txBody>
        </p:sp>
      </p:grpSp>
      <p:grpSp>
        <p:nvGrpSpPr>
          <p:cNvPr name="Group 19" id="19"/>
          <p:cNvGrpSpPr/>
          <p:nvPr/>
        </p:nvGrpSpPr>
        <p:grpSpPr>
          <a:xfrm rot="0">
            <a:off x="1021599" y="1642308"/>
            <a:ext cx="8042445" cy="1061085"/>
            <a:chOff x="0" y="0"/>
            <a:chExt cx="10723260" cy="1414780"/>
          </a:xfrm>
        </p:grpSpPr>
        <p:sp>
          <p:nvSpPr>
            <p:cNvPr name="TextBox 20" id="20"/>
            <p:cNvSpPr txBox="true"/>
            <p:nvPr/>
          </p:nvSpPr>
          <p:spPr>
            <a:xfrm rot="0">
              <a:off x="0" y="-47625"/>
              <a:ext cx="3642010" cy="4718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SOAR Integration</a:t>
              </a:r>
            </a:p>
          </p:txBody>
        </p:sp>
        <p:sp>
          <p:nvSpPr>
            <p:cNvPr name="TextBox 21" id="21"/>
            <p:cNvSpPr txBox="true"/>
            <p:nvPr/>
          </p:nvSpPr>
          <p:spPr>
            <a:xfrm rot="0">
              <a:off x="4023010" y="-47625"/>
              <a:ext cx="6700250" cy="14624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Security Orchestration, Automation, and Response (SOAR) for automated workflows</a:t>
              </a:r>
            </a:p>
          </p:txBody>
        </p:sp>
      </p:grpSp>
      <p:grpSp>
        <p:nvGrpSpPr>
          <p:cNvPr name="Group 22" id="22"/>
          <p:cNvGrpSpPr/>
          <p:nvPr/>
        </p:nvGrpSpPr>
        <p:grpSpPr>
          <a:xfrm rot="0">
            <a:off x="1021599" y="2968403"/>
            <a:ext cx="8042445" cy="1061085"/>
            <a:chOff x="0" y="0"/>
            <a:chExt cx="10723260" cy="1414780"/>
          </a:xfrm>
        </p:grpSpPr>
        <p:sp>
          <p:nvSpPr>
            <p:cNvPr name="TextBox 23" id="23"/>
            <p:cNvSpPr txBox="true"/>
            <p:nvPr/>
          </p:nvSpPr>
          <p:spPr>
            <a:xfrm rot="0">
              <a:off x="0" y="-47625"/>
              <a:ext cx="3642010" cy="4718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Behavioral Analytics</a:t>
              </a:r>
            </a:p>
          </p:txBody>
        </p:sp>
        <p:sp>
          <p:nvSpPr>
            <p:cNvPr name="TextBox 24" id="24"/>
            <p:cNvSpPr txBox="true"/>
            <p:nvPr/>
          </p:nvSpPr>
          <p:spPr>
            <a:xfrm rot="0">
              <a:off x="4023010" y="-47625"/>
              <a:ext cx="6700250" cy="14624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User and Entity Behavior Analytics (UEBA) to detect insider threats and anomalies</a:t>
              </a:r>
            </a:p>
          </p:txBody>
        </p:sp>
      </p:grpSp>
      <p:sp>
        <p:nvSpPr>
          <p:cNvPr name="AutoShape 25" id="25"/>
          <p:cNvSpPr/>
          <p:nvPr/>
        </p:nvSpPr>
        <p:spPr>
          <a:xfrm>
            <a:off x="1021599" y="183707"/>
            <a:ext cx="8042445" cy="0"/>
          </a:xfrm>
          <a:prstGeom prst="line">
            <a:avLst/>
          </a:prstGeom>
          <a:ln cap="flat" w="19050">
            <a:solidFill>
              <a:srgbClr val="3C68AE"/>
            </a:solidFill>
            <a:prstDash val="solid"/>
            <a:headEnd type="none" len="sm" w="sm"/>
            <a:tailEnd type="none" len="sm" w="sm"/>
          </a:ln>
        </p:spPr>
      </p:sp>
      <p:sp>
        <p:nvSpPr>
          <p:cNvPr name="AutoShape 26" id="26"/>
          <p:cNvSpPr/>
          <p:nvPr/>
        </p:nvSpPr>
        <p:spPr>
          <a:xfrm>
            <a:off x="1021599" y="1509802"/>
            <a:ext cx="8042445" cy="0"/>
          </a:xfrm>
          <a:prstGeom prst="line">
            <a:avLst/>
          </a:prstGeom>
          <a:ln cap="flat" w="19050">
            <a:solidFill>
              <a:srgbClr val="3C68AE"/>
            </a:solidFill>
            <a:prstDash val="solid"/>
            <a:headEnd type="none" len="sm" w="sm"/>
            <a:tailEnd type="none" len="sm" w="sm"/>
          </a:ln>
        </p:spPr>
      </p:sp>
      <p:sp>
        <p:nvSpPr>
          <p:cNvPr name="AutoShape 27" id="27"/>
          <p:cNvSpPr/>
          <p:nvPr/>
        </p:nvSpPr>
        <p:spPr>
          <a:xfrm>
            <a:off x="1021599" y="2835898"/>
            <a:ext cx="8042445" cy="0"/>
          </a:xfrm>
          <a:prstGeom prst="line">
            <a:avLst/>
          </a:prstGeom>
          <a:ln cap="flat" w="19050">
            <a:solidFill>
              <a:srgbClr val="3C68AE"/>
            </a:solidFill>
            <a:prstDash val="solid"/>
            <a:headEnd type="none" len="sm" w="sm"/>
            <a:tailEnd type="none" len="sm" w="sm"/>
          </a:ln>
        </p:spPr>
      </p:sp>
      <p:sp>
        <p:nvSpPr>
          <p:cNvPr name="AutoShape 28" id="28"/>
          <p:cNvSpPr/>
          <p:nvPr/>
        </p:nvSpPr>
        <p:spPr>
          <a:xfrm>
            <a:off x="1021599" y="4161994"/>
            <a:ext cx="8042445" cy="0"/>
          </a:xfrm>
          <a:prstGeom prst="line">
            <a:avLst/>
          </a:prstGeom>
          <a:ln cap="flat" w="19050">
            <a:solidFill>
              <a:srgbClr val="3C68AE"/>
            </a:solidFill>
            <a:prstDash val="solid"/>
            <a:headEnd type="none" len="sm" w="sm"/>
            <a:tailEnd type="none" len="sm" w="sm"/>
          </a:ln>
        </p:spPr>
      </p:sp>
      <p:grpSp>
        <p:nvGrpSpPr>
          <p:cNvPr name="Group 29" id="29"/>
          <p:cNvGrpSpPr/>
          <p:nvPr/>
        </p:nvGrpSpPr>
        <p:grpSpPr>
          <a:xfrm rot="0">
            <a:off x="1021599" y="4294499"/>
            <a:ext cx="8042445" cy="689610"/>
            <a:chOff x="0" y="0"/>
            <a:chExt cx="10723260" cy="919480"/>
          </a:xfrm>
        </p:grpSpPr>
        <p:sp>
          <p:nvSpPr>
            <p:cNvPr name="TextBox 30" id="30"/>
            <p:cNvSpPr txBox="true"/>
            <p:nvPr/>
          </p:nvSpPr>
          <p:spPr>
            <a:xfrm rot="0">
              <a:off x="0" y="-47625"/>
              <a:ext cx="3642010" cy="9671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Cloud-Native Capabilities</a:t>
              </a:r>
            </a:p>
          </p:txBody>
        </p:sp>
        <p:sp>
          <p:nvSpPr>
            <p:cNvPr name="TextBox 31" id="31"/>
            <p:cNvSpPr txBox="true"/>
            <p:nvPr/>
          </p:nvSpPr>
          <p:spPr>
            <a:xfrm rot="0">
              <a:off x="4023010" y="-47625"/>
              <a:ext cx="6700250" cy="9671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Comprehensive coverage of hybrid and multi-cloud environments.</a:t>
              </a:r>
            </a:p>
          </p:txBody>
        </p:sp>
      </p:grpSp>
      <p:sp>
        <p:nvSpPr>
          <p:cNvPr name="AutoShape 32" id="32"/>
          <p:cNvSpPr/>
          <p:nvPr/>
        </p:nvSpPr>
        <p:spPr>
          <a:xfrm>
            <a:off x="1021599" y="5178104"/>
            <a:ext cx="8042445" cy="0"/>
          </a:xfrm>
          <a:prstGeom prst="line">
            <a:avLst/>
          </a:prstGeom>
          <a:ln cap="flat" w="19050">
            <a:solidFill>
              <a:srgbClr val="3C68AE"/>
            </a:solidFill>
            <a:prstDash val="solid"/>
            <a:headEnd type="none" len="sm" w="sm"/>
            <a:tailEnd type="none" len="sm" w="sm"/>
          </a:ln>
        </p:spPr>
      </p:sp>
      <p:grpSp>
        <p:nvGrpSpPr>
          <p:cNvPr name="Group 33" id="33"/>
          <p:cNvGrpSpPr/>
          <p:nvPr/>
        </p:nvGrpSpPr>
        <p:grpSpPr>
          <a:xfrm rot="0">
            <a:off x="1021599" y="5391150"/>
            <a:ext cx="8042445" cy="1061085"/>
            <a:chOff x="0" y="0"/>
            <a:chExt cx="10723260" cy="1414780"/>
          </a:xfrm>
        </p:grpSpPr>
        <p:sp>
          <p:nvSpPr>
            <p:cNvPr name="TextBox 34" id="34"/>
            <p:cNvSpPr txBox="true"/>
            <p:nvPr/>
          </p:nvSpPr>
          <p:spPr>
            <a:xfrm rot="0">
              <a:off x="0" y="-47625"/>
              <a:ext cx="3642010" cy="967105"/>
            </a:xfrm>
            <a:prstGeom prst="rect">
              <a:avLst/>
            </a:prstGeom>
          </p:spPr>
          <p:txBody>
            <a:bodyPr anchor="t" rtlCol="false" tIns="0" lIns="0" bIns="0" rIns="0">
              <a:spAutoFit/>
            </a:bodyPr>
            <a:lstStyle/>
            <a:p>
              <a:pPr algn="l">
                <a:lnSpc>
                  <a:spcPts val="2940"/>
                </a:lnSpc>
                <a:spcBef>
                  <a:spcPct val="0"/>
                </a:spcBef>
              </a:pPr>
              <a:r>
                <a:rPr lang="en-US" sz="2100">
                  <a:solidFill>
                    <a:srgbClr val="0A0E26"/>
                  </a:solidFill>
                  <a:latin typeface="DM Sans"/>
                  <a:ea typeface="DM Sans"/>
                  <a:cs typeface="DM Sans"/>
                  <a:sym typeface="DM Sans"/>
                </a:rPr>
                <a:t>Threat Intelligence Integration</a:t>
              </a:r>
            </a:p>
          </p:txBody>
        </p:sp>
        <p:sp>
          <p:nvSpPr>
            <p:cNvPr name="TextBox 35" id="35"/>
            <p:cNvSpPr txBox="true"/>
            <p:nvPr/>
          </p:nvSpPr>
          <p:spPr>
            <a:xfrm rot="0">
              <a:off x="4023010" y="-47625"/>
              <a:ext cx="6700250" cy="1462405"/>
            </a:xfrm>
            <a:prstGeom prst="rect">
              <a:avLst/>
            </a:prstGeom>
          </p:spPr>
          <p:txBody>
            <a:bodyPr anchor="t" rtlCol="false" tIns="0" lIns="0" bIns="0" rIns="0">
              <a:spAutoFit/>
            </a:bodyPr>
            <a:lstStyle/>
            <a:p>
              <a:pPr algn="l">
                <a:lnSpc>
                  <a:spcPts val="2940"/>
                </a:lnSpc>
              </a:pPr>
              <a:r>
                <a:rPr lang="en-US" sz="2100">
                  <a:solidFill>
                    <a:srgbClr val="0A0E26"/>
                  </a:solidFill>
                  <a:latin typeface="DM Sans"/>
                  <a:ea typeface="DM Sans"/>
                  <a:cs typeface="DM Sans"/>
                  <a:sym typeface="DM Sans"/>
                </a:rPr>
                <a:t>Real-time integration with global threat intelligence feeds</a:t>
              </a:r>
            </a:p>
            <a:p>
              <a:pPr algn="l">
                <a:lnSpc>
                  <a:spcPts val="2940"/>
                </a:lnSpc>
                <a:spcBef>
                  <a:spcPct val="0"/>
                </a:spcBef>
              </a:pPr>
            </a:p>
          </p:txBody>
        </p:sp>
      </p:grpSp>
      <p:sp>
        <p:nvSpPr>
          <p:cNvPr name="AutoShape 36" id="36"/>
          <p:cNvSpPr/>
          <p:nvPr/>
        </p:nvSpPr>
        <p:spPr>
          <a:xfrm>
            <a:off x="1021599" y="6354020"/>
            <a:ext cx="8042445" cy="0"/>
          </a:xfrm>
          <a:prstGeom prst="line">
            <a:avLst/>
          </a:prstGeom>
          <a:ln cap="flat" w="19050">
            <a:solidFill>
              <a:srgbClr val="3C68AE"/>
            </a:solidFill>
            <a:prstDash val="solid"/>
            <a:headEnd type="none" len="sm" w="sm"/>
            <a:tailEnd type="none" len="sm" w="sm"/>
          </a:ln>
        </p:spPr>
      </p:sp>
    </p:spTree>
  </p:cSld>
  <p:clrMapOvr>
    <a:masterClrMapping/>
  </p:clrMapOvr>
  <p:transition spd="slow">
    <p:cover dir="l"/>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0" y="1845129"/>
            <a:ext cx="18288000" cy="8156617"/>
            <a:chOff x="0" y="0"/>
            <a:chExt cx="29209358" cy="13027643"/>
          </a:xfrm>
        </p:grpSpPr>
        <p:sp>
          <p:nvSpPr>
            <p:cNvPr name="Freeform 3" id="3"/>
            <p:cNvSpPr/>
            <p:nvPr/>
          </p:nvSpPr>
          <p:spPr>
            <a:xfrm flipH="false" flipV="false" rot="0">
              <a:off x="0" y="0"/>
              <a:ext cx="29209367" cy="13027614"/>
            </a:xfrm>
            <a:custGeom>
              <a:avLst/>
              <a:gdLst/>
              <a:ahLst/>
              <a:cxnLst/>
              <a:rect r="r" b="b" t="t" l="l"/>
              <a:pathLst>
                <a:path h="13027614" w="29209367">
                  <a:moveTo>
                    <a:pt x="0" y="0"/>
                  </a:moveTo>
                  <a:lnTo>
                    <a:pt x="29209367" y="0"/>
                  </a:lnTo>
                  <a:lnTo>
                    <a:pt x="29209367" y="13027614"/>
                  </a:lnTo>
                  <a:lnTo>
                    <a:pt x="0" y="13027614"/>
                  </a:lnTo>
                  <a:lnTo>
                    <a:pt x="0" y="0"/>
                  </a:lnTo>
                  <a:close/>
                </a:path>
              </a:pathLst>
            </a:custGeom>
            <a:blipFill>
              <a:blip r:embed="rId2"/>
              <a:stretch>
                <a:fillRect l="0" t="-13103" r="0" b="-13015"/>
              </a:stretch>
            </a:blipFill>
          </p:spPr>
        </p:sp>
      </p:grpSp>
      <p:sp>
        <p:nvSpPr>
          <p:cNvPr name="Freeform 4" id="4"/>
          <p:cNvSpPr/>
          <p:nvPr/>
        </p:nvSpPr>
        <p:spPr>
          <a:xfrm flipH="false" flipV="false" rot="0">
            <a:off x="-771126" y="0"/>
            <a:ext cx="1542251" cy="10287000"/>
          </a:xfrm>
          <a:custGeom>
            <a:avLst/>
            <a:gdLst/>
            <a:ahLst/>
            <a:cxnLst/>
            <a:rect r="r" b="b" t="t" l="l"/>
            <a:pathLst>
              <a:path h="10287000" w="1542251">
                <a:moveTo>
                  <a:pt x="0" y="0"/>
                </a:moveTo>
                <a:lnTo>
                  <a:pt x="1542251" y="0"/>
                </a:lnTo>
                <a:lnTo>
                  <a:pt x="1542251" y="10287000"/>
                </a:lnTo>
                <a:lnTo>
                  <a:pt x="0" y="10287000"/>
                </a:lnTo>
                <a:lnTo>
                  <a:pt x="0" y="0"/>
                </a:lnTo>
                <a:close/>
              </a:path>
            </a:pathLst>
          </a:custGeom>
          <a:blipFill>
            <a:blip r:embed="rId3"/>
            <a:stretch>
              <a:fillRect l="0" t="0" r="0" b="0"/>
            </a:stretch>
          </a:blipFill>
        </p:spPr>
      </p:sp>
      <p:sp>
        <p:nvSpPr>
          <p:cNvPr name="TextBox 5" id="5"/>
          <p:cNvSpPr txBox="true"/>
          <p:nvPr/>
        </p:nvSpPr>
        <p:spPr>
          <a:xfrm rot="0">
            <a:off x="0" y="336065"/>
            <a:ext cx="18288000" cy="2343785"/>
          </a:xfrm>
          <a:prstGeom prst="rect">
            <a:avLst/>
          </a:prstGeom>
        </p:spPr>
        <p:txBody>
          <a:bodyPr anchor="t" rtlCol="false" tIns="0" lIns="0" bIns="0" rIns="0">
            <a:spAutoFit/>
          </a:bodyPr>
          <a:lstStyle/>
          <a:p>
            <a:pPr algn="ctr">
              <a:lnSpc>
                <a:spcPts val="9130"/>
              </a:lnSpc>
            </a:pPr>
            <a:r>
              <a:rPr lang="en-US" sz="8300" b="true">
                <a:solidFill>
                  <a:srgbClr val="0A0E26"/>
                </a:solidFill>
                <a:latin typeface="Fira Sans Semi-Bold"/>
                <a:ea typeface="Fira Sans Semi-Bold"/>
                <a:cs typeface="Fira Sans Semi-Bold"/>
                <a:sym typeface="Fira Sans Semi-Bold"/>
              </a:rPr>
              <a:t>Next-Generation SOC </a:t>
            </a:r>
          </a:p>
          <a:p>
            <a:pPr algn="ctr">
              <a:lnSpc>
                <a:spcPts val="9130"/>
              </a:lnSpc>
            </a:pPr>
            <a:r>
              <a:rPr lang="en-US" sz="8300" b="true">
                <a:solidFill>
                  <a:srgbClr val="0A0E26"/>
                </a:solidFill>
                <a:latin typeface="Fira Sans Semi-Bold"/>
                <a:ea typeface="Fira Sans Semi-Bold"/>
                <a:cs typeface="Fira Sans Semi-Bold"/>
                <a:sym typeface="Fira Sans Semi-Bold"/>
              </a:rPr>
              <a:t>Components </a:t>
            </a:r>
          </a:p>
        </p:txBody>
      </p:sp>
    </p:spTree>
  </p:cSld>
  <p:clrMapOvr>
    <a:masterClrMapping/>
  </p:clrMapOvr>
  <p:transition spd="fast">
    <p:push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AutoShape 2" id="2"/>
          <p:cNvSpPr/>
          <p:nvPr/>
        </p:nvSpPr>
        <p:spPr>
          <a:xfrm rot="0">
            <a:off x="0" y="0"/>
            <a:ext cx="18288000" cy="3810000"/>
          </a:xfrm>
          <a:prstGeom prst="rect">
            <a:avLst/>
          </a:prstGeom>
          <a:solidFill>
            <a:srgbClr val="26282F"/>
          </a:solidFill>
        </p:spPr>
      </p:sp>
      <p:sp>
        <p:nvSpPr>
          <p:cNvPr name="AutoShape 3" id="3"/>
          <p:cNvSpPr/>
          <p:nvPr/>
        </p:nvSpPr>
        <p:spPr>
          <a:xfrm rot="0">
            <a:off x="3423480" y="3147702"/>
            <a:ext cx="2758837" cy="6339470"/>
          </a:xfrm>
          <a:prstGeom prst="rect">
            <a:avLst/>
          </a:prstGeom>
          <a:solidFill>
            <a:srgbClr val="0A0E26"/>
          </a:solidFill>
        </p:spPr>
      </p:sp>
      <p:sp>
        <p:nvSpPr>
          <p:cNvPr name="AutoShape 4" id="4"/>
          <p:cNvSpPr/>
          <p:nvPr/>
        </p:nvSpPr>
        <p:spPr>
          <a:xfrm rot="0">
            <a:off x="6379106" y="3147702"/>
            <a:ext cx="2758837" cy="6339470"/>
          </a:xfrm>
          <a:prstGeom prst="rect">
            <a:avLst/>
          </a:prstGeom>
          <a:solidFill>
            <a:srgbClr val="1E2238"/>
          </a:solidFill>
        </p:spPr>
      </p:sp>
      <p:sp>
        <p:nvSpPr>
          <p:cNvPr name="AutoShape 5" id="5"/>
          <p:cNvSpPr/>
          <p:nvPr/>
        </p:nvSpPr>
        <p:spPr>
          <a:xfrm rot="0">
            <a:off x="9334732" y="3147702"/>
            <a:ext cx="2758837" cy="6339470"/>
          </a:xfrm>
          <a:prstGeom prst="rect">
            <a:avLst/>
          </a:prstGeom>
          <a:solidFill>
            <a:srgbClr val="5467BF"/>
          </a:solidFill>
        </p:spPr>
      </p:sp>
      <p:sp>
        <p:nvSpPr>
          <p:cNvPr name="AutoShape 6" id="6"/>
          <p:cNvSpPr/>
          <p:nvPr/>
        </p:nvSpPr>
        <p:spPr>
          <a:xfrm rot="0">
            <a:off x="12290358" y="3147702"/>
            <a:ext cx="2758837" cy="6339470"/>
          </a:xfrm>
          <a:prstGeom prst="rect">
            <a:avLst/>
          </a:prstGeom>
          <a:solidFill>
            <a:srgbClr val="7E92D7"/>
          </a:solidFill>
        </p:spPr>
      </p:sp>
      <p:sp>
        <p:nvSpPr>
          <p:cNvPr name="AutoShape 7" id="7"/>
          <p:cNvSpPr/>
          <p:nvPr/>
        </p:nvSpPr>
        <p:spPr>
          <a:xfrm rot="0">
            <a:off x="15245984" y="3147702"/>
            <a:ext cx="2758837" cy="6339470"/>
          </a:xfrm>
          <a:prstGeom prst="rect">
            <a:avLst/>
          </a:prstGeom>
          <a:solidFill>
            <a:srgbClr val="4678A1"/>
          </a:solidFill>
        </p:spPr>
      </p:sp>
      <p:sp>
        <p:nvSpPr>
          <p:cNvPr name="TextBox 8" id="8"/>
          <p:cNvSpPr txBox="true"/>
          <p:nvPr/>
        </p:nvSpPr>
        <p:spPr>
          <a:xfrm rot="0">
            <a:off x="3521875" y="3520919"/>
            <a:ext cx="2562048" cy="371475"/>
          </a:xfrm>
          <a:prstGeom prst="rect">
            <a:avLst/>
          </a:prstGeom>
        </p:spPr>
        <p:txBody>
          <a:bodyPr anchor="t" rtlCol="false" tIns="0" lIns="0" bIns="0" rIns="0">
            <a:spAutoFit/>
          </a:bodyPr>
          <a:lstStyle/>
          <a:p>
            <a:pPr algn="ctr">
              <a:lnSpc>
                <a:spcPts val="2975"/>
              </a:lnSpc>
            </a:pPr>
            <a:r>
              <a:rPr lang="en-US" b="true" sz="2479" spc="247">
                <a:solidFill>
                  <a:srgbClr val="CDCED7"/>
                </a:solidFill>
                <a:latin typeface="DM Sans Bold"/>
                <a:ea typeface="DM Sans Bold"/>
                <a:cs typeface="DM Sans Bold"/>
                <a:sym typeface="DM Sans Bold"/>
              </a:rPr>
              <a:t>INTEGRATION </a:t>
            </a:r>
          </a:p>
        </p:txBody>
      </p:sp>
      <p:sp>
        <p:nvSpPr>
          <p:cNvPr name="TextBox 9" id="9"/>
          <p:cNvSpPr txBox="true"/>
          <p:nvPr/>
        </p:nvSpPr>
        <p:spPr>
          <a:xfrm rot="0">
            <a:off x="6477500" y="3520919"/>
            <a:ext cx="2562048" cy="371475"/>
          </a:xfrm>
          <a:prstGeom prst="rect">
            <a:avLst/>
          </a:prstGeom>
        </p:spPr>
        <p:txBody>
          <a:bodyPr anchor="t" rtlCol="false" tIns="0" lIns="0" bIns="0" rIns="0">
            <a:spAutoFit/>
          </a:bodyPr>
          <a:lstStyle/>
          <a:p>
            <a:pPr algn="ctr">
              <a:lnSpc>
                <a:spcPts val="2975"/>
              </a:lnSpc>
            </a:pPr>
            <a:r>
              <a:rPr lang="en-US" b="true" sz="2479" spc="247">
                <a:solidFill>
                  <a:srgbClr val="CDCED7"/>
                </a:solidFill>
                <a:latin typeface="DM Sans Bold"/>
                <a:ea typeface="DM Sans Bold"/>
                <a:cs typeface="DM Sans Bold"/>
                <a:sym typeface="DM Sans Bold"/>
              </a:rPr>
              <a:t>AUTOMATION </a:t>
            </a:r>
          </a:p>
        </p:txBody>
      </p:sp>
      <p:sp>
        <p:nvSpPr>
          <p:cNvPr name="TextBox 10" id="10"/>
          <p:cNvSpPr txBox="true"/>
          <p:nvPr/>
        </p:nvSpPr>
        <p:spPr>
          <a:xfrm rot="0">
            <a:off x="9569316" y="3503331"/>
            <a:ext cx="2289668" cy="361950"/>
          </a:xfrm>
          <a:prstGeom prst="rect">
            <a:avLst/>
          </a:prstGeom>
        </p:spPr>
        <p:txBody>
          <a:bodyPr anchor="t" rtlCol="false" tIns="0" lIns="0" bIns="0" rIns="0">
            <a:spAutoFit/>
          </a:bodyPr>
          <a:lstStyle/>
          <a:p>
            <a:pPr algn="ctr">
              <a:lnSpc>
                <a:spcPts val="2879"/>
              </a:lnSpc>
            </a:pPr>
            <a:r>
              <a:rPr lang="en-US" b="true" sz="2400" spc="240">
                <a:solidFill>
                  <a:srgbClr val="CDCED7"/>
                </a:solidFill>
                <a:latin typeface="DM Sans Bold"/>
                <a:ea typeface="DM Sans Bold"/>
                <a:cs typeface="DM Sans Bold"/>
                <a:sym typeface="DM Sans Bold"/>
              </a:rPr>
              <a:t>SCALABILITY </a:t>
            </a:r>
          </a:p>
        </p:txBody>
      </p:sp>
      <p:sp>
        <p:nvSpPr>
          <p:cNvPr name="TextBox 11" id="11"/>
          <p:cNvSpPr txBox="true"/>
          <p:nvPr/>
        </p:nvSpPr>
        <p:spPr>
          <a:xfrm rot="0">
            <a:off x="12293594" y="3535206"/>
            <a:ext cx="2755601" cy="333375"/>
          </a:xfrm>
          <a:prstGeom prst="rect">
            <a:avLst/>
          </a:prstGeom>
        </p:spPr>
        <p:txBody>
          <a:bodyPr anchor="t" rtlCol="false" tIns="0" lIns="0" bIns="0" rIns="0">
            <a:spAutoFit/>
          </a:bodyPr>
          <a:lstStyle/>
          <a:p>
            <a:pPr algn="ctr">
              <a:lnSpc>
                <a:spcPts val="2615"/>
              </a:lnSpc>
            </a:pPr>
            <a:r>
              <a:rPr lang="en-US" b="true" sz="2179" spc="217">
                <a:solidFill>
                  <a:srgbClr val="CDCED7"/>
                </a:solidFill>
                <a:latin typeface="DM Sans Bold"/>
                <a:ea typeface="DM Sans Bold"/>
                <a:cs typeface="DM Sans Bold"/>
                <a:sym typeface="DM Sans Bold"/>
              </a:rPr>
              <a:t>COLLABORATION </a:t>
            </a:r>
          </a:p>
        </p:txBody>
      </p:sp>
      <p:sp>
        <p:nvSpPr>
          <p:cNvPr name="TextBox 12" id="12"/>
          <p:cNvSpPr txBox="true"/>
          <p:nvPr/>
        </p:nvSpPr>
        <p:spPr>
          <a:xfrm rot="0">
            <a:off x="15442773" y="3520919"/>
            <a:ext cx="2365259" cy="371475"/>
          </a:xfrm>
          <a:prstGeom prst="rect">
            <a:avLst/>
          </a:prstGeom>
        </p:spPr>
        <p:txBody>
          <a:bodyPr anchor="t" rtlCol="false" tIns="0" lIns="0" bIns="0" rIns="0">
            <a:spAutoFit/>
          </a:bodyPr>
          <a:lstStyle/>
          <a:p>
            <a:pPr algn="ctr">
              <a:lnSpc>
                <a:spcPts val="2975"/>
              </a:lnSpc>
            </a:pPr>
            <a:r>
              <a:rPr lang="en-US" b="true" sz="2479" spc="247">
                <a:solidFill>
                  <a:srgbClr val="CDCED7"/>
                </a:solidFill>
                <a:latin typeface="DM Sans Bold"/>
                <a:ea typeface="DM Sans Bold"/>
                <a:cs typeface="DM Sans Bold"/>
                <a:sym typeface="DM Sans Bold"/>
              </a:rPr>
              <a:t>EFFICIENCY </a:t>
            </a:r>
          </a:p>
        </p:txBody>
      </p:sp>
      <p:grpSp>
        <p:nvGrpSpPr>
          <p:cNvPr name="Group 13" id="13"/>
          <p:cNvGrpSpPr/>
          <p:nvPr/>
        </p:nvGrpSpPr>
        <p:grpSpPr>
          <a:xfrm rot="0">
            <a:off x="1609046" y="706922"/>
            <a:ext cx="15306998" cy="1708029"/>
            <a:chOff x="0" y="0"/>
            <a:chExt cx="20409331" cy="2277371"/>
          </a:xfrm>
        </p:grpSpPr>
        <p:sp>
          <p:nvSpPr>
            <p:cNvPr name="TextBox 14" id="14"/>
            <p:cNvSpPr txBox="true"/>
            <p:nvPr/>
          </p:nvSpPr>
          <p:spPr>
            <a:xfrm rot="0">
              <a:off x="0" y="-47625"/>
              <a:ext cx="20409331" cy="1148988"/>
            </a:xfrm>
            <a:prstGeom prst="rect">
              <a:avLst/>
            </a:prstGeom>
          </p:spPr>
          <p:txBody>
            <a:bodyPr anchor="t" rtlCol="false" tIns="0" lIns="0" bIns="0" rIns="0">
              <a:spAutoFit/>
            </a:bodyPr>
            <a:lstStyle/>
            <a:p>
              <a:pPr algn="ctr">
                <a:lnSpc>
                  <a:spcPts val="7096"/>
                </a:lnSpc>
              </a:pPr>
              <a:r>
                <a:rPr lang="en-US" b="true" sz="5458" spc="163">
                  <a:solidFill>
                    <a:srgbClr val="CDCED7"/>
                  </a:solidFill>
                  <a:latin typeface="DM Sans Bold"/>
                  <a:ea typeface="DM Sans Bold"/>
                  <a:cs typeface="DM Sans Bold"/>
                  <a:sym typeface="DM Sans Bold"/>
                </a:rPr>
                <a:t>Traditional SOC </a:t>
              </a:r>
              <a:r>
                <a:rPr lang="en-US" b="true" sz="5458" spc="163">
                  <a:solidFill>
                    <a:srgbClr val="3C68AE"/>
                  </a:solidFill>
                  <a:latin typeface="DM Sans Bold"/>
                  <a:ea typeface="DM Sans Bold"/>
                  <a:cs typeface="DM Sans Bold"/>
                  <a:sym typeface="DM Sans Bold"/>
                </a:rPr>
                <a:t>VS </a:t>
              </a:r>
              <a:r>
                <a:rPr lang="en-US" b="true" sz="5458" spc="163">
                  <a:solidFill>
                    <a:srgbClr val="CDCED7"/>
                  </a:solidFill>
                  <a:latin typeface="DM Sans Bold"/>
                  <a:ea typeface="DM Sans Bold"/>
                  <a:cs typeface="DM Sans Bold"/>
                  <a:sym typeface="DM Sans Bold"/>
                </a:rPr>
                <a:t>Next Generation SOC</a:t>
              </a:r>
            </a:p>
          </p:txBody>
        </p:sp>
        <p:sp>
          <p:nvSpPr>
            <p:cNvPr name="TextBox 15" id="15"/>
            <p:cNvSpPr txBox="true"/>
            <p:nvPr/>
          </p:nvSpPr>
          <p:spPr>
            <a:xfrm rot="0">
              <a:off x="0" y="1410318"/>
              <a:ext cx="20409331" cy="867053"/>
            </a:xfrm>
            <a:prstGeom prst="rect">
              <a:avLst/>
            </a:prstGeom>
          </p:spPr>
          <p:txBody>
            <a:bodyPr anchor="t" rtlCol="false" tIns="0" lIns="0" bIns="0" rIns="0">
              <a:spAutoFit/>
            </a:bodyPr>
            <a:lstStyle/>
            <a:p>
              <a:pPr algn="ctr">
                <a:lnSpc>
                  <a:spcPts val="5519"/>
                </a:lnSpc>
              </a:pPr>
              <a:r>
                <a:rPr lang="en-US" sz="3942" spc="197">
                  <a:solidFill>
                    <a:srgbClr val="CDCED7"/>
                  </a:solidFill>
                  <a:latin typeface="DM Sans"/>
                  <a:ea typeface="DM Sans"/>
                  <a:cs typeface="DM Sans"/>
                  <a:sym typeface="DM Sans"/>
                </a:rPr>
                <a:t>Comparison between Traditional and Next-Generation SOC</a:t>
              </a:r>
            </a:p>
          </p:txBody>
        </p:sp>
      </p:grpSp>
      <p:sp>
        <p:nvSpPr>
          <p:cNvPr name="Freeform 16" id="16"/>
          <p:cNvSpPr/>
          <p:nvPr/>
        </p:nvSpPr>
        <p:spPr>
          <a:xfrm flipH="false" flipV="false" rot="0">
            <a:off x="16334760" y="7042524"/>
            <a:ext cx="581284" cy="458188"/>
          </a:xfrm>
          <a:custGeom>
            <a:avLst/>
            <a:gdLst/>
            <a:ahLst/>
            <a:cxnLst/>
            <a:rect r="r" b="b" t="t" l="l"/>
            <a:pathLst>
              <a:path h="458188" w="581284">
                <a:moveTo>
                  <a:pt x="0" y="0"/>
                </a:moveTo>
                <a:lnTo>
                  <a:pt x="581284" y="0"/>
                </a:lnTo>
                <a:lnTo>
                  <a:pt x="581284" y="458189"/>
                </a:lnTo>
                <a:lnTo>
                  <a:pt x="0" y="4581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13485112" y="4873891"/>
            <a:ext cx="369328" cy="369328"/>
          </a:xfrm>
          <a:custGeom>
            <a:avLst/>
            <a:gdLst/>
            <a:ahLst/>
            <a:cxnLst/>
            <a:rect r="r" b="b" t="t" l="l"/>
            <a:pathLst>
              <a:path h="369328" w="369328">
                <a:moveTo>
                  <a:pt x="0" y="0"/>
                </a:moveTo>
                <a:lnTo>
                  <a:pt x="369328" y="0"/>
                </a:lnTo>
                <a:lnTo>
                  <a:pt x="369328" y="369328"/>
                </a:lnTo>
                <a:lnTo>
                  <a:pt x="0" y="369328"/>
                </a:lnTo>
                <a:lnTo>
                  <a:pt x="0" y="0"/>
                </a:lnTo>
                <a:close/>
              </a:path>
            </a:pathLst>
          </a:custGeom>
          <a:blipFill>
            <a:blip r:embed="rId4">
              <a:alphaModFix amt="80000"/>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4618234" y="4873891"/>
            <a:ext cx="369328" cy="369328"/>
          </a:xfrm>
          <a:custGeom>
            <a:avLst/>
            <a:gdLst/>
            <a:ahLst/>
            <a:cxnLst/>
            <a:rect r="r" b="b" t="t" l="l"/>
            <a:pathLst>
              <a:path h="369328" w="369328">
                <a:moveTo>
                  <a:pt x="0" y="0"/>
                </a:moveTo>
                <a:lnTo>
                  <a:pt x="369328" y="0"/>
                </a:lnTo>
                <a:lnTo>
                  <a:pt x="369328" y="369328"/>
                </a:lnTo>
                <a:lnTo>
                  <a:pt x="0" y="369328"/>
                </a:lnTo>
                <a:lnTo>
                  <a:pt x="0" y="0"/>
                </a:lnTo>
                <a:close/>
              </a:path>
            </a:pathLst>
          </a:custGeom>
          <a:blipFill>
            <a:blip r:embed="rId4">
              <a:alphaModFix amt="80000"/>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0529486" y="4873891"/>
            <a:ext cx="369328" cy="369328"/>
          </a:xfrm>
          <a:custGeom>
            <a:avLst/>
            <a:gdLst/>
            <a:ahLst/>
            <a:cxnLst/>
            <a:rect r="r" b="b" t="t" l="l"/>
            <a:pathLst>
              <a:path h="369328" w="369328">
                <a:moveTo>
                  <a:pt x="0" y="0"/>
                </a:moveTo>
                <a:lnTo>
                  <a:pt x="369328" y="0"/>
                </a:lnTo>
                <a:lnTo>
                  <a:pt x="369328" y="369328"/>
                </a:lnTo>
                <a:lnTo>
                  <a:pt x="0" y="369328"/>
                </a:lnTo>
                <a:lnTo>
                  <a:pt x="0" y="0"/>
                </a:lnTo>
                <a:close/>
              </a:path>
            </a:pathLst>
          </a:custGeom>
          <a:blipFill>
            <a:blip r:embed="rId4">
              <a:alphaModFix amt="80000"/>
              <a:extLst>
                <a:ext uri="{96DAC541-7B7A-43D3-8B79-37D633B846F1}">
                  <asvg:svgBlip xmlns:asvg="http://schemas.microsoft.com/office/drawing/2016/SVG/main" r:embed="rId5"/>
                </a:ext>
              </a:extLst>
            </a:blip>
            <a:stretch>
              <a:fillRect l="0" t="0" r="0" b="0"/>
            </a:stretch>
          </a:blipFill>
        </p:spPr>
      </p:sp>
      <p:sp>
        <p:nvSpPr>
          <p:cNvPr name="Freeform 20" id="20"/>
          <p:cNvSpPr/>
          <p:nvPr/>
        </p:nvSpPr>
        <p:spPr>
          <a:xfrm flipH="false" flipV="false" rot="0">
            <a:off x="16440738" y="4873891"/>
            <a:ext cx="369328" cy="369328"/>
          </a:xfrm>
          <a:custGeom>
            <a:avLst/>
            <a:gdLst/>
            <a:ahLst/>
            <a:cxnLst/>
            <a:rect r="r" b="b" t="t" l="l"/>
            <a:pathLst>
              <a:path h="369328" w="369328">
                <a:moveTo>
                  <a:pt x="0" y="0"/>
                </a:moveTo>
                <a:lnTo>
                  <a:pt x="369328" y="0"/>
                </a:lnTo>
                <a:lnTo>
                  <a:pt x="369328" y="369328"/>
                </a:lnTo>
                <a:lnTo>
                  <a:pt x="0" y="369328"/>
                </a:lnTo>
                <a:lnTo>
                  <a:pt x="0" y="0"/>
                </a:lnTo>
                <a:close/>
              </a:path>
            </a:pathLst>
          </a:custGeom>
          <a:blipFill>
            <a:blip r:embed="rId4">
              <a:alphaModFix amt="80000"/>
              <a:extLst>
                <a:ext uri="{96DAC541-7B7A-43D3-8B79-37D633B846F1}">
                  <asvg:svgBlip xmlns:asvg="http://schemas.microsoft.com/office/drawing/2016/SVG/main" r:embed="rId5"/>
                </a:ext>
              </a:extLst>
            </a:blip>
            <a:stretch>
              <a:fillRect l="0" t="0" r="0" b="0"/>
            </a:stretch>
          </a:blipFill>
        </p:spPr>
      </p:sp>
      <p:sp>
        <p:nvSpPr>
          <p:cNvPr name="TextBox 21" id="21"/>
          <p:cNvSpPr txBox="true"/>
          <p:nvPr/>
        </p:nvSpPr>
        <p:spPr>
          <a:xfrm rot="0">
            <a:off x="283179" y="4874271"/>
            <a:ext cx="2651733" cy="361663"/>
          </a:xfrm>
          <a:prstGeom prst="rect">
            <a:avLst/>
          </a:prstGeom>
        </p:spPr>
        <p:txBody>
          <a:bodyPr anchor="t" rtlCol="false" tIns="0" lIns="0" bIns="0" rIns="0">
            <a:spAutoFit/>
          </a:bodyPr>
          <a:lstStyle/>
          <a:p>
            <a:pPr algn="ctr">
              <a:lnSpc>
                <a:spcPts val="2954"/>
              </a:lnSpc>
            </a:pPr>
            <a:r>
              <a:rPr lang="en-US" sz="2272" spc="113">
                <a:solidFill>
                  <a:srgbClr val="0A0E26"/>
                </a:solidFill>
                <a:latin typeface="DM Sans"/>
                <a:ea typeface="DM Sans"/>
                <a:cs typeface="DM Sans"/>
                <a:sym typeface="DM Sans"/>
              </a:rPr>
              <a:t>Traditional SOC</a:t>
            </a:r>
          </a:p>
        </p:txBody>
      </p:sp>
      <p:sp>
        <p:nvSpPr>
          <p:cNvPr name="TextBox 22" id="22"/>
          <p:cNvSpPr txBox="true"/>
          <p:nvPr/>
        </p:nvSpPr>
        <p:spPr>
          <a:xfrm rot="0">
            <a:off x="283179" y="6852944"/>
            <a:ext cx="2651733" cy="733138"/>
          </a:xfrm>
          <a:prstGeom prst="rect">
            <a:avLst/>
          </a:prstGeom>
        </p:spPr>
        <p:txBody>
          <a:bodyPr anchor="t" rtlCol="false" tIns="0" lIns="0" bIns="0" rIns="0">
            <a:spAutoFit/>
          </a:bodyPr>
          <a:lstStyle/>
          <a:p>
            <a:pPr algn="ctr">
              <a:lnSpc>
                <a:spcPts val="2954"/>
              </a:lnSpc>
            </a:pPr>
            <a:r>
              <a:rPr lang="en-US" sz="2272" spc="113">
                <a:solidFill>
                  <a:srgbClr val="0A0E26"/>
                </a:solidFill>
                <a:latin typeface="DM Sans"/>
                <a:ea typeface="DM Sans"/>
                <a:cs typeface="DM Sans"/>
                <a:sym typeface="DM Sans"/>
              </a:rPr>
              <a:t>Next Generation SOC</a:t>
            </a:r>
          </a:p>
        </p:txBody>
      </p:sp>
      <p:sp>
        <p:nvSpPr>
          <p:cNvPr name="Freeform 23" id="23"/>
          <p:cNvSpPr/>
          <p:nvPr/>
        </p:nvSpPr>
        <p:spPr>
          <a:xfrm flipH="false" flipV="false" rot="0">
            <a:off x="7467882" y="7042524"/>
            <a:ext cx="581284" cy="458188"/>
          </a:xfrm>
          <a:custGeom>
            <a:avLst/>
            <a:gdLst/>
            <a:ahLst/>
            <a:cxnLst/>
            <a:rect r="r" b="b" t="t" l="l"/>
            <a:pathLst>
              <a:path h="458188" w="581284">
                <a:moveTo>
                  <a:pt x="0" y="0"/>
                </a:moveTo>
                <a:lnTo>
                  <a:pt x="581284" y="0"/>
                </a:lnTo>
                <a:lnTo>
                  <a:pt x="581284" y="458189"/>
                </a:lnTo>
                <a:lnTo>
                  <a:pt x="0" y="4581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0">
            <a:off x="4512256" y="7042524"/>
            <a:ext cx="581284" cy="458188"/>
          </a:xfrm>
          <a:custGeom>
            <a:avLst/>
            <a:gdLst/>
            <a:ahLst/>
            <a:cxnLst/>
            <a:rect r="r" b="b" t="t" l="l"/>
            <a:pathLst>
              <a:path h="458188" w="581284">
                <a:moveTo>
                  <a:pt x="0" y="0"/>
                </a:moveTo>
                <a:lnTo>
                  <a:pt x="581284" y="0"/>
                </a:lnTo>
                <a:lnTo>
                  <a:pt x="581284" y="458189"/>
                </a:lnTo>
                <a:lnTo>
                  <a:pt x="0" y="4581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10423508" y="7042524"/>
            <a:ext cx="581284" cy="458188"/>
          </a:xfrm>
          <a:custGeom>
            <a:avLst/>
            <a:gdLst/>
            <a:ahLst/>
            <a:cxnLst/>
            <a:rect r="r" b="b" t="t" l="l"/>
            <a:pathLst>
              <a:path h="458188" w="581284">
                <a:moveTo>
                  <a:pt x="0" y="0"/>
                </a:moveTo>
                <a:lnTo>
                  <a:pt x="581284" y="0"/>
                </a:lnTo>
                <a:lnTo>
                  <a:pt x="581284" y="458189"/>
                </a:lnTo>
                <a:lnTo>
                  <a:pt x="0" y="4581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13379134" y="7042524"/>
            <a:ext cx="581284" cy="458188"/>
          </a:xfrm>
          <a:custGeom>
            <a:avLst/>
            <a:gdLst/>
            <a:ahLst/>
            <a:cxnLst/>
            <a:rect r="r" b="b" t="t" l="l"/>
            <a:pathLst>
              <a:path h="458188" w="581284">
                <a:moveTo>
                  <a:pt x="0" y="0"/>
                </a:moveTo>
                <a:lnTo>
                  <a:pt x="581284" y="0"/>
                </a:lnTo>
                <a:lnTo>
                  <a:pt x="581284" y="458189"/>
                </a:lnTo>
                <a:lnTo>
                  <a:pt x="0" y="4581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7573860" y="4873891"/>
            <a:ext cx="369328" cy="369328"/>
          </a:xfrm>
          <a:custGeom>
            <a:avLst/>
            <a:gdLst/>
            <a:ahLst/>
            <a:cxnLst/>
            <a:rect r="r" b="b" t="t" l="l"/>
            <a:pathLst>
              <a:path h="369328" w="369328">
                <a:moveTo>
                  <a:pt x="0" y="0"/>
                </a:moveTo>
                <a:lnTo>
                  <a:pt x="369328" y="0"/>
                </a:lnTo>
                <a:lnTo>
                  <a:pt x="369328" y="369328"/>
                </a:lnTo>
                <a:lnTo>
                  <a:pt x="0" y="369328"/>
                </a:lnTo>
                <a:lnTo>
                  <a:pt x="0" y="0"/>
                </a:lnTo>
                <a:close/>
              </a:path>
            </a:pathLst>
          </a:custGeom>
          <a:blipFill>
            <a:blip r:embed="rId4">
              <a:alphaModFix amt="80000"/>
              <a:extLst>
                <a:ext uri="{96DAC541-7B7A-43D3-8B79-37D633B846F1}">
                  <asvg:svgBlip xmlns:asvg="http://schemas.microsoft.com/office/drawing/2016/SVG/main" r:embed="rId5"/>
                </a:ext>
              </a:extLst>
            </a:blip>
            <a:stretch>
              <a:fillRect l="0" t="0" r="0" b="0"/>
            </a:stretch>
          </a:blipFill>
        </p:spPr>
      </p:sp>
      <p:sp>
        <p:nvSpPr>
          <p:cNvPr name="TextBox 28" id="28"/>
          <p:cNvSpPr txBox="true"/>
          <p:nvPr/>
        </p:nvSpPr>
        <p:spPr>
          <a:xfrm rot="0">
            <a:off x="3770683" y="5543760"/>
            <a:ext cx="2064431"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Manual integration of separate tools</a:t>
            </a:r>
          </a:p>
        </p:txBody>
      </p:sp>
      <p:sp>
        <p:nvSpPr>
          <p:cNvPr name="TextBox 29" id="29"/>
          <p:cNvSpPr txBox="true"/>
          <p:nvPr/>
        </p:nvSpPr>
        <p:spPr>
          <a:xfrm rot="0">
            <a:off x="3664871" y="7805513"/>
            <a:ext cx="2276054"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Seamless tool integration through unified platforms</a:t>
            </a:r>
          </a:p>
        </p:txBody>
      </p:sp>
      <p:sp>
        <p:nvSpPr>
          <p:cNvPr name="TextBox 30" id="30"/>
          <p:cNvSpPr txBox="true"/>
          <p:nvPr/>
        </p:nvSpPr>
        <p:spPr>
          <a:xfrm rot="0">
            <a:off x="6598083" y="5543760"/>
            <a:ext cx="2320883"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Reactive responses requiring manual intervention</a:t>
            </a:r>
          </a:p>
        </p:txBody>
      </p:sp>
      <p:sp>
        <p:nvSpPr>
          <p:cNvPr name="TextBox 31" id="31"/>
          <p:cNvSpPr txBox="true"/>
          <p:nvPr/>
        </p:nvSpPr>
        <p:spPr>
          <a:xfrm rot="0">
            <a:off x="6558319" y="7805513"/>
            <a:ext cx="2360647"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Automated workflows for faster incident response</a:t>
            </a:r>
          </a:p>
        </p:txBody>
      </p:sp>
      <p:sp>
        <p:nvSpPr>
          <p:cNvPr name="TextBox 32" id="32"/>
          <p:cNvSpPr txBox="true"/>
          <p:nvPr/>
        </p:nvSpPr>
        <p:spPr>
          <a:xfrm rot="0">
            <a:off x="9334732" y="5543760"/>
            <a:ext cx="2752365"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Limited scalability; requires more personnel as threats grow</a:t>
            </a:r>
          </a:p>
        </p:txBody>
      </p:sp>
      <p:sp>
        <p:nvSpPr>
          <p:cNvPr name="TextBox 33" id="33"/>
          <p:cNvSpPr txBox="true"/>
          <p:nvPr/>
        </p:nvSpPr>
        <p:spPr>
          <a:xfrm rot="0">
            <a:off x="9576093" y="7805513"/>
            <a:ext cx="2183923"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Scales efficiently with technology and infrastructure</a:t>
            </a:r>
          </a:p>
        </p:txBody>
      </p:sp>
      <p:sp>
        <p:nvSpPr>
          <p:cNvPr name="TextBox 34" id="34"/>
          <p:cNvSpPr txBox="true"/>
          <p:nvPr/>
        </p:nvSpPr>
        <p:spPr>
          <a:xfrm rot="0">
            <a:off x="12381375" y="5543760"/>
            <a:ext cx="2667819"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NOC and SOC operate in silos with minimal information sharing</a:t>
            </a:r>
          </a:p>
        </p:txBody>
      </p:sp>
      <p:sp>
        <p:nvSpPr>
          <p:cNvPr name="TextBox 35" id="35"/>
          <p:cNvSpPr txBox="true"/>
          <p:nvPr/>
        </p:nvSpPr>
        <p:spPr>
          <a:xfrm rot="0">
            <a:off x="12430346" y="7805513"/>
            <a:ext cx="2482096"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Teams collaborate seamlessly with integrated processes</a:t>
            </a:r>
          </a:p>
        </p:txBody>
      </p:sp>
      <p:sp>
        <p:nvSpPr>
          <p:cNvPr name="TextBox 36" id="36"/>
          <p:cNvSpPr txBox="true"/>
          <p:nvPr/>
        </p:nvSpPr>
        <p:spPr>
          <a:xfrm rot="0">
            <a:off x="15334945" y="5543760"/>
            <a:ext cx="2660351"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High resource consumption and longer resolution times</a:t>
            </a:r>
          </a:p>
        </p:txBody>
      </p:sp>
      <p:sp>
        <p:nvSpPr>
          <p:cNvPr name="TextBox 37" id="37"/>
          <p:cNvSpPr txBox="true"/>
          <p:nvPr/>
        </p:nvSpPr>
        <p:spPr>
          <a:xfrm rot="0">
            <a:off x="15373099" y="7805513"/>
            <a:ext cx="2504607" cy="989965"/>
          </a:xfrm>
          <a:prstGeom prst="rect">
            <a:avLst/>
          </a:prstGeom>
        </p:spPr>
        <p:txBody>
          <a:bodyPr anchor="t" rtlCol="false" tIns="0" lIns="0" bIns="0" rIns="0">
            <a:spAutoFit/>
          </a:bodyPr>
          <a:lstStyle/>
          <a:p>
            <a:pPr algn="ctr">
              <a:lnSpc>
                <a:spcPts val="2659"/>
              </a:lnSpc>
              <a:spcBef>
                <a:spcPct val="0"/>
              </a:spcBef>
            </a:pPr>
            <a:r>
              <a:rPr lang="en-US" sz="1899">
                <a:solidFill>
                  <a:srgbClr val="CDCED7"/>
                </a:solidFill>
                <a:latin typeface="DM Sans"/>
                <a:ea typeface="DM Sans"/>
                <a:cs typeface="DM Sans"/>
                <a:sym typeface="DM Sans"/>
              </a:rPr>
              <a:t>Optimized operations reducing cost and response time</a:t>
            </a:r>
          </a:p>
        </p:txBody>
      </p:sp>
    </p:spTree>
  </p:cSld>
  <p:clrMapOvr>
    <a:masterClrMapping/>
  </p:clrMapOvr>
  <p:transition spd="fast">
    <p:cover dir="rd"/>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0518311" y="2995629"/>
            <a:ext cx="7044019" cy="6262671"/>
            <a:chOff x="0" y="0"/>
            <a:chExt cx="10497189" cy="9332802"/>
          </a:xfrm>
        </p:grpSpPr>
        <p:sp>
          <p:nvSpPr>
            <p:cNvPr name="Freeform 3" id="3"/>
            <p:cNvSpPr/>
            <p:nvPr/>
          </p:nvSpPr>
          <p:spPr>
            <a:xfrm flipH="false" flipV="false" rot="0">
              <a:off x="0" y="0"/>
              <a:ext cx="10497185" cy="9332827"/>
            </a:xfrm>
            <a:custGeom>
              <a:avLst/>
              <a:gdLst/>
              <a:ahLst/>
              <a:cxnLst/>
              <a:rect r="r" b="b" t="t" l="l"/>
              <a:pathLst>
                <a:path h="9332827" w="10497185">
                  <a:moveTo>
                    <a:pt x="0" y="0"/>
                  </a:moveTo>
                  <a:lnTo>
                    <a:pt x="10497185" y="0"/>
                  </a:lnTo>
                  <a:lnTo>
                    <a:pt x="10497185" y="9332827"/>
                  </a:lnTo>
                  <a:lnTo>
                    <a:pt x="0" y="9332827"/>
                  </a:lnTo>
                  <a:lnTo>
                    <a:pt x="0" y="0"/>
                  </a:lnTo>
                  <a:close/>
                </a:path>
              </a:pathLst>
            </a:custGeom>
            <a:blipFill>
              <a:blip r:embed="rId2"/>
              <a:stretch>
                <a:fillRect l="0" t="-6237" r="0" b="-6237"/>
              </a:stretch>
            </a:blipFill>
          </p:spPr>
        </p:sp>
      </p:grpSp>
      <p:sp>
        <p:nvSpPr>
          <p:cNvPr name="Freeform 4" id="4"/>
          <p:cNvSpPr/>
          <p:nvPr/>
        </p:nvSpPr>
        <p:spPr>
          <a:xfrm flipH="false" flipV="false" rot="-1575526">
            <a:off x="15937250" y="921623"/>
            <a:ext cx="2183330" cy="1618394"/>
          </a:xfrm>
          <a:custGeom>
            <a:avLst/>
            <a:gdLst/>
            <a:ahLst/>
            <a:cxnLst/>
            <a:rect r="r" b="b" t="t" l="l"/>
            <a:pathLst>
              <a:path h="1618394" w="2183330">
                <a:moveTo>
                  <a:pt x="0" y="0"/>
                </a:moveTo>
                <a:lnTo>
                  <a:pt x="2183331" y="0"/>
                </a:lnTo>
                <a:lnTo>
                  <a:pt x="2183331" y="1618393"/>
                </a:lnTo>
                <a:lnTo>
                  <a:pt x="0" y="16183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6286" y="9374247"/>
            <a:ext cx="18261714" cy="574504"/>
          </a:xfrm>
          <a:prstGeom prst="rect">
            <a:avLst/>
          </a:prstGeom>
        </p:spPr>
        <p:txBody>
          <a:bodyPr anchor="t" rtlCol="false" tIns="0" lIns="0" bIns="0" rIns="0">
            <a:spAutoFit/>
          </a:bodyPr>
          <a:lstStyle/>
          <a:p>
            <a:pPr algn="ctr">
              <a:lnSpc>
                <a:spcPts val="4737"/>
              </a:lnSpc>
              <a:spcBef>
                <a:spcPct val="0"/>
              </a:spcBef>
            </a:pPr>
            <a:r>
              <a:rPr lang="en-US" sz="3384">
                <a:solidFill>
                  <a:srgbClr val="0A0E26"/>
                </a:solidFill>
                <a:latin typeface="DM Sans"/>
                <a:ea typeface="DM Sans"/>
                <a:cs typeface="DM Sans"/>
                <a:sym typeface="DM Sans"/>
              </a:rPr>
              <a:t>What challenges do you think are most critical for SOC innovation?</a:t>
            </a:r>
          </a:p>
        </p:txBody>
      </p:sp>
      <p:sp>
        <p:nvSpPr>
          <p:cNvPr name="TextBox 6" id="6"/>
          <p:cNvSpPr txBox="true"/>
          <p:nvPr/>
        </p:nvSpPr>
        <p:spPr>
          <a:xfrm rot="0">
            <a:off x="26286" y="3197709"/>
            <a:ext cx="10285355" cy="5772786"/>
          </a:xfrm>
          <a:prstGeom prst="rect">
            <a:avLst/>
          </a:prstGeom>
        </p:spPr>
        <p:txBody>
          <a:bodyPr anchor="t" rtlCol="false" tIns="0" lIns="0" bIns="0" rIns="0">
            <a:spAutoFit/>
          </a:bodyPr>
          <a:lstStyle/>
          <a:p>
            <a:pPr algn="l" marL="885178" indent="-442589" lvl="1">
              <a:lnSpc>
                <a:spcPts val="5739"/>
              </a:lnSpc>
              <a:spcBef>
                <a:spcPct val="0"/>
              </a:spcBef>
              <a:buAutoNum type="arabicPeriod" startAt="1"/>
            </a:pPr>
            <a:r>
              <a:rPr lang="en-US" sz="4099">
                <a:solidFill>
                  <a:srgbClr val="0A0E26"/>
                </a:solidFill>
                <a:latin typeface="DM Sans"/>
                <a:ea typeface="DM Sans"/>
                <a:cs typeface="DM Sans"/>
                <a:sym typeface="DM Sans"/>
              </a:rPr>
              <a:t>The Evolving Cyber-Threat Landscape</a:t>
            </a:r>
          </a:p>
          <a:p>
            <a:pPr algn="l" marL="885178" indent="-442589" lvl="1">
              <a:lnSpc>
                <a:spcPts val="5739"/>
              </a:lnSpc>
              <a:spcBef>
                <a:spcPct val="0"/>
              </a:spcBef>
              <a:buAutoNum type="arabicPeriod" startAt="1"/>
            </a:pPr>
            <a:r>
              <a:rPr lang="en-US" sz="4099">
                <a:solidFill>
                  <a:srgbClr val="0A0E26"/>
                </a:solidFill>
                <a:latin typeface="DM Sans"/>
                <a:ea typeface="DM Sans"/>
                <a:cs typeface="DM Sans"/>
                <a:sym typeface="DM Sans"/>
              </a:rPr>
              <a:t>Advanced Persistent Threats (APTs)</a:t>
            </a:r>
          </a:p>
          <a:p>
            <a:pPr algn="l" marL="885178" indent="-442589" lvl="1">
              <a:lnSpc>
                <a:spcPts val="5739"/>
              </a:lnSpc>
              <a:spcBef>
                <a:spcPct val="0"/>
              </a:spcBef>
              <a:buAutoNum type="arabicPeriod" startAt="1"/>
            </a:pPr>
            <a:r>
              <a:rPr lang="en-US" sz="4099">
                <a:solidFill>
                  <a:srgbClr val="0A0E26"/>
                </a:solidFill>
                <a:latin typeface="DM Sans"/>
                <a:ea typeface="DM Sans"/>
                <a:cs typeface="DM Sans"/>
                <a:sym typeface="DM Sans"/>
              </a:rPr>
              <a:t> Automation and Orchestration</a:t>
            </a:r>
          </a:p>
          <a:p>
            <a:pPr algn="l" marL="885178" indent="-442589" lvl="1">
              <a:lnSpc>
                <a:spcPts val="5739"/>
              </a:lnSpc>
              <a:spcBef>
                <a:spcPct val="0"/>
              </a:spcBef>
              <a:buAutoNum type="arabicPeriod" startAt="1"/>
            </a:pPr>
            <a:r>
              <a:rPr lang="en-US" sz="4099">
                <a:solidFill>
                  <a:srgbClr val="0A0E26"/>
                </a:solidFill>
                <a:latin typeface="DM Sans"/>
                <a:ea typeface="DM Sans"/>
                <a:cs typeface="DM Sans"/>
                <a:sym typeface="DM Sans"/>
              </a:rPr>
              <a:t>Big Data Analytics</a:t>
            </a:r>
          </a:p>
          <a:p>
            <a:pPr algn="l" marL="885178" indent="-442589" lvl="1">
              <a:lnSpc>
                <a:spcPts val="5739"/>
              </a:lnSpc>
              <a:spcBef>
                <a:spcPct val="0"/>
              </a:spcBef>
              <a:buAutoNum type="arabicPeriod" startAt="1"/>
            </a:pPr>
            <a:r>
              <a:rPr lang="en-US" sz="4099">
                <a:solidFill>
                  <a:srgbClr val="0A0E26"/>
                </a:solidFill>
                <a:latin typeface="DM Sans"/>
                <a:ea typeface="DM Sans"/>
                <a:cs typeface="DM Sans"/>
                <a:sym typeface="DM Sans"/>
              </a:rPr>
              <a:t>Integration and Collaboration</a:t>
            </a:r>
          </a:p>
          <a:p>
            <a:pPr algn="l" marL="885178" indent="-442589" lvl="1">
              <a:lnSpc>
                <a:spcPts val="5739"/>
              </a:lnSpc>
              <a:spcBef>
                <a:spcPct val="0"/>
              </a:spcBef>
              <a:buAutoNum type="arabicPeriod" startAt="1"/>
            </a:pPr>
            <a:r>
              <a:rPr lang="en-US" sz="4099">
                <a:solidFill>
                  <a:srgbClr val="0A0E26"/>
                </a:solidFill>
                <a:latin typeface="DM Sans"/>
                <a:ea typeface="DM Sans"/>
                <a:cs typeface="DM Sans"/>
                <a:sym typeface="DM Sans"/>
              </a:rPr>
              <a:t>Cloud and Hybrid Environments</a:t>
            </a:r>
          </a:p>
          <a:p>
            <a:pPr algn="l" marL="885178" indent="-442589" lvl="1">
              <a:lnSpc>
                <a:spcPts val="5739"/>
              </a:lnSpc>
              <a:spcBef>
                <a:spcPct val="0"/>
              </a:spcBef>
              <a:buAutoNum type="arabicPeriod" startAt="1"/>
            </a:pPr>
            <a:r>
              <a:rPr lang="en-US" sz="4099">
                <a:solidFill>
                  <a:srgbClr val="0A0E26"/>
                </a:solidFill>
                <a:latin typeface="DM Sans"/>
                <a:ea typeface="DM Sans"/>
                <a:cs typeface="DM Sans"/>
                <a:sym typeface="DM Sans"/>
              </a:rPr>
              <a:t>User Behavior Analytics (UBA)</a:t>
            </a:r>
          </a:p>
          <a:p>
            <a:pPr algn="l">
              <a:lnSpc>
                <a:spcPts val="5739"/>
              </a:lnSpc>
              <a:spcBef>
                <a:spcPct val="0"/>
              </a:spcBef>
            </a:pPr>
          </a:p>
        </p:txBody>
      </p:sp>
      <p:sp>
        <p:nvSpPr>
          <p:cNvPr name="TextBox 7" id="7"/>
          <p:cNvSpPr txBox="true"/>
          <p:nvPr/>
        </p:nvSpPr>
        <p:spPr>
          <a:xfrm rot="0">
            <a:off x="167419" y="404744"/>
            <a:ext cx="18120581" cy="2135273"/>
          </a:xfrm>
          <a:prstGeom prst="rect">
            <a:avLst/>
          </a:prstGeom>
        </p:spPr>
        <p:txBody>
          <a:bodyPr anchor="t" rtlCol="false" tIns="0" lIns="0" bIns="0" rIns="0">
            <a:spAutoFit/>
          </a:bodyPr>
          <a:lstStyle/>
          <a:p>
            <a:pPr algn="ctr">
              <a:lnSpc>
                <a:spcPts val="8399"/>
              </a:lnSpc>
            </a:pPr>
            <a:r>
              <a:rPr lang="en-US" sz="7635" b="true">
                <a:solidFill>
                  <a:srgbClr val="26282F"/>
                </a:solidFill>
                <a:latin typeface="DM Sans Bold"/>
                <a:ea typeface="DM Sans Bold"/>
                <a:cs typeface="DM Sans Bold"/>
                <a:sym typeface="DM Sans Bold"/>
              </a:rPr>
              <a:t>Why Innovation is Essential for Modern SOC Capabilities</a:t>
            </a:r>
          </a:p>
        </p:txBody>
      </p:sp>
    </p:spTree>
  </p:cSld>
  <p:clrMapOvr>
    <a:masterClrMapping/>
  </p:clrMapOvr>
  <p:transition spd="fast">
    <p:fad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3951153" y="2081368"/>
            <a:ext cx="8142088" cy="2080622"/>
            <a:chOff x="0" y="0"/>
            <a:chExt cx="1590363" cy="406400"/>
          </a:xfrm>
        </p:grpSpPr>
        <p:sp>
          <p:nvSpPr>
            <p:cNvPr name="Freeform 3" id="3"/>
            <p:cNvSpPr/>
            <p:nvPr/>
          </p:nvSpPr>
          <p:spPr>
            <a:xfrm flipH="false" flipV="false" rot="0">
              <a:off x="0" y="0"/>
              <a:ext cx="1590363" cy="406400"/>
            </a:xfrm>
            <a:custGeom>
              <a:avLst/>
              <a:gdLst/>
              <a:ahLst/>
              <a:cxnLst/>
              <a:rect r="r" b="b" t="t" l="l"/>
              <a:pathLst>
                <a:path h="406400" w="1590363">
                  <a:moveTo>
                    <a:pt x="1387163" y="0"/>
                  </a:moveTo>
                  <a:cubicBezTo>
                    <a:pt x="1499388" y="0"/>
                    <a:pt x="1590363" y="90976"/>
                    <a:pt x="1590363" y="203200"/>
                  </a:cubicBezTo>
                  <a:cubicBezTo>
                    <a:pt x="1590363" y="315424"/>
                    <a:pt x="1499388" y="406400"/>
                    <a:pt x="1387163" y="406400"/>
                  </a:cubicBezTo>
                  <a:lnTo>
                    <a:pt x="203200" y="406400"/>
                  </a:lnTo>
                  <a:cubicBezTo>
                    <a:pt x="90976" y="406400"/>
                    <a:pt x="0" y="315424"/>
                    <a:pt x="0" y="203200"/>
                  </a:cubicBezTo>
                  <a:cubicBezTo>
                    <a:pt x="0" y="90976"/>
                    <a:pt x="90976" y="0"/>
                    <a:pt x="203200" y="0"/>
                  </a:cubicBezTo>
                  <a:close/>
                </a:path>
              </a:pathLst>
            </a:custGeom>
            <a:solidFill>
              <a:srgbClr val="0A0E26"/>
            </a:solidFill>
          </p:spPr>
        </p:sp>
        <p:sp>
          <p:nvSpPr>
            <p:cNvPr name="TextBox 4" id="4"/>
            <p:cNvSpPr txBox="true"/>
            <p:nvPr/>
          </p:nvSpPr>
          <p:spPr>
            <a:xfrm>
              <a:off x="0" y="-28575"/>
              <a:ext cx="1590363" cy="434975"/>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false" rot="0">
            <a:off x="12256225" y="2081368"/>
            <a:ext cx="2080622" cy="2080622"/>
          </a:xfrm>
          <a:custGeom>
            <a:avLst/>
            <a:gdLst/>
            <a:ahLst/>
            <a:cxnLst/>
            <a:rect r="r" b="b" t="t" l="l"/>
            <a:pathLst>
              <a:path h="2080622" w="2080622">
                <a:moveTo>
                  <a:pt x="0" y="0"/>
                </a:moveTo>
                <a:lnTo>
                  <a:pt x="2080622" y="0"/>
                </a:lnTo>
                <a:lnTo>
                  <a:pt x="2080622" y="2080621"/>
                </a:lnTo>
                <a:lnTo>
                  <a:pt x="0" y="20806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3951153" y="4364549"/>
            <a:ext cx="4838393" cy="2080622"/>
            <a:chOff x="0" y="0"/>
            <a:chExt cx="945065" cy="406400"/>
          </a:xfrm>
        </p:grpSpPr>
        <p:sp>
          <p:nvSpPr>
            <p:cNvPr name="Freeform 7" id="7"/>
            <p:cNvSpPr/>
            <p:nvPr/>
          </p:nvSpPr>
          <p:spPr>
            <a:xfrm flipH="false" flipV="false" rot="0">
              <a:off x="0" y="0"/>
              <a:ext cx="945065" cy="406400"/>
            </a:xfrm>
            <a:custGeom>
              <a:avLst/>
              <a:gdLst/>
              <a:ahLst/>
              <a:cxnLst/>
              <a:rect r="r" b="b" t="t" l="l"/>
              <a:pathLst>
                <a:path h="406400" w="945065">
                  <a:moveTo>
                    <a:pt x="741865" y="0"/>
                  </a:moveTo>
                  <a:cubicBezTo>
                    <a:pt x="854089" y="0"/>
                    <a:pt x="945065" y="90976"/>
                    <a:pt x="945065" y="203200"/>
                  </a:cubicBezTo>
                  <a:cubicBezTo>
                    <a:pt x="945065" y="315424"/>
                    <a:pt x="854089" y="406400"/>
                    <a:pt x="741865" y="406400"/>
                  </a:cubicBezTo>
                  <a:lnTo>
                    <a:pt x="203200" y="406400"/>
                  </a:lnTo>
                  <a:cubicBezTo>
                    <a:pt x="90976" y="406400"/>
                    <a:pt x="0" y="315424"/>
                    <a:pt x="0" y="203200"/>
                  </a:cubicBezTo>
                  <a:cubicBezTo>
                    <a:pt x="0" y="90976"/>
                    <a:pt x="90976" y="0"/>
                    <a:pt x="203200" y="0"/>
                  </a:cubicBezTo>
                  <a:close/>
                </a:path>
              </a:pathLst>
            </a:custGeom>
            <a:solidFill>
              <a:srgbClr val="0A0E26"/>
            </a:solidFill>
          </p:spPr>
        </p:sp>
        <p:sp>
          <p:nvSpPr>
            <p:cNvPr name="TextBox 8" id="8"/>
            <p:cNvSpPr txBox="true"/>
            <p:nvPr/>
          </p:nvSpPr>
          <p:spPr>
            <a:xfrm>
              <a:off x="0" y="-28575"/>
              <a:ext cx="945065" cy="434975"/>
            </a:xfrm>
            <a:prstGeom prst="rect">
              <a:avLst/>
            </a:prstGeom>
          </p:spPr>
          <p:txBody>
            <a:bodyPr anchor="ctr" rtlCol="false" tIns="50800" lIns="50800" bIns="50800" rIns="50800"/>
            <a:lstStyle/>
            <a:p>
              <a:pPr algn="ctr">
                <a:lnSpc>
                  <a:spcPts val="2100"/>
                </a:lnSpc>
              </a:pPr>
            </a:p>
          </p:txBody>
        </p:sp>
      </p:grpSp>
      <p:grpSp>
        <p:nvGrpSpPr>
          <p:cNvPr name="Group 9" id="9"/>
          <p:cNvGrpSpPr/>
          <p:nvPr/>
        </p:nvGrpSpPr>
        <p:grpSpPr>
          <a:xfrm rot="0">
            <a:off x="8913090" y="4364549"/>
            <a:ext cx="5423757" cy="2080622"/>
            <a:chOff x="0" y="0"/>
            <a:chExt cx="1059402" cy="406400"/>
          </a:xfrm>
        </p:grpSpPr>
        <p:sp>
          <p:nvSpPr>
            <p:cNvPr name="Freeform 10" id="10"/>
            <p:cNvSpPr/>
            <p:nvPr/>
          </p:nvSpPr>
          <p:spPr>
            <a:xfrm flipH="false" flipV="false" rot="0">
              <a:off x="0" y="0"/>
              <a:ext cx="1059402" cy="406400"/>
            </a:xfrm>
            <a:custGeom>
              <a:avLst/>
              <a:gdLst/>
              <a:ahLst/>
              <a:cxnLst/>
              <a:rect r="r" b="b" t="t" l="l"/>
              <a:pathLst>
                <a:path h="406400" w="1059402">
                  <a:moveTo>
                    <a:pt x="856202" y="0"/>
                  </a:moveTo>
                  <a:cubicBezTo>
                    <a:pt x="968426" y="0"/>
                    <a:pt x="1059402" y="90976"/>
                    <a:pt x="1059402" y="203200"/>
                  </a:cubicBezTo>
                  <a:cubicBezTo>
                    <a:pt x="1059402" y="315424"/>
                    <a:pt x="968426" y="406400"/>
                    <a:pt x="856202" y="406400"/>
                  </a:cubicBezTo>
                  <a:lnTo>
                    <a:pt x="203200" y="406400"/>
                  </a:lnTo>
                  <a:cubicBezTo>
                    <a:pt x="90976" y="406400"/>
                    <a:pt x="0" y="315424"/>
                    <a:pt x="0" y="203200"/>
                  </a:cubicBezTo>
                  <a:cubicBezTo>
                    <a:pt x="0" y="90976"/>
                    <a:pt x="90976" y="0"/>
                    <a:pt x="203200" y="0"/>
                  </a:cubicBezTo>
                  <a:close/>
                </a:path>
              </a:pathLst>
            </a:custGeom>
            <a:solidFill>
              <a:srgbClr val="0A0E26"/>
            </a:solidFill>
          </p:spPr>
        </p:sp>
        <p:sp>
          <p:nvSpPr>
            <p:cNvPr name="TextBox 11" id="11"/>
            <p:cNvSpPr txBox="true"/>
            <p:nvPr/>
          </p:nvSpPr>
          <p:spPr>
            <a:xfrm>
              <a:off x="0" y="-28575"/>
              <a:ext cx="1059402" cy="434975"/>
            </a:xfrm>
            <a:prstGeom prst="rect">
              <a:avLst/>
            </a:prstGeom>
          </p:spPr>
          <p:txBody>
            <a:bodyPr anchor="ctr" rtlCol="false" tIns="50800" lIns="50800" bIns="50800" rIns="50800"/>
            <a:lstStyle/>
            <a:p>
              <a:pPr algn="ctr">
                <a:lnSpc>
                  <a:spcPts val="2100"/>
                </a:lnSpc>
              </a:pPr>
            </a:p>
          </p:txBody>
        </p:sp>
      </p:grpSp>
      <p:sp>
        <p:nvSpPr>
          <p:cNvPr name="Freeform 12" id="12"/>
          <p:cNvSpPr/>
          <p:nvPr/>
        </p:nvSpPr>
        <p:spPr>
          <a:xfrm flipH="false" flipV="false" rot="0">
            <a:off x="15069005" y="321823"/>
            <a:ext cx="2228395" cy="636105"/>
          </a:xfrm>
          <a:custGeom>
            <a:avLst/>
            <a:gdLst/>
            <a:ahLst/>
            <a:cxnLst/>
            <a:rect r="r" b="b" t="t" l="l"/>
            <a:pathLst>
              <a:path h="636105" w="2228395">
                <a:moveTo>
                  <a:pt x="0" y="0"/>
                </a:moveTo>
                <a:lnTo>
                  <a:pt x="2228395" y="0"/>
                </a:lnTo>
                <a:lnTo>
                  <a:pt x="2228395" y="636106"/>
                </a:lnTo>
                <a:lnTo>
                  <a:pt x="0" y="6361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4958594" y="1864074"/>
            <a:ext cx="6127205" cy="2297916"/>
          </a:xfrm>
          <a:prstGeom prst="rect">
            <a:avLst/>
          </a:prstGeom>
        </p:spPr>
        <p:txBody>
          <a:bodyPr anchor="t" rtlCol="false" tIns="0" lIns="0" bIns="0" rIns="0">
            <a:spAutoFit/>
          </a:bodyPr>
          <a:lstStyle/>
          <a:p>
            <a:pPr algn="ctr">
              <a:lnSpc>
                <a:spcPts val="18768"/>
              </a:lnSpc>
              <a:spcBef>
                <a:spcPct val="0"/>
              </a:spcBef>
            </a:pPr>
            <a:r>
              <a:rPr lang="en-US" b="true" sz="13405">
                <a:solidFill>
                  <a:srgbClr val="E9EAF3"/>
                </a:solidFill>
                <a:latin typeface="DM Sans Bold"/>
                <a:ea typeface="DM Sans Bold"/>
                <a:cs typeface="DM Sans Bold"/>
                <a:sym typeface="DM Sans Bold"/>
              </a:rPr>
              <a:t>ABOUT</a:t>
            </a:r>
          </a:p>
        </p:txBody>
      </p:sp>
      <p:sp>
        <p:nvSpPr>
          <p:cNvPr name="TextBox 14" id="14"/>
          <p:cNvSpPr txBox="true"/>
          <p:nvPr/>
        </p:nvSpPr>
        <p:spPr>
          <a:xfrm rot="0">
            <a:off x="4492169" y="4127314"/>
            <a:ext cx="3756361" cy="2297916"/>
          </a:xfrm>
          <a:prstGeom prst="rect">
            <a:avLst/>
          </a:prstGeom>
        </p:spPr>
        <p:txBody>
          <a:bodyPr anchor="t" rtlCol="false" tIns="0" lIns="0" bIns="0" rIns="0">
            <a:spAutoFit/>
          </a:bodyPr>
          <a:lstStyle/>
          <a:p>
            <a:pPr algn="ctr">
              <a:lnSpc>
                <a:spcPts val="18768"/>
              </a:lnSpc>
              <a:spcBef>
                <a:spcPct val="0"/>
              </a:spcBef>
            </a:pPr>
            <a:r>
              <a:rPr lang="en-US" b="true" sz="13405">
                <a:solidFill>
                  <a:srgbClr val="E9EAF3"/>
                </a:solidFill>
                <a:latin typeface="DM Sans Bold"/>
                <a:ea typeface="DM Sans Bold"/>
                <a:cs typeface="DM Sans Bold"/>
                <a:sym typeface="DM Sans Bold"/>
              </a:rPr>
              <a:t>OUR</a:t>
            </a:r>
          </a:p>
        </p:txBody>
      </p:sp>
      <p:sp>
        <p:nvSpPr>
          <p:cNvPr name="TextBox 15" id="15"/>
          <p:cNvSpPr txBox="true"/>
          <p:nvPr/>
        </p:nvSpPr>
        <p:spPr>
          <a:xfrm rot="0">
            <a:off x="9265675" y="4127314"/>
            <a:ext cx="4718587" cy="2297916"/>
          </a:xfrm>
          <a:prstGeom prst="rect">
            <a:avLst/>
          </a:prstGeom>
        </p:spPr>
        <p:txBody>
          <a:bodyPr anchor="t" rtlCol="false" tIns="0" lIns="0" bIns="0" rIns="0">
            <a:spAutoFit/>
          </a:bodyPr>
          <a:lstStyle/>
          <a:p>
            <a:pPr algn="ctr">
              <a:lnSpc>
                <a:spcPts val="18768"/>
              </a:lnSpc>
              <a:spcBef>
                <a:spcPct val="0"/>
              </a:spcBef>
            </a:pPr>
            <a:r>
              <a:rPr lang="en-US" b="true" sz="13405">
                <a:solidFill>
                  <a:srgbClr val="E9EAF3"/>
                </a:solidFill>
                <a:latin typeface="DM Sans Bold"/>
                <a:ea typeface="DM Sans Bold"/>
                <a:cs typeface="DM Sans Bold"/>
                <a:sym typeface="DM Sans Bold"/>
              </a:rPr>
              <a:t>TEAM</a:t>
            </a:r>
          </a:p>
        </p:txBody>
      </p:sp>
      <p:sp>
        <p:nvSpPr>
          <p:cNvPr name="TextBox 16" id="16"/>
          <p:cNvSpPr txBox="true"/>
          <p:nvPr/>
        </p:nvSpPr>
        <p:spPr>
          <a:xfrm rot="0">
            <a:off x="4834589" y="6900110"/>
            <a:ext cx="8618823" cy="3779874"/>
          </a:xfrm>
          <a:prstGeom prst="rect">
            <a:avLst/>
          </a:prstGeom>
        </p:spPr>
        <p:txBody>
          <a:bodyPr anchor="t" rtlCol="false" tIns="0" lIns="0" bIns="0" rIns="0">
            <a:spAutoFit/>
          </a:bodyPr>
          <a:lstStyle/>
          <a:p>
            <a:pPr algn="ctr">
              <a:lnSpc>
                <a:spcPts val="4285"/>
              </a:lnSpc>
            </a:pPr>
            <a:r>
              <a:rPr lang="en-US" sz="3061" b="true">
                <a:solidFill>
                  <a:srgbClr val="0A0E26"/>
                </a:solidFill>
                <a:latin typeface="DM Sans Bold"/>
                <a:ea typeface="DM Sans Bold"/>
                <a:cs typeface="DM Sans Bold"/>
                <a:sym typeface="DM Sans Bold"/>
              </a:rPr>
              <a:t>Cyber Security Department</a:t>
            </a:r>
          </a:p>
          <a:p>
            <a:pPr algn="ctr">
              <a:lnSpc>
                <a:spcPts val="4285"/>
              </a:lnSpc>
            </a:pPr>
          </a:p>
          <a:p>
            <a:pPr algn="ctr">
              <a:lnSpc>
                <a:spcPts val="4285"/>
              </a:lnSpc>
            </a:pPr>
            <a:r>
              <a:rPr lang="en-US" sz="3061" b="true">
                <a:solidFill>
                  <a:srgbClr val="0A0E26"/>
                </a:solidFill>
                <a:latin typeface="DM Sans Bold"/>
                <a:ea typeface="DM Sans Bold"/>
                <a:cs typeface="DM Sans Bold"/>
                <a:sym typeface="DM Sans Bold"/>
              </a:rPr>
              <a:t>Faculty of Computers and Data Science, Alexandria University</a:t>
            </a:r>
          </a:p>
          <a:p>
            <a:pPr algn="ctr">
              <a:lnSpc>
                <a:spcPts val="4285"/>
              </a:lnSpc>
            </a:pPr>
          </a:p>
          <a:p>
            <a:pPr algn="ctr">
              <a:lnSpc>
                <a:spcPts val="4285"/>
              </a:lnSpc>
            </a:pPr>
            <a:r>
              <a:rPr lang="en-US" sz="3061" b="true">
                <a:solidFill>
                  <a:srgbClr val="0A0E26"/>
                </a:solidFill>
                <a:latin typeface="DM Sans Bold"/>
                <a:ea typeface="DM Sans Bold"/>
                <a:cs typeface="DM Sans Bold"/>
                <a:sym typeface="DM Sans Bold"/>
              </a:rPr>
              <a:t>2024–2025</a:t>
            </a:r>
          </a:p>
          <a:p>
            <a:pPr algn="ctr">
              <a:lnSpc>
                <a:spcPts val="4285"/>
              </a:lnSpc>
            </a:pPr>
          </a:p>
        </p:txBody>
      </p:sp>
      <p:sp>
        <p:nvSpPr>
          <p:cNvPr name="TextBox 17" id="17"/>
          <p:cNvSpPr txBox="true"/>
          <p:nvPr/>
        </p:nvSpPr>
        <p:spPr>
          <a:xfrm rot="0">
            <a:off x="4619383" y="1558128"/>
            <a:ext cx="9338786" cy="323215"/>
          </a:xfrm>
          <a:prstGeom prst="rect">
            <a:avLst/>
          </a:prstGeom>
        </p:spPr>
        <p:txBody>
          <a:bodyPr anchor="t" rtlCol="false" tIns="0" lIns="0" bIns="0" rIns="0">
            <a:spAutoFit/>
          </a:bodyPr>
          <a:lstStyle/>
          <a:p>
            <a:pPr algn="ctr">
              <a:lnSpc>
                <a:spcPts val="2659"/>
              </a:lnSpc>
              <a:spcBef>
                <a:spcPct val="0"/>
              </a:spcBef>
            </a:pPr>
            <a:r>
              <a:rPr lang="en-US" b="true" sz="1899">
                <a:solidFill>
                  <a:srgbClr val="0A0E26"/>
                </a:solidFill>
                <a:latin typeface="DM Sans Bold"/>
                <a:ea typeface="DM Sans Bold"/>
                <a:cs typeface="DM Sans Bold"/>
                <a:sym typeface="DM Sans Bold"/>
              </a:rPr>
              <a:t>Like pieces of a puzzle, our team combines unique skills to create CyberGuardX.</a:t>
            </a:r>
          </a:p>
        </p:txBody>
      </p:sp>
    </p:spTree>
  </p:cSld>
  <p:clrMapOvr>
    <a:masterClrMapping/>
  </p:clrMapOvr>
  <p:transition spd="fast">
    <p:fade/>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41" r="0" b="-241"/>
            </a:stretch>
          </a:blipFill>
        </p:spPr>
      </p:sp>
    </p:spTree>
  </p:cSld>
  <p:clrMapOvr>
    <a:masterClrMapping/>
  </p:clrMapOvr>
  <p:transition spd="slow">
    <p:push dir="l"/>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5306826" y="1840496"/>
            <a:ext cx="7674349" cy="8833783"/>
          </a:xfrm>
          <a:custGeom>
            <a:avLst/>
            <a:gdLst/>
            <a:ahLst/>
            <a:cxnLst/>
            <a:rect r="r" b="b" t="t" l="l"/>
            <a:pathLst>
              <a:path h="8833783" w="7674349">
                <a:moveTo>
                  <a:pt x="0" y="0"/>
                </a:moveTo>
                <a:lnTo>
                  <a:pt x="7674348" y="0"/>
                </a:lnTo>
                <a:lnTo>
                  <a:pt x="7674348" y="8833782"/>
                </a:lnTo>
                <a:lnTo>
                  <a:pt x="0" y="8833782"/>
                </a:lnTo>
                <a:lnTo>
                  <a:pt x="0" y="0"/>
                </a:lnTo>
                <a:close/>
              </a:path>
            </a:pathLst>
          </a:custGeom>
          <a:blipFill>
            <a:blip r:embed="rId2"/>
            <a:stretch>
              <a:fillRect l="0" t="0" r="0" b="0"/>
            </a:stretch>
          </a:blipFill>
        </p:spPr>
      </p:sp>
      <p:sp>
        <p:nvSpPr>
          <p:cNvPr name="TextBox 3" id="3"/>
          <p:cNvSpPr txBox="true"/>
          <p:nvPr/>
        </p:nvSpPr>
        <p:spPr>
          <a:xfrm rot="0">
            <a:off x="0" y="-99602"/>
            <a:ext cx="18288000" cy="1134902"/>
          </a:xfrm>
          <a:prstGeom prst="rect">
            <a:avLst/>
          </a:prstGeom>
        </p:spPr>
        <p:txBody>
          <a:bodyPr anchor="t" rtlCol="false" tIns="0" lIns="0" bIns="0" rIns="0">
            <a:spAutoFit/>
          </a:bodyPr>
          <a:lstStyle/>
          <a:p>
            <a:pPr algn="ctr">
              <a:lnSpc>
                <a:spcPts val="9371"/>
              </a:lnSpc>
              <a:spcBef>
                <a:spcPct val="0"/>
              </a:spcBef>
            </a:pPr>
            <a:r>
              <a:rPr lang="en-US" b="true" sz="6693">
                <a:solidFill>
                  <a:srgbClr val="0A0E26"/>
                </a:solidFill>
                <a:latin typeface="DM Sans Bold"/>
                <a:ea typeface="DM Sans Bold"/>
                <a:cs typeface="DM Sans Bold"/>
                <a:sym typeface="DM Sans Bold"/>
              </a:rPr>
              <a:t>Meet our website</a:t>
            </a:r>
          </a:p>
        </p:txBody>
      </p:sp>
    </p:spTree>
  </p:cSld>
  <p:clrMapOvr>
    <a:masterClrMapping/>
  </p:clrMapOvr>
  <p:transition spd="slow">
    <p:push dir="l"/>
  </p:transition>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96601" y="4629150"/>
            <a:ext cx="1225301" cy="1028700"/>
            <a:chOff x="0" y="0"/>
            <a:chExt cx="322713" cy="270933"/>
          </a:xfrm>
        </p:grpSpPr>
        <p:sp>
          <p:nvSpPr>
            <p:cNvPr name="Freeform 3" id="3"/>
            <p:cNvSpPr/>
            <p:nvPr/>
          </p:nvSpPr>
          <p:spPr>
            <a:xfrm flipH="false" flipV="false" rot="0">
              <a:off x="0" y="0"/>
              <a:ext cx="322713" cy="270933"/>
            </a:xfrm>
            <a:custGeom>
              <a:avLst/>
              <a:gdLst/>
              <a:ahLst/>
              <a:cxnLst/>
              <a:rect r="r" b="b" t="t" l="l"/>
              <a:pathLst>
                <a:path h="270933" w="322713">
                  <a:moveTo>
                    <a:pt x="0" y="0"/>
                  </a:moveTo>
                  <a:lnTo>
                    <a:pt x="322713" y="0"/>
                  </a:lnTo>
                  <a:lnTo>
                    <a:pt x="322713" y="270933"/>
                  </a:lnTo>
                  <a:lnTo>
                    <a:pt x="0" y="270933"/>
                  </a:lnTo>
                  <a:close/>
                </a:path>
              </a:pathLst>
            </a:custGeom>
            <a:solidFill>
              <a:srgbClr val="0A0E26"/>
            </a:solidFill>
          </p:spPr>
        </p:sp>
        <p:sp>
          <p:nvSpPr>
            <p:cNvPr name="TextBox 4" id="4"/>
            <p:cNvSpPr txBox="true"/>
            <p:nvPr/>
          </p:nvSpPr>
          <p:spPr>
            <a:xfrm>
              <a:off x="0" y="-38100"/>
              <a:ext cx="322713" cy="30903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78113" y="4743081"/>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9616770" y="2711439"/>
            <a:ext cx="2929186" cy="2318218"/>
            <a:chOff x="0" y="0"/>
            <a:chExt cx="858614" cy="679525"/>
          </a:xfrm>
        </p:grpSpPr>
        <p:sp>
          <p:nvSpPr>
            <p:cNvPr name="Freeform 7" id="7"/>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8" id="8"/>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7849420" y="6395773"/>
            <a:ext cx="2929186" cy="2318218"/>
            <a:chOff x="0" y="0"/>
            <a:chExt cx="858614" cy="679525"/>
          </a:xfrm>
        </p:grpSpPr>
        <p:sp>
          <p:nvSpPr>
            <p:cNvPr name="Freeform 10" id="10"/>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11" id="11"/>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9594346" y="5261353"/>
            <a:ext cx="2951609" cy="656784"/>
            <a:chOff x="0" y="0"/>
            <a:chExt cx="865187" cy="192519"/>
          </a:xfrm>
        </p:grpSpPr>
        <p:sp>
          <p:nvSpPr>
            <p:cNvPr name="Freeform 13" id="13"/>
            <p:cNvSpPr/>
            <p:nvPr/>
          </p:nvSpPr>
          <p:spPr>
            <a:xfrm flipH="false" flipV="false" rot="0">
              <a:off x="0" y="0"/>
              <a:ext cx="865187" cy="192519"/>
            </a:xfrm>
            <a:custGeom>
              <a:avLst/>
              <a:gdLst/>
              <a:ahLst/>
              <a:cxnLst/>
              <a:rect r="r" b="b" t="t" l="l"/>
              <a:pathLst>
                <a:path h="192519" w="865187">
                  <a:moveTo>
                    <a:pt x="39344" y="0"/>
                  </a:moveTo>
                  <a:lnTo>
                    <a:pt x="825843" y="0"/>
                  </a:lnTo>
                  <a:cubicBezTo>
                    <a:pt x="836278" y="0"/>
                    <a:pt x="846285" y="4145"/>
                    <a:pt x="853663" y="11524"/>
                  </a:cubicBezTo>
                  <a:cubicBezTo>
                    <a:pt x="861042" y="18902"/>
                    <a:pt x="865187" y="28909"/>
                    <a:pt x="865187" y="39344"/>
                  </a:cubicBezTo>
                  <a:lnTo>
                    <a:pt x="865187" y="153175"/>
                  </a:lnTo>
                  <a:cubicBezTo>
                    <a:pt x="865187" y="163610"/>
                    <a:pt x="861042" y="173617"/>
                    <a:pt x="853663" y="180995"/>
                  </a:cubicBezTo>
                  <a:cubicBezTo>
                    <a:pt x="846285" y="188374"/>
                    <a:pt x="836278" y="192519"/>
                    <a:pt x="825843" y="192519"/>
                  </a:cubicBezTo>
                  <a:lnTo>
                    <a:pt x="39344" y="192519"/>
                  </a:lnTo>
                  <a:cubicBezTo>
                    <a:pt x="28909" y="192519"/>
                    <a:pt x="18902" y="188374"/>
                    <a:pt x="11524" y="180995"/>
                  </a:cubicBezTo>
                  <a:cubicBezTo>
                    <a:pt x="4145" y="173617"/>
                    <a:pt x="0" y="163610"/>
                    <a:pt x="0" y="153175"/>
                  </a:cubicBezTo>
                  <a:lnTo>
                    <a:pt x="0" y="39344"/>
                  </a:lnTo>
                  <a:cubicBezTo>
                    <a:pt x="0" y="28909"/>
                    <a:pt x="4145" y="18902"/>
                    <a:pt x="11524" y="11524"/>
                  </a:cubicBezTo>
                  <a:cubicBezTo>
                    <a:pt x="18902" y="4145"/>
                    <a:pt x="28909" y="0"/>
                    <a:pt x="39344" y="0"/>
                  </a:cubicBezTo>
                  <a:close/>
                </a:path>
              </a:pathLst>
            </a:custGeom>
            <a:solidFill>
              <a:srgbClr val="000000">
                <a:alpha val="0"/>
              </a:srgbClr>
            </a:solidFill>
            <a:ln w="19050" cap="sq">
              <a:solidFill>
                <a:srgbClr val="FE4100"/>
              </a:solidFill>
              <a:prstDash val="solid"/>
              <a:miter/>
            </a:ln>
          </p:spPr>
        </p:sp>
        <p:sp>
          <p:nvSpPr>
            <p:cNvPr name="TextBox 14" id="14"/>
            <p:cNvSpPr txBox="true"/>
            <p:nvPr/>
          </p:nvSpPr>
          <p:spPr>
            <a:xfrm>
              <a:off x="0" y="-47625"/>
              <a:ext cx="865187" cy="240144"/>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IPS/IDS</a:t>
              </a:r>
            </a:p>
          </p:txBody>
        </p:sp>
      </p:grpSp>
      <p:grpSp>
        <p:nvGrpSpPr>
          <p:cNvPr name="Group 15" id="15"/>
          <p:cNvGrpSpPr/>
          <p:nvPr/>
        </p:nvGrpSpPr>
        <p:grpSpPr>
          <a:xfrm rot="0">
            <a:off x="7849420" y="9084522"/>
            <a:ext cx="2951609" cy="599634"/>
            <a:chOff x="0" y="0"/>
            <a:chExt cx="865187" cy="175767"/>
          </a:xfrm>
        </p:grpSpPr>
        <p:sp>
          <p:nvSpPr>
            <p:cNvPr name="Freeform 16" id="16"/>
            <p:cNvSpPr/>
            <p:nvPr/>
          </p:nvSpPr>
          <p:spPr>
            <a:xfrm flipH="false" flipV="false" rot="0">
              <a:off x="0" y="0"/>
              <a:ext cx="865187" cy="175767"/>
            </a:xfrm>
            <a:custGeom>
              <a:avLst/>
              <a:gdLst/>
              <a:ahLst/>
              <a:cxnLst/>
              <a:rect r="r" b="b" t="t" l="l"/>
              <a:pathLst>
                <a:path h="175767" w="865187">
                  <a:moveTo>
                    <a:pt x="39344" y="0"/>
                  </a:moveTo>
                  <a:lnTo>
                    <a:pt x="825843" y="0"/>
                  </a:lnTo>
                  <a:cubicBezTo>
                    <a:pt x="836278" y="0"/>
                    <a:pt x="846285" y="4145"/>
                    <a:pt x="853663" y="11524"/>
                  </a:cubicBezTo>
                  <a:cubicBezTo>
                    <a:pt x="861042" y="18902"/>
                    <a:pt x="865187" y="28909"/>
                    <a:pt x="865187" y="39344"/>
                  </a:cubicBezTo>
                  <a:lnTo>
                    <a:pt x="865187" y="136423"/>
                  </a:lnTo>
                  <a:cubicBezTo>
                    <a:pt x="865187" y="146858"/>
                    <a:pt x="861042" y="156865"/>
                    <a:pt x="853663" y="164243"/>
                  </a:cubicBezTo>
                  <a:cubicBezTo>
                    <a:pt x="846285" y="171622"/>
                    <a:pt x="836278" y="175767"/>
                    <a:pt x="825843" y="175767"/>
                  </a:cubicBezTo>
                  <a:lnTo>
                    <a:pt x="39344" y="175767"/>
                  </a:lnTo>
                  <a:cubicBezTo>
                    <a:pt x="28909" y="175767"/>
                    <a:pt x="18902" y="171622"/>
                    <a:pt x="11524" y="164243"/>
                  </a:cubicBezTo>
                  <a:cubicBezTo>
                    <a:pt x="4145" y="156865"/>
                    <a:pt x="0" y="146858"/>
                    <a:pt x="0" y="136423"/>
                  </a:cubicBezTo>
                  <a:lnTo>
                    <a:pt x="0" y="39344"/>
                  </a:lnTo>
                  <a:cubicBezTo>
                    <a:pt x="0" y="28909"/>
                    <a:pt x="4145" y="18902"/>
                    <a:pt x="11524" y="11524"/>
                  </a:cubicBezTo>
                  <a:cubicBezTo>
                    <a:pt x="18902" y="4145"/>
                    <a:pt x="28909" y="0"/>
                    <a:pt x="39344" y="0"/>
                  </a:cubicBezTo>
                  <a:close/>
                </a:path>
              </a:pathLst>
            </a:custGeom>
            <a:solidFill>
              <a:srgbClr val="000000">
                <a:alpha val="0"/>
              </a:srgbClr>
            </a:solidFill>
            <a:ln w="19050" cap="sq">
              <a:solidFill>
                <a:srgbClr val="FE4100"/>
              </a:solidFill>
              <a:prstDash val="solid"/>
              <a:miter/>
            </a:ln>
          </p:spPr>
        </p:sp>
        <p:sp>
          <p:nvSpPr>
            <p:cNvPr name="TextBox 17" id="17"/>
            <p:cNvSpPr txBox="true"/>
            <p:nvPr/>
          </p:nvSpPr>
          <p:spPr>
            <a:xfrm>
              <a:off x="0" y="-47625"/>
              <a:ext cx="865187" cy="223392"/>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UBA</a:t>
              </a:r>
            </a:p>
          </p:txBody>
        </p:sp>
      </p:grpSp>
      <p:grpSp>
        <p:nvGrpSpPr>
          <p:cNvPr name="Group 18" id="18"/>
          <p:cNvGrpSpPr/>
          <p:nvPr/>
        </p:nvGrpSpPr>
        <p:grpSpPr>
          <a:xfrm rot="0">
            <a:off x="13824282" y="5261353"/>
            <a:ext cx="2929186" cy="656784"/>
            <a:chOff x="0" y="0"/>
            <a:chExt cx="858614" cy="192519"/>
          </a:xfrm>
        </p:grpSpPr>
        <p:sp>
          <p:nvSpPr>
            <p:cNvPr name="Freeform 19" id="19"/>
            <p:cNvSpPr/>
            <p:nvPr/>
          </p:nvSpPr>
          <p:spPr>
            <a:xfrm flipH="false" flipV="false" rot="0">
              <a:off x="0" y="0"/>
              <a:ext cx="858614" cy="192519"/>
            </a:xfrm>
            <a:custGeom>
              <a:avLst/>
              <a:gdLst/>
              <a:ahLst/>
              <a:cxnLst/>
              <a:rect r="r" b="b" t="t" l="l"/>
              <a:pathLst>
                <a:path h="192519" w="858614">
                  <a:moveTo>
                    <a:pt x="39645" y="0"/>
                  </a:moveTo>
                  <a:lnTo>
                    <a:pt x="818969" y="0"/>
                  </a:lnTo>
                  <a:cubicBezTo>
                    <a:pt x="829483" y="0"/>
                    <a:pt x="839567" y="4177"/>
                    <a:pt x="847002" y="11612"/>
                  </a:cubicBezTo>
                  <a:cubicBezTo>
                    <a:pt x="854437" y="19047"/>
                    <a:pt x="858614" y="29131"/>
                    <a:pt x="858614" y="39645"/>
                  </a:cubicBezTo>
                  <a:lnTo>
                    <a:pt x="858614" y="152874"/>
                  </a:lnTo>
                  <a:cubicBezTo>
                    <a:pt x="858614" y="163388"/>
                    <a:pt x="854437" y="173472"/>
                    <a:pt x="847002" y="180907"/>
                  </a:cubicBezTo>
                  <a:cubicBezTo>
                    <a:pt x="839567" y="188342"/>
                    <a:pt x="829483" y="192519"/>
                    <a:pt x="818969" y="192519"/>
                  </a:cubicBezTo>
                  <a:lnTo>
                    <a:pt x="39645" y="192519"/>
                  </a:lnTo>
                  <a:cubicBezTo>
                    <a:pt x="29131" y="192519"/>
                    <a:pt x="19047" y="188342"/>
                    <a:pt x="11612" y="180907"/>
                  </a:cubicBezTo>
                  <a:cubicBezTo>
                    <a:pt x="4177" y="173472"/>
                    <a:pt x="0" y="163388"/>
                    <a:pt x="0" y="152874"/>
                  </a:cubicBezTo>
                  <a:lnTo>
                    <a:pt x="0" y="39645"/>
                  </a:lnTo>
                  <a:cubicBezTo>
                    <a:pt x="0" y="29131"/>
                    <a:pt x="4177" y="19047"/>
                    <a:pt x="11612" y="11612"/>
                  </a:cubicBezTo>
                  <a:cubicBezTo>
                    <a:pt x="19047" y="4177"/>
                    <a:pt x="29131" y="0"/>
                    <a:pt x="39645" y="0"/>
                  </a:cubicBezTo>
                  <a:close/>
                </a:path>
              </a:pathLst>
            </a:custGeom>
            <a:solidFill>
              <a:srgbClr val="000000">
                <a:alpha val="0"/>
              </a:srgbClr>
            </a:solidFill>
            <a:ln w="19050" cap="sq">
              <a:solidFill>
                <a:srgbClr val="FE4100"/>
              </a:solidFill>
              <a:prstDash val="solid"/>
              <a:miter/>
            </a:ln>
          </p:spPr>
        </p:sp>
        <p:sp>
          <p:nvSpPr>
            <p:cNvPr name="TextBox 20" id="20"/>
            <p:cNvSpPr txBox="true"/>
            <p:nvPr/>
          </p:nvSpPr>
          <p:spPr>
            <a:xfrm>
              <a:off x="0" y="-47625"/>
              <a:ext cx="858614" cy="240144"/>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Firewall</a:t>
              </a:r>
            </a:p>
          </p:txBody>
        </p:sp>
      </p:grpSp>
      <p:grpSp>
        <p:nvGrpSpPr>
          <p:cNvPr name="Group 21" id="21"/>
          <p:cNvGrpSpPr/>
          <p:nvPr/>
        </p:nvGrpSpPr>
        <p:grpSpPr>
          <a:xfrm rot="0">
            <a:off x="11427606" y="9027372"/>
            <a:ext cx="2929186" cy="656784"/>
            <a:chOff x="0" y="0"/>
            <a:chExt cx="858614" cy="192519"/>
          </a:xfrm>
        </p:grpSpPr>
        <p:sp>
          <p:nvSpPr>
            <p:cNvPr name="Freeform 22" id="22"/>
            <p:cNvSpPr/>
            <p:nvPr/>
          </p:nvSpPr>
          <p:spPr>
            <a:xfrm flipH="false" flipV="false" rot="0">
              <a:off x="0" y="0"/>
              <a:ext cx="858614" cy="192519"/>
            </a:xfrm>
            <a:custGeom>
              <a:avLst/>
              <a:gdLst/>
              <a:ahLst/>
              <a:cxnLst/>
              <a:rect r="r" b="b" t="t" l="l"/>
              <a:pathLst>
                <a:path h="192519" w="858614">
                  <a:moveTo>
                    <a:pt x="39645" y="0"/>
                  </a:moveTo>
                  <a:lnTo>
                    <a:pt x="818969" y="0"/>
                  </a:lnTo>
                  <a:cubicBezTo>
                    <a:pt x="829483" y="0"/>
                    <a:pt x="839567" y="4177"/>
                    <a:pt x="847002" y="11612"/>
                  </a:cubicBezTo>
                  <a:cubicBezTo>
                    <a:pt x="854437" y="19047"/>
                    <a:pt x="858614" y="29131"/>
                    <a:pt x="858614" y="39645"/>
                  </a:cubicBezTo>
                  <a:lnTo>
                    <a:pt x="858614" y="152874"/>
                  </a:lnTo>
                  <a:cubicBezTo>
                    <a:pt x="858614" y="163388"/>
                    <a:pt x="854437" y="173472"/>
                    <a:pt x="847002" y="180907"/>
                  </a:cubicBezTo>
                  <a:cubicBezTo>
                    <a:pt x="839567" y="188342"/>
                    <a:pt x="829483" y="192519"/>
                    <a:pt x="818969" y="192519"/>
                  </a:cubicBezTo>
                  <a:lnTo>
                    <a:pt x="39645" y="192519"/>
                  </a:lnTo>
                  <a:cubicBezTo>
                    <a:pt x="29131" y="192519"/>
                    <a:pt x="19047" y="188342"/>
                    <a:pt x="11612" y="180907"/>
                  </a:cubicBezTo>
                  <a:cubicBezTo>
                    <a:pt x="4177" y="173472"/>
                    <a:pt x="0" y="163388"/>
                    <a:pt x="0" y="152874"/>
                  </a:cubicBezTo>
                  <a:lnTo>
                    <a:pt x="0" y="39645"/>
                  </a:lnTo>
                  <a:cubicBezTo>
                    <a:pt x="0" y="29131"/>
                    <a:pt x="4177" y="19047"/>
                    <a:pt x="11612" y="11612"/>
                  </a:cubicBezTo>
                  <a:cubicBezTo>
                    <a:pt x="19047" y="4177"/>
                    <a:pt x="29131" y="0"/>
                    <a:pt x="39645" y="0"/>
                  </a:cubicBezTo>
                  <a:close/>
                </a:path>
              </a:pathLst>
            </a:custGeom>
            <a:solidFill>
              <a:srgbClr val="000000">
                <a:alpha val="0"/>
              </a:srgbClr>
            </a:solidFill>
            <a:ln w="19050" cap="sq">
              <a:solidFill>
                <a:srgbClr val="FE4100"/>
              </a:solidFill>
              <a:prstDash val="solid"/>
              <a:miter/>
            </a:ln>
          </p:spPr>
        </p:sp>
        <p:sp>
          <p:nvSpPr>
            <p:cNvPr name="TextBox 23" id="23"/>
            <p:cNvSpPr txBox="true"/>
            <p:nvPr/>
          </p:nvSpPr>
          <p:spPr>
            <a:xfrm>
              <a:off x="0" y="-47625"/>
              <a:ext cx="858614" cy="240144"/>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GRC</a:t>
              </a:r>
            </a:p>
          </p:txBody>
        </p:sp>
      </p:grpSp>
      <p:grpSp>
        <p:nvGrpSpPr>
          <p:cNvPr name="Group 24" id="24"/>
          <p:cNvGrpSpPr/>
          <p:nvPr/>
        </p:nvGrpSpPr>
        <p:grpSpPr>
          <a:xfrm rot="0">
            <a:off x="13824282" y="2711439"/>
            <a:ext cx="2929186" cy="2318218"/>
            <a:chOff x="0" y="0"/>
            <a:chExt cx="858614" cy="679525"/>
          </a:xfrm>
        </p:grpSpPr>
        <p:sp>
          <p:nvSpPr>
            <p:cNvPr name="Freeform 25" id="25"/>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26" id="26"/>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11427606" y="6400800"/>
            <a:ext cx="2929186" cy="2318218"/>
            <a:chOff x="0" y="0"/>
            <a:chExt cx="858614" cy="679525"/>
          </a:xfrm>
        </p:grpSpPr>
        <p:sp>
          <p:nvSpPr>
            <p:cNvPr name="Freeform 28" id="28"/>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29" id="29"/>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grpSp>
        <p:nvGrpSpPr>
          <p:cNvPr name="Group 30" id="30"/>
          <p:cNvGrpSpPr/>
          <p:nvPr/>
        </p:nvGrpSpPr>
        <p:grpSpPr>
          <a:xfrm rot="0">
            <a:off x="1515304" y="2673339"/>
            <a:ext cx="2929186" cy="2318218"/>
            <a:chOff x="0" y="0"/>
            <a:chExt cx="858614" cy="679525"/>
          </a:xfrm>
        </p:grpSpPr>
        <p:sp>
          <p:nvSpPr>
            <p:cNvPr name="Freeform 31" id="31"/>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32" id="32"/>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grpSp>
        <p:nvGrpSpPr>
          <p:cNvPr name="Group 33" id="33"/>
          <p:cNvGrpSpPr/>
          <p:nvPr/>
        </p:nvGrpSpPr>
        <p:grpSpPr>
          <a:xfrm rot="0">
            <a:off x="438473" y="6400800"/>
            <a:ext cx="2929186" cy="2318218"/>
            <a:chOff x="0" y="0"/>
            <a:chExt cx="858614" cy="679525"/>
          </a:xfrm>
        </p:grpSpPr>
        <p:sp>
          <p:nvSpPr>
            <p:cNvPr name="Freeform 34" id="34"/>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35" id="35"/>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grpSp>
        <p:nvGrpSpPr>
          <p:cNvPr name="Group 36" id="36"/>
          <p:cNvGrpSpPr/>
          <p:nvPr/>
        </p:nvGrpSpPr>
        <p:grpSpPr>
          <a:xfrm rot="0">
            <a:off x="1492881" y="5223253"/>
            <a:ext cx="2951609" cy="656784"/>
            <a:chOff x="0" y="0"/>
            <a:chExt cx="865187" cy="192519"/>
          </a:xfrm>
        </p:grpSpPr>
        <p:sp>
          <p:nvSpPr>
            <p:cNvPr name="Freeform 37" id="37"/>
            <p:cNvSpPr/>
            <p:nvPr/>
          </p:nvSpPr>
          <p:spPr>
            <a:xfrm flipH="false" flipV="false" rot="0">
              <a:off x="0" y="0"/>
              <a:ext cx="865187" cy="192519"/>
            </a:xfrm>
            <a:custGeom>
              <a:avLst/>
              <a:gdLst/>
              <a:ahLst/>
              <a:cxnLst/>
              <a:rect r="r" b="b" t="t" l="l"/>
              <a:pathLst>
                <a:path h="192519" w="865187">
                  <a:moveTo>
                    <a:pt x="39344" y="0"/>
                  </a:moveTo>
                  <a:lnTo>
                    <a:pt x="825843" y="0"/>
                  </a:lnTo>
                  <a:cubicBezTo>
                    <a:pt x="836278" y="0"/>
                    <a:pt x="846285" y="4145"/>
                    <a:pt x="853663" y="11524"/>
                  </a:cubicBezTo>
                  <a:cubicBezTo>
                    <a:pt x="861042" y="18902"/>
                    <a:pt x="865187" y="28909"/>
                    <a:pt x="865187" y="39344"/>
                  </a:cubicBezTo>
                  <a:lnTo>
                    <a:pt x="865187" y="153175"/>
                  </a:lnTo>
                  <a:cubicBezTo>
                    <a:pt x="865187" y="163610"/>
                    <a:pt x="861042" y="173617"/>
                    <a:pt x="853663" y="180995"/>
                  </a:cubicBezTo>
                  <a:cubicBezTo>
                    <a:pt x="846285" y="188374"/>
                    <a:pt x="836278" y="192519"/>
                    <a:pt x="825843" y="192519"/>
                  </a:cubicBezTo>
                  <a:lnTo>
                    <a:pt x="39344" y="192519"/>
                  </a:lnTo>
                  <a:cubicBezTo>
                    <a:pt x="28909" y="192519"/>
                    <a:pt x="18902" y="188374"/>
                    <a:pt x="11524" y="180995"/>
                  </a:cubicBezTo>
                  <a:cubicBezTo>
                    <a:pt x="4145" y="173617"/>
                    <a:pt x="0" y="163610"/>
                    <a:pt x="0" y="153175"/>
                  </a:cubicBezTo>
                  <a:lnTo>
                    <a:pt x="0" y="39344"/>
                  </a:lnTo>
                  <a:cubicBezTo>
                    <a:pt x="0" y="28909"/>
                    <a:pt x="4145" y="18902"/>
                    <a:pt x="11524" y="11524"/>
                  </a:cubicBezTo>
                  <a:cubicBezTo>
                    <a:pt x="18902" y="4145"/>
                    <a:pt x="28909" y="0"/>
                    <a:pt x="39344" y="0"/>
                  </a:cubicBezTo>
                  <a:close/>
                </a:path>
              </a:pathLst>
            </a:custGeom>
            <a:solidFill>
              <a:srgbClr val="000000">
                <a:alpha val="0"/>
              </a:srgbClr>
            </a:solidFill>
            <a:ln w="19050" cap="sq">
              <a:solidFill>
                <a:srgbClr val="FE4100"/>
              </a:solidFill>
              <a:prstDash val="solid"/>
              <a:miter/>
            </a:ln>
          </p:spPr>
        </p:sp>
        <p:sp>
          <p:nvSpPr>
            <p:cNvPr name="TextBox 38" id="38"/>
            <p:cNvSpPr txBox="true"/>
            <p:nvPr/>
          </p:nvSpPr>
          <p:spPr>
            <a:xfrm>
              <a:off x="0" y="-47625"/>
              <a:ext cx="865187" cy="240144"/>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SIEM</a:t>
              </a:r>
            </a:p>
          </p:txBody>
        </p:sp>
      </p:grpSp>
      <p:grpSp>
        <p:nvGrpSpPr>
          <p:cNvPr name="Group 39" id="39"/>
          <p:cNvGrpSpPr/>
          <p:nvPr/>
        </p:nvGrpSpPr>
        <p:grpSpPr>
          <a:xfrm rot="0">
            <a:off x="416049" y="9065472"/>
            <a:ext cx="2951609" cy="637734"/>
            <a:chOff x="0" y="0"/>
            <a:chExt cx="865187" cy="186935"/>
          </a:xfrm>
        </p:grpSpPr>
        <p:sp>
          <p:nvSpPr>
            <p:cNvPr name="Freeform 40" id="40"/>
            <p:cNvSpPr/>
            <p:nvPr/>
          </p:nvSpPr>
          <p:spPr>
            <a:xfrm flipH="false" flipV="false" rot="0">
              <a:off x="0" y="0"/>
              <a:ext cx="865187" cy="186935"/>
            </a:xfrm>
            <a:custGeom>
              <a:avLst/>
              <a:gdLst/>
              <a:ahLst/>
              <a:cxnLst/>
              <a:rect r="r" b="b" t="t" l="l"/>
              <a:pathLst>
                <a:path h="186935" w="865187">
                  <a:moveTo>
                    <a:pt x="39344" y="0"/>
                  </a:moveTo>
                  <a:lnTo>
                    <a:pt x="825843" y="0"/>
                  </a:lnTo>
                  <a:cubicBezTo>
                    <a:pt x="836278" y="0"/>
                    <a:pt x="846285" y="4145"/>
                    <a:pt x="853663" y="11524"/>
                  </a:cubicBezTo>
                  <a:cubicBezTo>
                    <a:pt x="861042" y="18902"/>
                    <a:pt x="865187" y="28909"/>
                    <a:pt x="865187" y="39344"/>
                  </a:cubicBezTo>
                  <a:lnTo>
                    <a:pt x="865187" y="147591"/>
                  </a:lnTo>
                  <a:cubicBezTo>
                    <a:pt x="865187" y="158026"/>
                    <a:pt x="861042" y="168033"/>
                    <a:pt x="853663" y="175411"/>
                  </a:cubicBezTo>
                  <a:cubicBezTo>
                    <a:pt x="846285" y="182790"/>
                    <a:pt x="836278" y="186935"/>
                    <a:pt x="825843" y="186935"/>
                  </a:cubicBezTo>
                  <a:lnTo>
                    <a:pt x="39344" y="186935"/>
                  </a:lnTo>
                  <a:cubicBezTo>
                    <a:pt x="28909" y="186935"/>
                    <a:pt x="18902" y="182790"/>
                    <a:pt x="11524" y="175411"/>
                  </a:cubicBezTo>
                  <a:cubicBezTo>
                    <a:pt x="4145" y="168033"/>
                    <a:pt x="0" y="158026"/>
                    <a:pt x="0" y="147591"/>
                  </a:cubicBezTo>
                  <a:lnTo>
                    <a:pt x="0" y="39344"/>
                  </a:lnTo>
                  <a:cubicBezTo>
                    <a:pt x="0" y="28909"/>
                    <a:pt x="4145" y="18902"/>
                    <a:pt x="11524" y="11524"/>
                  </a:cubicBezTo>
                  <a:cubicBezTo>
                    <a:pt x="18902" y="4145"/>
                    <a:pt x="28909" y="0"/>
                    <a:pt x="39344" y="0"/>
                  </a:cubicBezTo>
                  <a:close/>
                </a:path>
              </a:pathLst>
            </a:custGeom>
            <a:solidFill>
              <a:srgbClr val="000000">
                <a:alpha val="0"/>
              </a:srgbClr>
            </a:solidFill>
            <a:ln w="19050" cap="sq">
              <a:solidFill>
                <a:srgbClr val="FE4100"/>
              </a:solidFill>
              <a:prstDash val="solid"/>
              <a:miter/>
            </a:ln>
          </p:spPr>
        </p:sp>
        <p:sp>
          <p:nvSpPr>
            <p:cNvPr name="TextBox 41" id="41"/>
            <p:cNvSpPr txBox="true"/>
            <p:nvPr/>
          </p:nvSpPr>
          <p:spPr>
            <a:xfrm>
              <a:off x="0" y="-47625"/>
              <a:ext cx="865187" cy="234560"/>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Threat Intlegance</a:t>
              </a:r>
            </a:p>
          </p:txBody>
        </p:sp>
      </p:grpSp>
      <p:grpSp>
        <p:nvGrpSpPr>
          <p:cNvPr name="Group 42" id="42"/>
          <p:cNvGrpSpPr/>
          <p:nvPr/>
        </p:nvGrpSpPr>
        <p:grpSpPr>
          <a:xfrm rot="0">
            <a:off x="5722817" y="5223253"/>
            <a:ext cx="2929186" cy="656784"/>
            <a:chOff x="0" y="0"/>
            <a:chExt cx="858614" cy="192519"/>
          </a:xfrm>
        </p:grpSpPr>
        <p:sp>
          <p:nvSpPr>
            <p:cNvPr name="Freeform 43" id="43"/>
            <p:cNvSpPr/>
            <p:nvPr/>
          </p:nvSpPr>
          <p:spPr>
            <a:xfrm flipH="false" flipV="false" rot="0">
              <a:off x="0" y="0"/>
              <a:ext cx="858614" cy="192519"/>
            </a:xfrm>
            <a:custGeom>
              <a:avLst/>
              <a:gdLst/>
              <a:ahLst/>
              <a:cxnLst/>
              <a:rect r="r" b="b" t="t" l="l"/>
              <a:pathLst>
                <a:path h="192519" w="858614">
                  <a:moveTo>
                    <a:pt x="39645" y="0"/>
                  </a:moveTo>
                  <a:lnTo>
                    <a:pt x="818969" y="0"/>
                  </a:lnTo>
                  <a:cubicBezTo>
                    <a:pt x="829483" y="0"/>
                    <a:pt x="839567" y="4177"/>
                    <a:pt x="847002" y="11612"/>
                  </a:cubicBezTo>
                  <a:cubicBezTo>
                    <a:pt x="854437" y="19047"/>
                    <a:pt x="858614" y="29131"/>
                    <a:pt x="858614" y="39645"/>
                  </a:cubicBezTo>
                  <a:lnTo>
                    <a:pt x="858614" y="152874"/>
                  </a:lnTo>
                  <a:cubicBezTo>
                    <a:pt x="858614" y="163388"/>
                    <a:pt x="854437" y="173472"/>
                    <a:pt x="847002" y="180907"/>
                  </a:cubicBezTo>
                  <a:cubicBezTo>
                    <a:pt x="839567" y="188342"/>
                    <a:pt x="829483" y="192519"/>
                    <a:pt x="818969" y="192519"/>
                  </a:cubicBezTo>
                  <a:lnTo>
                    <a:pt x="39645" y="192519"/>
                  </a:lnTo>
                  <a:cubicBezTo>
                    <a:pt x="29131" y="192519"/>
                    <a:pt x="19047" y="188342"/>
                    <a:pt x="11612" y="180907"/>
                  </a:cubicBezTo>
                  <a:cubicBezTo>
                    <a:pt x="4177" y="173472"/>
                    <a:pt x="0" y="163388"/>
                    <a:pt x="0" y="152874"/>
                  </a:cubicBezTo>
                  <a:lnTo>
                    <a:pt x="0" y="39645"/>
                  </a:lnTo>
                  <a:cubicBezTo>
                    <a:pt x="0" y="29131"/>
                    <a:pt x="4177" y="19047"/>
                    <a:pt x="11612" y="11612"/>
                  </a:cubicBezTo>
                  <a:cubicBezTo>
                    <a:pt x="19047" y="4177"/>
                    <a:pt x="29131" y="0"/>
                    <a:pt x="39645" y="0"/>
                  </a:cubicBezTo>
                  <a:close/>
                </a:path>
              </a:pathLst>
            </a:custGeom>
            <a:solidFill>
              <a:srgbClr val="000000">
                <a:alpha val="0"/>
              </a:srgbClr>
            </a:solidFill>
            <a:ln w="19050" cap="sq">
              <a:solidFill>
                <a:srgbClr val="FE4100"/>
              </a:solidFill>
              <a:prstDash val="solid"/>
              <a:miter/>
            </a:ln>
          </p:spPr>
        </p:sp>
        <p:sp>
          <p:nvSpPr>
            <p:cNvPr name="TextBox 44" id="44"/>
            <p:cNvSpPr txBox="true"/>
            <p:nvPr/>
          </p:nvSpPr>
          <p:spPr>
            <a:xfrm>
              <a:off x="0" y="-47625"/>
              <a:ext cx="858614" cy="240144"/>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SOAR</a:t>
              </a:r>
            </a:p>
          </p:txBody>
        </p:sp>
      </p:grpSp>
      <p:grpSp>
        <p:nvGrpSpPr>
          <p:cNvPr name="Group 45" id="45"/>
          <p:cNvGrpSpPr/>
          <p:nvPr/>
        </p:nvGrpSpPr>
        <p:grpSpPr>
          <a:xfrm rot="0">
            <a:off x="4101517" y="9046422"/>
            <a:ext cx="2929186" cy="656784"/>
            <a:chOff x="0" y="0"/>
            <a:chExt cx="858614" cy="192519"/>
          </a:xfrm>
        </p:grpSpPr>
        <p:sp>
          <p:nvSpPr>
            <p:cNvPr name="Freeform 46" id="46"/>
            <p:cNvSpPr/>
            <p:nvPr/>
          </p:nvSpPr>
          <p:spPr>
            <a:xfrm flipH="false" flipV="false" rot="0">
              <a:off x="0" y="0"/>
              <a:ext cx="858614" cy="192519"/>
            </a:xfrm>
            <a:custGeom>
              <a:avLst/>
              <a:gdLst/>
              <a:ahLst/>
              <a:cxnLst/>
              <a:rect r="r" b="b" t="t" l="l"/>
              <a:pathLst>
                <a:path h="192519" w="858614">
                  <a:moveTo>
                    <a:pt x="39645" y="0"/>
                  </a:moveTo>
                  <a:lnTo>
                    <a:pt x="818969" y="0"/>
                  </a:lnTo>
                  <a:cubicBezTo>
                    <a:pt x="829483" y="0"/>
                    <a:pt x="839567" y="4177"/>
                    <a:pt x="847002" y="11612"/>
                  </a:cubicBezTo>
                  <a:cubicBezTo>
                    <a:pt x="854437" y="19047"/>
                    <a:pt x="858614" y="29131"/>
                    <a:pt x="858614" y="39645"/>
                  </a:cubicBezTo>
                  <a:lnTo>
                    <a:pt x="858614" y="152874"/>
                  </a:lnTo>
                  <a:cubicBezTo>
                    <a:pt x="858614" y="163388"/>
                    <a:pt x="854437" y="173472"/>
                    <a:pt x="847002" y="180907"/>
                  </a:cubicBezTo>
                  <a:cubicBezTo>
                    <a:pt x="839567" y="188342"/>
                    <a:pt x="829483" y="192519"/>
                    <a:pt x="818969" y="192519"/>
                  </a:cubicBezTo>
                  <a:lnTo>
                    <a:pt x="39645" y="192519"/>
                  </a:lnTo>
                  <a:cubicBezTo>
                    <a:pt x="29131" y="192519"/>
                    <a:pt x="19047" y="188342"/>
                    <a:pt x="11612" y="180907"/>
                  </a:cubicBezTo>
                  <a:cubicBezTo>
                    <a:pt x="4177" y="173472"/>
                    <a:pt x="0" y="163388"/>
                    <a:pt x="0" y="152874"/>
                  </a:cubicBezTo>
                  <a:lnTo>
                    <a:pt x="0" y="39645"/>
                  </a:lnTo>
                  <a:cubicBezTo>
                    <a:pt x="0" y="29131"/>
                    <a:pt x="4177" y="19047"/>
                    <a:pt x="11612" y="11612"/>
                  </a:cubicBezTo>
                  <a:cubicBezTo>
                    <a:pt x="19047" y="4177"/>
                    <a:pt x="29131" y="0"/>
                    <a:pt x="39645" y="0"/>
                  </a:cubicBezTo>
                  <a:close/>
                </a:path>
              </a:pathLst>
            </a:custGeom>
            <a:solidFill>
              <a:srgbClr val="000000">
                <a:alpha val="0"/>
              </a:srgbClr>
            </a:solidFill>
            <a:ln w="19050" cap="sq">
              <a:solidFill>
                <a:srgbClr val="FE4100"/>
              </a:solidFill>
              <a:prstDash val="solid"/>
              <a:miter/>
            </a:ln>
          </p:spPr>
        </p:sp>
        <p:sp>
          <p:nvSpPr>
            <p:cNvPr name="TextBox 47" id="47"/>
            <p:cNvSpPr txBox="true"/>
            <p:nvPr/>
          </p:nvSpPr>
          <p:spPr>
            <a:xfrm>
              <a:off x="0" y="-47625"/>
              <a:ext cx="858614" cy="240144"/>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DLP</a:t>
              </a:r>
            </a:p>
          </p:txBody>
        </p:sp>
      </p:grpSp>
      <p:grpSp>
        <p:nvGrpSpPr>
          <p:cNvPr name="Group 48" id="48"/>
          <p:cNvGrpSpPr/>
          <p:nvPr/>
        </p:nvGrpSpPr>
        <p:grpSpPr>
          <a:xfrm rot="0">
            <a:off x="5722817" y="2673339"/>
            <a:ext cx="2929186" cy="2318218"/>
            <a:chOff x="0" y="0"/>
            <a:chExt cx="858614" cy="679525"/>
          </a:xfrm>
        </p:grpSpPr>
        <p:sp>
          <p:nvSpPr>
            <p:cNvPr name="Freeform 49" id="49"/>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50" id="50"/>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grpSp>
        <p:nvGrpSpPr>
          <p:cNvPr name="Group 51" id="51"/>
          <p:cNvGrpSpPr/>
          <p:nvPr/>
        </p:nvGrpSpPr>
        <p:grpSpPr>
          <a:xfrm rot="0">
            <a:off x="4101517" y="6400800"/>
            <a:ext cx="2929186" cy="2318218"/>
            <a:chOff x="0" y="0"/>
            <a:chExt cx="858614" cy="679525"/>
          </a:xfrm>
        </p:grpSpPr>
        <p:sp>
          <p:nvSpPr>
            <p:cNvPr name="Freeform 52" id="52"/>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53" id="53"/>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grpSp>
        <p:nvGrpSpPr>
          <p:cNvPr name="Group 54" id="54"/>
          <p:cNvGrpSpPr/>
          <p:nvPr/>
        </p:nvGrpSpPr>
        <p:grpSpPr>
          <a:xfrm rot="0">
            <a:off x="15090651" y="9027372"/>
            <a:ext cx="2929186" cy="656784"/>
            <a:chOff x="0" y="0"/>
            <a:chExt cx="858614" cy="192519"/>
          </a:xfrm>
        </p:grpSpPr>
        <p:sp>
          <p:nvSpPr>
            <p:cNvPr name="Freeform 55" id="55"/>
            <p:cNvSpPr/>
            <p:nvPr/>
          </p:nvSpPr>
          <p:spPr>
            <a:xfrm flipH="false" flipV="false" rot="0">
              <a:off x="0" y="0"/>
              <a:ext cx="858614" cy="192519"/>
            </a:xfrm>
            <a:custGeom>
              <a:avLst/>
              <a:gdLst/>
              <a:ahLst/>
              <a:cxnLst/>
              <a:rect r="r" b="b" t="t" l="l"/>
              <a:pathLst>
                <a:path h="192519" w="858614">
                  <a:moveTo>
                    <a:pt x="39645" y="0"/>
                  </a:moveTo>
                  <a:lnTo>
                    <a:pt x="818969" y="0"/>
                  </a:lnTo>
                  <a:cubicBezTo>
                    <a:pt x="829483" y="0"/>
                    <a:pt x="839567" y="4177"/>
                    <a:pt x="847002" y="11612"/>
                  </a:cubicBezTo>
                  <a:cubicBezTo>
                    <a:pt x="854437" y="19047"/>
                    <a:pt x="858614" y="29131"/>
                    <a:pt x="858614" y="39645"/>
                  </a:cubicBezTo>
                  <a:lnTo>
                    <a:pt x="858614" y="152874"/>
                  </a:lnTo>
                  <a:cubicBezTo>
                    <a:pt x="858614" y="163388"/>
                    <a:pt x="854437" y="173472"/>
                    <a:pt x="847002" y="180907"/>
                  </a:cubicBezTo>
                  <a:cubicBezTo>
                    <a:pt x="839567" y="188342"/>
                    <a:pt x="829483" y="192519"/>
                    <a:pt x="818969" y="192519"/>
                  </a:cubicBezTo>
                  <a:lnTo>
                    <a:pt x="39645" y="192519"/>
                  </a:lnTo>
                  <a:cubicBezTo>
                    <a:pt x="29131" y="192519"/>
                    <a:pt x="19047" y="188342"/>
                    <a:pt x="11612" y="180907"/>
                  </a:cubicBezTo>
                  <a:cubicBezTo>
                    <a:pt x="4177" y="173472"/>
                    <a:pt x="0" y="163388"/>
                    <a:pt x="0" y="152874"/>
                  </a:cubicBezTo>
                  <a:lnTo>
                    <a:pt x="0" y="39645"/>
                  </a:lnTo>
                  <a:cubicBezTo>
                    <a:pt x="0" y="29131"/>
                    <a:pt x="4177" y="19047"/>
                    <a:pt x="11612" y="11612"/>
                  </a:cubicBezTo>
                  <a:cubicBezTo>
                    <a:pt x="19047" y="4177"/>
                    <a:pt x="29131" y="0"/>
                    <a:pt x="39645" y="0"/>
                  </a:cubicBezTo>
                  <a:close/>
                </a:path>
              </a:pathLst>
            </a:custGeom>
            <a:solidFill>
              <a:srgbClr val="000000">
                <a:alpha val="0"/>
              </a:srgbClr>
            </a:solidFill>
            <a:ln w="19050" cap="sq">
              <a:solidFill>
                <a:srgbClr val="FE4100"/>
              </a:solidFill>
              <a:prstDash val="solid"/>
              <a:miter/>
            </a:ln>
          </p:spPr>
        </p:sp>
        <p:sp>
          <p:nvSpPr>
            <p:cNvPr name="TextBox 56" id="56"/>
            <p:cNvSpPr txBox="true"/>
            <p:nvPr/>
          </p:nvSpPr>
          <p:spPr>
            <a:xfrm>
              <a:off x="0" y="-47625"/>
              <a:ext cx="858614" cy="240144"/>
            </a:xfrm>
            <a:prstGeom prst="rect">
              <a:avLst/>
            </a:prstGeom>
          </p:spPr>
          <p:txBody>
            <a:bodyPr anchor="ctr" rtlCol="false" tIns="50800" lIns="50800" bIns="50800" rIns="50800"/>
            <a:lstStyle/>
            <a:p>
              <a:pPr algn="ctr">
                <a:lnSpc>
                  <a:spcPts val="2939"/>
                </a:lnSpc>
              </a:pPr>
              <a:r>
                <a:rPr lang="en-US" sz="2099">
                  <a:solidFill>
                    <a:srgbClr val="0A0E26"/>
                  </a:solidFill>
                  <a:latin typeface="DM Sans"/>
                  <a:ea typeface="DM Sans"/>
                  <a:cs typeface="DM Sans"/>
                  <a:sym typeface="DM Sans"/>
                </a:rPr>
                <a:t>Honeypot</a:t>
              </a:r>
            </a:p>
          </p:txBody>
        </p:sp>
      </p:grpSp>
      <p:grpSp>
        <p:nvGrpSpPr>
          <p:cNvPr name="Group 57" id="57"/>
          <p:cNvGrpSpPr/>
          <p:nvPr/>
        </p:nvGrpSpPr>
        <p:grpSpPr>
          <a:xfrm rot="0">
            <a:off x="15090651" y="6400800"/>
            <a:ext cx="2929186" cy="2318218"/>
            <a:chOff x="0" y="0"/>
            <a:chExt cx="858614" cy="679525"/>
          </a:xfrm>
        </p:grpSpPr>
        <p:sp>
          <p:nvSpPr>
            <p:cNvPr name="Freeform 58" id="58"/>
            <p:cNvSpPr/>
            <p:nvPr/>
          </p:nvSpPr>
          <p:spPr>
            <a:xfrm flipH="false" flipV="false" rot="0">
              <a:off x="0" y="0"/>
              <a:ext cx="858614" cy="679525"/>
            </a:xfrm>
            <a:custGeom>
              <a:avLst/>
              <a:gdLst/>
              <a:ahLst/>
              <a:cxnLst/>
              <a:rect r="r" b="b" t="t" l="l"/>
              <a:pathLst>
                <a:path h="679525" w="858614">
                  <a:moveTo>
                    <a:pt x="39645" y="0"/>
                  </a:moveTo>
                  <a:lnTo>
                    <a:pt x="818969" y="0"/>
                  </a:lnTo>
                  <a:cubicBezTo>
                    <a:pt x="829483" y="0"/>
                    <a:pt x="839567" y="4177"/>
                    <a:pt x="847002" y="11612"/>
                  </a:cubicBezTo>
                  <a:cubicBezTo>
                    <a:pt x="854437" y="19047"/>
                    <a:pt x="858614" y="29131"/>
                    <a:pt x="858614" y="39645"/>
                  </a:cubicBezTo>
                  <a:lnTo>
                    <a:pt x="858614" y="639880"/>
                  </a:lnTo>
                  <a:cubicBezTo>
                    <a:pt x="858614" y="650394"/>
                    <a:pt x="854437" y="660478"/>
                    <a:pt x="847002" y="667913"/>
                  </a:cubicBezTo>
                  <a:cubicBezTo>
                    <a:pt x="839567" y="675348"/>
                    <a:pt x="829483" y="679525"/>
                    <a:pt x="818969" y="679525"/>
                  </a:cubicBezTo>
                  <a:lnTo>
                    <a:pt x="39645" y="679525"/>
                  </a:lnTo>
                  <a:cubicBezTo>
                    <a:pt x="29131" y="679525"/>
                    <a:pt x="19047" y="675348"/>
                    <a:pt x="11612" y="667913"/>
                  </a:cubicBezTo>
                  <a:cubicBezTo>
                    <a:pt x="4177" y="660478"/>
                    <a:pt x="0" y="650394"/>
                    <a:pt x="0" y="639880"/>
                  </a:cubicBezTo>
                  <a:lnTo>
                    <a:pt x="0" y="39645"/>
                  </a:lnTo>
                  <a:cubicBezTo>
                    <a:pt x="0" y="29131"/>
                    <a:pt x="4177" y="19047"/>
                    <a:pt x="11612" y="11612"/>
                  </a:cubicBezTo>
                  <a:cubicBezTo>
                    <a:pt x="19047" y="4177"/>
                    <a:pt x="29131" y="0"/>
                    <a:pt x="39645" y="0"/>
                  </a:cubicBezTo>
                  <a:close/>
                </a:path>
              </a:pathLst>
            </a:custGeom>
            <a:solidFill>
              <a:srgbClr val="0A0E26"/>
            </a:solidFill>
          </p:spPr>
        </p:sp>
        <p:sp>
          <p:nvSpPr>
            <p:cNvPr name="TextBox 59" id="59"/>
            <p:cNvSpPr txBox="true"/>
            <p:nvPr/>
          </p:nvSpPr>
          <p:spPr>
            <a:xfrm>
              <a:off x="0" y="-38100"/>
              <a:ext cx="858614" cy="717625"/>
            </a:xfrm>
            <a:prstGeom prst="rect">
              <a:avLst/>
            </a:prstGeom>
          </p:spPr>
          <p:txBody>
            <a:bodyPr anchor="ctr" rtlCol="false" tIns="50800" lIns="50800" bIns="50800" rIns="50800"/>
            <a:lstStyle/>
            <a:p>
              <a:pPr algn="ctr">
                <a:lnSpc>
                  <a:spcPts val="2659"/>
                </a:lnSpc>
              </a:pPr>
            </a:p>
          </p:txBody>
        </p:sp>
      </p:grpSp>
      <p:sp>
        <p:nvSpPr>
          <p:cNvPr name="Freeform 60" id="60"/>
          <p:cNvSpPr/>
          <p:nvPr/>
        </p:nvSpPr>
        <p:spPr>
          <a:xfrm flipH="false" flipV="false" rot="0">
            <a:off x="1983579" y="2836129"/>
            <a:ext cx="1992637" cy="1992637"/>
          </a:xfrm>
          <a:custGeom>
            <a:avLst/>
            <a:gdLst/>
            <a:ahLst/>
            <a:cxnLst/>
            <a:rect r="r" b="b" t="t" l="l"/>
            <a:pathLst>
              <a:path h="1992637" w="1992637">
                <a:moveTo>
                  <a:pt x="0" y="0"/>
                </a:moveTo>
                <a:lnTo>
                  <a:pt x="1992637" y="0"/>
                </a:lnTo>
                <a:lnTo>
                  <a:pt x="1992637" y="1992638"/>
                </a:lnTo>
                <a:lnTo>
                  <a:pt x="0" y="19926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6092357" y="2978307"/>
            <a:ext cx="2190104" cy="1708281"/>
          </a:xfrm>
          <a:custGeom>
            <a:avLst/>
            <a:gdLst/>
            <a:ahLst/>
            <a:cxnLst/>
            <a:rect r="r" b="b" t="t" l="l"/>
            <a:pathLst>
              <a:path h="1708281" w="2190104">
                <a:moveTo>
                  <a:pt x="0" y="0"/>
                </a:moveTo>
                <a:lnTo>
                  <a:pt x="2190105" y="0"/>
                </a:lnTo>
                <a:lnTo>
                  <a:pt x="2190105" y="1708282"/>
                </a:lnTo>
                <a:lnTo>
                  <a:pt x="0" y="17082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10143628" y="2876922"/>
            <a:ext cx="1875469" cy="1987252"/>
          </a:xfrm>
          <a:custGeom>
            <a:avLst/>
            <a:gdLst/>
            <a:ahLst/>
            <a:cxnLst/>
            <a:rect r="r" b="b" t="t" l="l"/>
            <a:pathLst>
              <a:path h="1987252" w="1875469">
                <a:moveTo>
                  <a:pt x="0" y="0"/>
                </a:moveTo>
                <a:lnTo>
                  <a:pt x="1875470" y="0"/>
                </a:lnTo>
                <a:lnTo>
                  <a:pt x="1875470" y="1987252"/>
                </a:lnTo>
                <a:lnTo>
                  <a:pt x="0" y="19872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4313503" y="2821761"/>
            <a:ext cx="1950745" cy="2097575"/>
          </a:xfrm>
          <a:custGeom>
            <a:avLst/>
            <a:gdLst/>
            <a:ahLst/>
            <a:cxnLst/>
            <a:rect r="r" b="b" t="t" l="l"/>
            <a:pathLst>
              <a:path h="2097575" w="1950745">
                <a:moveTo>
                  <a:pt x="0" y="0"/>
                </a:moveTo>
                <a:lnTo>
                  <a:pt x="1950744" y="0"/>
                </a:lnTo>
                <a:lnTo>
                  <a:pt x="1950744" y="2097574"/>
                </a:lnTo>
                <a:lnTo>
                  <a:pt x="0" y="209757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1057220" y="6583463"/>
            <a:ext cx="1691692" cy="1952892"/>
          </a:xfrm>
          <a:custGeom>
            <a:avLst/>
            <a:gdLst/>
            <a:ahLst/>
            <a:cxnLst/>
            <a:rect r="r" b="b" t="t" l="l"/>
            <a:pathLst>
              <a:path h="1952892" w="1691692">
                <a:moveTo>
                  <a:pt x="0" y="0"/>
                </a:moveTo>
                <a:lnTo>
                  <a:pt x="1691692" y="0"/>
                </a:lnTo>
                <a:lnTo>
                  <a:pt x="1691692" y="1952892"/>
                </a:lnTo>
                <a:lnTo>
                  <a:pt x="0" y="195289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4698427" y="6635613"/>
            <a:ext cx="1735367" cy="1848593"/>
          </a:xfrm>
          <a:custGeom>
            <a:avLst/>
            <a:gdLst/>
            <a:ahLst/>
            <a:cxnLst/>
            <a:rect r="r" b="b" t="t" l="l"/>
            <a:pathLst>
              <a:path h="1848593" w="1735367">
                <a:moveTo>
                  <a:pt x="0" y="0"/>
                </a:moveTo>
                <a:lnTo>
                  <a:pt x="1735367" y="0"/>
                </a:lnTo>
                <a:lnTo>
                  <a:pt x="1735367" y="1848593"/>
                </a:lnTo>
                <a:lnTo>
                  <a:pt x="0" y="184859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6" id="66"/>
          <p:cNvSpPr/>
          <p:nvPr/>
        </p:nvSpPr>
        <p:spPr>
          <a:xfrm flipH="false" flipV="false" rot="0">
            <a:off x="8386676" y="6444299"/>
            <a:ext cx="1854674" cy="2221166"/>
          </a:xfrm>
          <a:custGeom>
            <a:avLst/>
            <a:gdLst/>
            <a:ahLst/>
            <a:cxnLst/>
            <a:rect r="r" b="b" t="t" l="l"/>
            <a:pathLst>
              <a:path h="2221166" w="1854674">
                <a:moveTo>
                  <a:pt x="0" y="0"/>
                </a:moveTo>
                <a:lnTo>
                  <a:pt x="1854674" y="0"/>
                </a:lnTo>
                <a:lnTo>
                  <a:pt x="1854674" y="2221167"/>
                </a:lnTo>
                <a:lnTo>
                  <a:pt x="0" y="222116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7" id="67"/>
          <p:cNvSpPr/>
          <p:nvPr/>
        </p:nvSpPr>
        <p:spPr>
          <a:xfrm flipH="false" flipV="false" rot="0">
            <a:off x="12019481" y="6657875"/>
            <a:ext cx="1745437" cy="1804069"/>
          </a:xfrm>
          <a:custGeom>
            <a:avLst/>
            <a:gdLst/>
            <a:ahLst/>
            <a:cxnLst/>
            <a:rect r="r" b="b" t="t" l="l"/>
            <a:pathLst>
              <a:path h="1804069" w="1745437">
                <a:moveTo>
                  <a:pt x="0" y="0"/>
                </a:moveTo>
                <a:lnTo>
                  <a:pt x="1745437" y="0"/>
                </a:lnTo>
                <a:lnTo>
                  <a:pt x="1745437" y="1804069"/>
                </a:lnTo>
                <a:lnTo>
                  <a:pt x="0" y="1804069"/>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8" id="68"/>
          <p:cNvSpPr/>
          <p:nvPr/>
        </p:nvSpPr>
        <p:spPr>
          <a:xfrm flipH="false" flipV="false" rot="0">
            <a:off x="15360111" y="6576912"/>
            <a:ext cx="2390266" cy="1965994"/>
          </a:xfrm>
          <a:custGeom>
            <a:avLst/>
            <a:gdLst/>
            <a:ahLst/>
            <a:cxnLst/>
            <a:rect r="r" b="b" t="t" l="l"/>
            <a:pathLst>
              <a:path h="1965994" w="2390266">
                <a:moveTo>
                  <a:pt x="0" y="0"/>
                </a:moveTo>
                <a:lnTo>
                  <a:pt x="2390266" y="0"/>
                </a:lnTo>
                <a:lnTo>
                  <a:pt x="2390266" y="1965994"/>
                </a:lnTo>
                <a:lnTo>
                  <a:pt x="0" y="1965994"/>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nvGrpSpPr>
          <p:cNvPr name="Group 69" id="69"/>
          <p:cNvGrpSpPr/>
          <p:nvPr/>
        </p:nvGrpSpPr>
        <p:grpSpPr>
          <a:xfrm rot="0">
            <a:off x="0" y="250751"/>
            <a:ext cx="18288000" cy="1863725"/>
            <a:chOff x="0" y="0"/>
            <a:chExt cx="24384000" cy="2484967"/>
          </a:xfrm>
        </p:grpSpPr>
        <p:sp>
          <p:nvSpPr>
            <p:cNvPr name="TextBox 70" id="70"/>
            <p:cNvSpPr txBox="true"/>
            <p:nvPr/>
          </p:nvSpPr>
          <p:spPr>
            <a:xfrm rot="0">
              <a:off x="0" y="-95250"/>
              <a:ext cx="24384000" cy="1062990"/>
            </a:xfrm>
            <a:prstGeom prst="rect">
              <a:avLst/>
            </a:prstGeom>
          </p:spPr>
          <p:txBody>
            <a:bodyPr anchor="t" rtlCol="false" tIns="0" lIns="0" bIns="0" rIns="0">
              <a:spAutoFit/>
            </a:bodyPr>
            <a:lstStyle/>
            <a:p>
              <a:pPr algn="ctr">
                <a:lnSpc>
                  <a:spcPts val="6719"/>
                </a:lnSpc>
                <a:spcBef>
                  <a:spcPct val="0"/>
                </a:spcBef>
              </a:pPr>
              <a:r>
                <a:rPr lang="en-US" b="true" sz="4800" spc="96">
                  <a:solidFill>
                    <a:srgbClr val="0A0E26"/>
                  </a:solidFill>
                  <a:latin typeface="DM Sans Bold"/>
                  <a:ea typeface="DM Sans Bold"/>
                  <a:cs typeface="DM Sans Bold"/>
                  <a:sym typeface="DM Sans Bold"/>
                </a:rPr>
                <a:t>PALTFORM COMPONENT</a:t>
              </a:r>
            </a:p>
          </p:txBody>
        </p:sp>
        <p:sp>
          <p:nvSpPr>
            <p:cNvPr name="TextBox 71" id="71"/>
            <p:cNvSpPr txBox="true"/>
            <p:nvPr/>
          </p:nvSpPr>
          <p:spPr>
            <a:xfrm rot="0">
              <a:off x="0" y="1028065"/>
              <a:ext cx="24384000" cy="1456902"/>
            </a:xfrm>
            <a:prstGeom prst="rect">
              <a:avLst/>
            </a:prstGeom>
          </p:spPr>
          <p:txBody>
            <a:bodyPr anchor="t" rtlCol="false" tIns="0" lIns="0" bIns="0" rIns="0">
              <a:spAutoFit/>
            </a:bodyPr>
            <a:lstStyle/>
            <a:p>
              <a:pPr algn="ctr">
                <a:lnSpc>
                  <a:spcPts val="4480"/>
                </a:lnSpc>
              </a:pPr>
              <a:r>
                <a:rPr lang="en-US" sz="3200">
                  <a:solidFill>
                    <a:srgbClr val="0A0E26"/>
                  </a:solidFill>
                  <a:latin typeface="DM Sans"/>
                  <a:ea typeface="DM Sans"/>
                  <a:cs typeface="DM Sans"/>
                  <a:sym typeface="DM Sans"/>
                </a:rPr>
                <a:t>These tools, when combined, form the foundation of CyberGuardX's robust defense system, ensuring comprehensive coverage against evolving cyber threats.</a:t>
              </a:r>
            </a:p>
          </p:txBody>
        </p:sp>
      </p:grpSp>
    </p:spTree>
  </p:cSld>
  <p:clrMapOvr>
    <a:masterClrMapping/>
  </p:clrMapOvr>
  <p:transition spd="slow">
    <p:push dir="l"/>
  </p:transition>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A0E26"/>
        </a:solidFill>
      </p:bgPr>
    </p:bg>
    <p:spTree>
      <p:nvGrpSpPr>
        <p:cNvPr id="1" name=""/>
        <p:cNvGrpSpPr/>
        <p:nvPr/>
      </p:nvGrpSpPr>
      <p:grpSpPr>
        <a:xfrm>
          <a:off x="0" y="0"/>
          <a:ext cx="0" cy="0"/>
          <a:chOff x="0" y="0"/>
          <a:chExt cx="0" cy="0"/>
        </a:xfrm>
      </p:grpSpPr>
      <p:grpSp>
        <p:nvGrpSpPr>
          <p:cNvPr name="Group 2" id="2"/>
          <p:cNvGrpSpPr/>
          <p:nvPr/>
        </p:nvGrpSpPr>
        <p:grpSpPr>
          <a:xfrm rot="0">
            <a:off x="-1173354" y="5125860"/>
            <a:ext cx="21040761" cy="5376553"/>
            <a:chOff x="0" y="0"/>
            <a:chExt cx="5541600" cy="1416047"/>
          </a:xfrm>
        </p:grpSpPr>
        <p:sp>
          <p:nvSpPr>
            <p:cNvPr name="Freeform 3" id="3"/>
            <p:cNvSpPr/>
            <p:nvPr/>
          </p:nvSpPr>
          <p:spPr>
            <a:xfrm flipH="false" flipV="false" rot="0">
              <a:off x="0" y="0"/>
              <a:ext cx="5541600" cy="1416047"/>
            </a:xfrm>
            <a:custGeom>
              <a:avLst/>
              <a:gdLst/>
              <a:ahLst/>
              <a:cxnLst/>
              <a:rect r="r" b="b" t="t" l="l"/>
              <a:pathLst>
                <a:path h="1416047" w="5541600">
                  <a:moveTo>
                    <a:pt x="0" y="0"/>
                  </a:moveTo>
                  <a:lnTo>
                    <a:pt x="5541600" y="0"/>
                  </a:lnTo>
                  <a:lnTo>
                    <a:pt x="5541600" y="1416047"/>
                  </a:lnTo>
                  <a:lnTo>
                    <a:pt x="0" y="1416047"/>
                  </a:lnTo>
                  <a:close/>
                </a:path>
              </a:pathLst>
            </a:custGeom>
            <a:solidFill>
              <a:srgbClr val="B2B3BB"/>
            </a:solidFill>
          </p:spPr>
        </p:sp>
        <p:sp>
          <p:nvSpPr>
            <p:cNvPr name="TextBox 4" id="4"/>
            <p:cNvSpPr txBox="true"/>
            <p:nvPr/>
          </p:nvSpPr>
          <p:spPr>
            <a:xfrm>
              <a:off x="0" y="-38100"/>
              <a:ext cx="5541600" cy="145414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026646" y="1726784"/>
            <a:ext cx="10234707" cy="6833433"/>
            <a:chOff x="0" y="0"/>
            <a:chExt cx="2695561" cy="1799752"/>
          </a:xfrm>
        </p:grpSpPr>
        <p:sp>
          <p:nvSpPr>
            <p:cNvPr name="Freeform 6" id="6"/>
            <p:cNvSpPr/>
            <p:nvPr/>
          </p:nvSpPr>
          <p:spPr>
            <a:xfrm flipH="false" flipV="false" rot="0">
              <a:off x="0" y="0"/>
              <a:ext cx="2695561" cy="1799752"/>
            </a:xfrm>
            <a:custGeom>
              <a:avLst/>
              <a:gdLst/>
              <a:ahLst/>
              <a:cxnLst/>
              <a:rect r="r" b="b" t="t" l="l"/>
              <a:pathLst>
                <a:path h="1799752" w="2695561">
                  <a:moveTo>
                    <a:pt x="0" y="0"/>
                  </a:moveTo>
                  <a:lnTo>
                    <a:pt x="2695561" y="0"/>
                  </a:lnTo>
                  <a:lnTo>
                    <a:pt x="2695561" y="1799752"/>
                  </a:lnTo>
                  <a:lnTo>
                    <a:pt x="0" y="1799752"/>
                  </a:lnTo>
                  <a:close/>
                </a:path>
              </a:pathLst>
            </a:custGeom>
            <a:solidFill>
              <a:srgbClr val="E9EAF3"/>
            </a:solidFill>
          </p:spPr>
        </p:sp>
        <p:sp>
          <p:nvSpPr>
            <p:cNvPr name="TextBox 7" id="7"/>
            <p:cNvSpPr txBox="true"/>
            <p:nvPr/>
          </p:nvSpPr>
          <p:spPr>
            <a:xfrm>
              <a:off x="0" y="-38100"/>
              <a:ext cx="2695561" cy="183785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4386339" y="3874963"/>
            <a:ext cx="9350029" cy="1123950"/>
          </a:xfrm>
          <a:prstGeom prst="rect">
            <a:avLst/>
          </a:prstGeom>
        </p:spPr>
        <p:txBody>
          <a:bodyPr anchor="t" rtlCol="false" tIns="0" lIns="0" bIns="0" rIns="0">
            <a:spAutoFit/>
          </a:bodyPr>
          <a:lstStyle/>
          <a:p>
            <a:pPr algn="ctr">
              <a:lnSpc>
                <a:spcPts val="8100"/>
              </a:lnSpc>
            </a:pPr>
            <a:r>
              <a:rPr lang="en-US" sz="9000">
                <a:solidFill>
                  <a:srgbClr val="0A0E26"/>
                </a:solidFill>
                <a:latin typeface="DM Sans"/>
                <a:ea typeface="DM Sans"/>
                <a:cs typeface="DM Sans"/>
                <a:sym typeface="DM Sans"/>
              </a:rPr>
              <a:t>CYBERGUARDX</a:t>
            </a:r>
          </a:p>
        </p:txBody>
      </p:sp>
      <p:sp>
        <p:nvSpPr>
          <p:cNvPr name="TextBox 9" id="9"/>
          <p:cNvSpPr txBox="true"/>
          <p:nvPr/>
        </p:nvSpPr>
        <p:spPr>
          <a:xfrm rot="0">
            <a:off x="4386339" y="5373510"/>
            <a:ext cx="9350029" cy="1123950"/>
          </a:xfrm>
          <a:prstGeom prst="rect">
            <a:avLst/>
          </a:prstGeom>
        </p:spPr>
        <p:txBody>
          <a:bodyPr anchor="t" rtlCol="false" tIns="0" lIns="0" bIns="0" rIns="0">
            <a:spAutoFit/>
          </a:bodyPr>
          <a:lstStyle/>
          <a:p>
            <a:pPr algn="ctr">
              <a:lnSpc>
                <a:spcPts val="8100"/>
              </a:lnSpc>
            </a:pPr>
            <a:r>
              <a:rPr lang="en-US" sz="9000" spc="1017">
                <a:solidFill>
                  <a:srgbClr val="0A0E26"/>
                </a:solidFill>
                <a:latin typeface="DM Sans"/>
                <a:ea typeface="DM Sans"/>
                <a:cs typeface="DM Sans"/>
                <a:sym typeface="DM Sans"/>
              </a:rPr>
              <a:t>COMPONENT</a:t>
            </a:r>
          </a:p>
        </p:txBody>
      </p:sp>
      <p:sp>
        <p:nvSpPr>
          <p:cNvPr name="TextBox 10" id="10"/>
          <p:cNvSpPr txBox="true"/>
          <p:nvPr/>
        </p:nvSpPr>
        <p:spPr>
          <a:xfrm rot="0">
            <a:off x="4386339" y="7069304"/>
            <a:ext cx="9350029" cy="628650"/>
          </a:xfrm>
          <a:prstGeom prst="rect">
            <a:avLst/>
          </a:prstGeom>
        </p:spPr>
        <p:txBody>
          <a:bodyPr anchor="t" rtlCol="false" tIns="0" lIns="0" bIns="0" rIns="0">
            <a:spAutoFit/>
          </a:bodyPr>
          <a:lstStyle/>
          <a:p>
            <a:pPr algn="ctr">
              <a:lnSpc>
                <a:spcPts val="4500"/>
              </a:lnSpc>
            </a:pPr>
            <a:r>
              <a:rPr lang="en-US" sz="5000">
                <a:solidFill>
                  <a:srgbClr val="0A0E26"/>
                </a:solidFill>
                <a:latin typeface="DM Sans"/>
                <a:ea typeface="DM Sans"/>
                <a:cs typeface="DM Sans"/>
                <a:sym typeface="DM Sans"/>
              </a:rPr>
              <a:t>OUR PROJECT</a:t>
            </a:r>
          </a:p>
        </p:txBody>
      </p:sp>
      <p:sp>
        <p:nvSpPr>
          <p:cNvPr name="TextBox 11" id="11"/>
          <p:cNvSpPr txBox="true"/>
          <p:nvPr/>
        </p:nvSpPr>
        <p:spPr>
          <a:xfrm rot="0">
            <a:off x="4468985" y="2998663"/>
            <a:ext cx="9350029" cy="628650"/>
          </a:xfrm>
          <a:prstGeom prst="rect">
            <a:avLst/>
          </a:prstGeom>
        </p:spPr>
        <p:txBody>
          <a:bodyPr anchor="t" rtlCol="false" tIns="0" lIns="0" bIns="0" rIns="0">
            <a:spAutoFit/>
          </a:bodyPr>
          <a:lstStyle/>
          <a:p>
            <a:pPr algn="ctr">
              <a:lnSpc>
                <a:spcPts val="4500"/>
              </a:lnSpc>
            </a:pPr>
            <a:r>
              <a:rPr lang="en-US" b="true" sz="5000">
                <a:solidFill>
                  <a:srgbClr val="0A0E26"/>
                </a:solidFill>
                <a:latin typeface="DM Sans Bold"/>
                <a:ea typeface="DM Sans Bold"/>
                <a:cs typeface="DM Sans Bold"/>
                <a:sym typeface="DM Sans Bold"/>
              </a:rPr>
              <a:t>WHAT</a:t>
            </a:r>
          </a:p>
        </p:txBody>
      </p:sp>
      <p:sp>
        <p:nvSpPr>
          <p:cNvPr name="Freeform 12" id="12"/>
          <p:cNvSpPr/>
          <p:nvPr/>
        </p:nvSpPr>
        <p:spPr>
          <a:xfrm flipH="false" flipV="false" rot="-1627023">
            <a:off x="2762647" y="1415122"/>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627023">
            <a:off x="12460739" y="7981641"/>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Tree>
  </p:cSld>
  <p:clrMapOvr>
    <a:masterClrMapping/>
  </p:clrMapOvr>
  <p:transition spd="fast">
    <p:cover dir="d"/>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96601" y="3521967"/>
            <a:ext cx="1225301" cy="1028700"/>
            <a:chOff x="0" y="0"/>
            <a:chExt cx="322713" cy="270933"/>
          </a:xfrm>
        </p:grpSpPr>
        <p:sp>
          <p:nvSpPr>
            <p:cNvPr name="Freeform 3" id="3"/>
            <p:cNvSpPr/>
            <p:nvPr/>
          </p:nvSpPr>
          <p:spPr>
            <a:xfrm flipH="false" flipV="false" rot="0">
              <a:off x="0" y="0"/>
              <a:ext cx="322713" cy="270933"/>
            </a:xfrm>
            <a:custGeom>
              <a:avLst/>
              <a:gdLst/>
              <a:ahLst/>
              <a:cxnLst/>
              <a:rect r="r" b="b" t="t" l="l"/>
              <a:pathLst>
                <a:path h="270933" w="322713">
                  <a:moveTo>
                    <a:pt x="0" y="0"/>
                  </a:moveTo>
                  <a:lnTo>
                    <a:pt x="322713" y="0"/>
                  </a:lnTo>
                  <a:lnTo>
                    <a:pt x="322713" y="270933"/>
                  </a:lnTo>
                  <a:lnTo>
                    <a:pt x="0" y="270933"/>
                  </a:lnTo>
                  <a:close/>
                </a:path>
              </a:pathLst>
            </a:custGeom>
            <a:solidFill>
              <a:srgbClr val="0A0E26"/>
            </a:solidFill>
          </p:spPr>
        </p:sp>
        <p:sp>
          <p:nvSpPr>
            <p:cNvPr name="TextBox 4" id="4"/>
            <p:cNvSpPr txBox="true"/>
            <p:nvPr/>
          </p:nvSpPr>
          <p:spPr>
            <a:xfrm>
              <a:off x="0" y="-38100"/>
              <a:ext cx="322713" cy="30903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78113" y="3635898"/>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0" y="528972"/>
            <a:ext cx="9144000" cy="2734945"/>
          </a:xfrm>
          <a:prstGeom prst="rect">
            <a:avLst/>
          </a:prstGeom>
        </p:spPr>
        <p:txBody>
          <a:bodyPr anchor="t" rtlCol="false" tIns="0" lIns="0" bIns="0" rIns="0">
            <a:spAutoFit/>
          </a:bodyPr>
          <a:lstStyle/>
          <a:p>
            <a:pPr algn="ctr">
              <a:lnSpc>
                <a:spcPts val="7279"/>
              </a:lnSpc>
              <a:spcBef>
                <a:spcPct val="0"/>
              </a:spcBef>
            </a:pPr>
            <a:r>
              <a:rPr lang="en-US" b="true" sz="5199" spc="103">
                <a:solidFill>
                  <a:srgbClr val="0A0E26"/>
                </a:solidFill>
                <a:latin typeface="DM Sans Bold"/>
                <a:ea typeface="DM Sans Bold"/>
                <a:cs typeface="DM Sans Bold"/>
                <a:sym typeface="DM Sans Bold"/>
              </a:rPr>
              <a:t>SIEM: EMPOWERING THREAT DETECTION WITH ELK STACK</a:t>
            </a:r>
          </a:p>
        </p:txBody>
      </p:sp>
      <p:grpSp>
        <p:nvGrpSpPr>
          <p:cNvPr name="Group 7" id="7"/>
          <p:cNvGrpSpPr/>
          <p:nvPr/>
        </p:nvGrpSpPr>
        <p:grpSpPr>
          <a:xfrm rot="0">
            <a:off x="12929497" y="2078205"/>
            <a:ext cx="4410961" cy="6356624"/>
            <a:chOff x="0" y="0"/>
            <a:chExt cx="1161735" cy="1674173"/>
          </a:xfrm>
        </p:grpSpPr>
        <p:sp>
          <p:nvSpPr>
            <p:cNvPr name="Freeform 8" id="8"/>
            <p:cNvSpPr/>
            <p:nvPr/>
          </p:nvSpPr>
          <p:spPr>
            <a:xfrm flipH="false" flipV="false" rot="0">
              <a:off x="0" y="0"/>
              <a:ext cx="1161735" cy="1674173"/>
            </a:xfrm>
            <a:custGeom>
              <a:avLst/>
              <a:gdLst/>
              <a:ahLst/>
              <a:cxnLst/>
              <a:rect r="r" b="b" t="t" l="l"/>
              <a:pathLst>
                <a:path h="1674173" w="1161735">
                  <a:moveTo>
                    <a:pt x="0" y="0"/>
                  </a:moveTo>
                  <a:lnTo>
                    <a:pt x="1161735" y="0"/>
                  </a:lnTo>
                  <a:lnTo>
                    <a:pt x="1161735" y="1674173"/>
                  </a:lnTo>
                  <a:lnTo>
                    <a:pt x="0" y="1674173"/>
                  </a:lnTo>
                  <a:close/>
                </a:path>
              </a:pathLst>
            </a:custGeom>
            <a:solidFill>
              <a:srgbClr val="0A0E26"/>
            </a:solidFill>
          </p:spPr>
        </p:sp>
        <p:sp>
          <p:nvSpPr>
            <p:cNvPr name="TextBox 9" id="9"/>
            <p:cNvSpPr txBox="true"/>
            <p:nvPr/>
          </p:nvSpPr>
          <p:spPr>
            <a:xfrm>
              <a:off x="0" y="-38100"/>
              <a:ext cx="1161735" cy="1712273"/>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1645940" y="-63045"/>
            <a:ext cx="6545559" cy="3665109"/>
            <a:chOff x="0" y="0"/>
            <a:chExt cx="1312195" cy="734748"/>
          </a:xfrm>
        </p:grpSpPr>
        <p:sp>
          <p:nvSpPr>
            <p:cNvPr name="Freeform 11" id="11"/>
            <p:cNvSpPr/>
            <p:nvPr/>
          </p:nvSpPr>
          <p:spPr>
            <a:xfrm flipH="false" flipV="false" rot="0">
              <a:off x="0" y="0"/>
              <a:ext cx="1312195" cy="734748"/>
            </a:xfrm>
            <a:custGeom>
              <a:avLst/>
              <a:gdLst/>
              <a:ahLst/>
              <a:cxnLst/>
              <a:rect r="r" b="b" t="t" l="l"/>
              <a:pathLst>
                <a:path h="734748" w="1312195">
                  <a:moveTo>
                    <a:pt x="0" y="0"/>
                  </a:moveTo>
                  <a:lnTo>
                    <a:pt x="1312195" y="0"/>
                  </a:lnTo>
                  <a:lnTo>
                    <a:pt x="1312195" y="734748"/>
                  </a:lnTo>
                  <a:lnTo>
                    <a:pt x="0" y="734748"/>
                  </a:lnTo>
                  <a:close/>
                </a:path>
              </a:pathLst>
            </a:custGeom>
            <a:blipFill>
              <a:blip r:embed="rId4"/>
              <a:stretch>
                <a:fillRect l="0" t="-4951" r="0" b="-4951"/>
              </a:stretch>
            </a:blipFill>
          </p:spPr>
        </p:sp>
      </p:grpSp>
      <p:grpSp>
        <p:nvGrpSpPr>
          <p:cNvPr name="Group 12" id="12"/>
          <p:cNvGrpSpPr/>
          <p:nvPr/>
        </p:nvGrpSpPr>
        <p:grpSpPr>
          <a:xfrm rot="0">
            <a:off x="11551337" y="3672094"/>
            <a:ext cx="6734765" cy="3665109"/>
            <a:chOff x="0" y="0"/>
            <a:chExt cx="1350126" cy="734748"/>
          </a:xfrm>
        </p:grpSpPr>
        <p:sp>
          <p:nvSpPr>
            <p:cNvPr name="Freeform 13" id="13"/>
            <p:cNvSpPr/>
            <p:nvPr/>
          </p:nvSpPr>
          <p:spPr>
            <a:xfrm flipH="false" flipV="false" rot="0">
              <a:off x="0" y="0"/>
              <a:ext cx="1350126" cy="734748"/>
            </a:xfrm>
            <a:custGeom>
              <a:avLst/>
              <a:gdLst/>
              <a:ahLst/>
              <a:cxnLst/>
              <a:rect r="r" b="b" t="t" l="l"/>
              <a:pathLst>
                <a:path h="734748" w="1350126">
                  <a:moveTo>
                    <a:pt x="0" y="0"/>
                  </a:moveTo>
                  <a:lnTo>
                    <a:pt x="1350126" y="0"/>
                  </a:lnTo>
                  <a:lnTo>
                    <a:pt x="1350126" y="734748"/>
                  </a:lnTo>
                  <a:lnTo>
                    <a:pt x="0" y="734748"/>
                  </a:lnTo>
                  <a:close/>
                </a:path>
              </a:pathLst>
            </a:custGeom>
            <a:blipFill>
              <a:blip r:embed="rId5"/>
              <a:stretch>
                <a:fillRect l="-5842" t="0" r="-5842" b="0"/>
              </a:stretch>
            </a:blipFill>
          </p:spPr>
        </p:sp>
      </p:grpSp>
      <p:grpSp>
        <p:nvGrpSpPr>
          <p:cNvPr name="Group 14" id="14"/>
          <p:cNvGrpSpPr/>
          <p:nvPr/>
        </p:nvGrpSpPr>
        <p:grpSpPr>
          <a:xfrm rot="0">
            <a:off x="12595536" y="7458665"/>
            <a:ext cx="5078882" cy="3007936"/>
            <a:chOff x="0" y="0"/>
            <a:chExt cx="1240618" cy="734748"/>
          </a:xfrm>
        </p:grpSpPr>
        <p:sp>
          <p:nvSpPr>
            <p:cNvPr name="Freeform 15" id="15"/>
            <p:cNvSpPr/>
            <p:nvPr/>
          </p:nvSpPr>
          <p:spPr>
            <a:xfrm flipH="false" flipV="false" rot="0">
              <a:off x="0" y="0"/>
              <a:ext cx="1240618" cy="734748"/>
            </a:xfrm>
            <a:custGeom>
              <a:avLst/>
              <a:gdLst/>
              <a:ahLst/>
              <a:cxnLst/>
              <a:rect r="r" b="b" t="t" l="l"/>
              <a:pathLst>
                <a:path h="734748" w="1240618">
                  <a:moveTo>
                    <a:pt x="0" y="0"/>
                  </a:moveTo>
                  <a:lnTo>
                    <a:pt x="1240618" y="0"/>
                  </a:lnTo>
                  <a:lnTo>
                    <a:pt x="1240618" y="734748"/>
                  </a:lnTo>
                  <a:lnTo>
                    <a:pt x="0" y="734748"/>
                  </a:lnTo>
                  <a:close/>
                </a:path>
              </a:pathLst>
            </a:custGeom>
            <a:blipFill>
              <a:blip r:embed="rId6"/>
              <a:stretch>
                <a:fillRect l="-2878" t="0" r="-2878" b="0"/>
              </a:stretch>
            </a:blipFill>
          </p:spPr>
        </p:sp>
      </p:grpSp>
      <p:grpSp>
        <p:nvGrpSpPr>
          <p:cNvPr name="Group 16" id="16"/>
          <p:cNvGrpSpPr/>
          <p:nvPr/>
        </p:nvGrpSpPr>
        <p:grpSpPr>
          <a:xfrm rot="0">
            <a:off x="0" y="6242308"/>
            <a:ext cx="2487730" cy="1499824"/>
            <a:chOff x="0" y="0"/>
            <a:chExt cx="886955" cy="534735"/>
          </a:xfrm>
        </p:grpSpPr>
        <p:sp>
          <p:nvSpPr>
            <p:cNvPr name="Freeform 17" id="17"/>
            <p:cNvSpPr/>
            <p:nvPr/>
          </p:nvSpPr>
          <p:spPr>
            <a:xfrm flipH="false" flipV="false" rot="0">
              <a:off x="0" y="0"/>
              <a:ext cx="886955" cy="534735"/>
            </a:xfrm>
            <a:custGeom>
              <a:avLst/>
              <a:gdLst/>
              <a:ahLst/>
              <a:cxnLst/>
              <a:rect r="r" b="b" t="t" l="l"/>
              <a:pathLst>
                <a:path h="534735" w="886955">
                  <a:moveTo>
                    <a:pt x="0" y="0"/>
                  </a:moveTo>
                  <a:lnTo>
                    <a:pt x="886955" y="0"/>
                  </a:lnTo>
                  <a:lnTo>
                    <a:pt x="886955" y="534735"/>
                  </a:lnTo>
                  <a:lnTo>
                    <a:pt x="0" y="534735"/>
                  </a:lnTo>
                  <a:close/>
                </a:path>
              </a:pathLst>
            </a:custGeom>
            <a:solidFill>
              <a:srgbClr val="E9EAF3"/>
            </a:solidFill>
          </p:spPr>
        </p:sp>
        <p:sp>
          <p:nvSpPr>
            <p:cNvPr name="TextBox 18" id="18"/>
            <p:cNvSpPr txBox="true"/>
            <p:nvPr/>
          </p:nvSpPr>
          <p:spPr>
            <a:xfrm>
              <a:off x="0" y="-76200"/>
              <a:ext cx="886955" cy="610935"/>
            </a:xfrm>
            <a:prstGeom prst="rect">
              <a:avLst/>
            </a:prstGeom>
          </p:spPr>
          <p:txBody>
            <a:bodyPr anchor="ctr" rtlCol="false" tIns="50800" lIns="50800" bIns="50800" rIns="50800"/>
            <a:lstStyle/>
            <a:p>
              <a:pPr algn="ctr">
                <a:lnSpc>
                  <a:spcPts val="5599"/>
                </a:lnSpc>
              </a:pPr>
              <a:r>
                <a:rPr lang="en-US" b="true" sz="3999" spc="199">
                  <a:solidFill>
                    <a:srgbClr val="0A0E26"/>
                  </a:solidFill>
                  <a:latin typeface="Aileron Ultra-Bold"/>
                  <a:ea typeface="Aileron Ultra-Bold"/>
                  <a:cs typeface="Aileron Ultra-Bold"/>
                  <a:sym typeface="Aileron Ultra-Bold"/>
                </a:rPr>
                <a:t>1</a:t>
              </a:r>
            </a:p>
          </p:txBody>
        </p:sp>
      </p:grpSp>
      <p:grpSp>
        <p:nvGrpSpPr>
          <p:cNvPr name="Group 19" id="19"/>
          <p:cNvGrpSpPr/>
          <p:nvPr/>
        </p:nvGrpSpPr>
        <p:grpSpPr>
          <a:xfrm rot="-10800000">
            <a:off x="2033220" y="7286223"/>
            <a:ext cx="454510" cy="455909"/>
            <a:chOff x="0" y="0"/>
            <a:chExt cx="6066525" cy="6339840"/>
          </a:xfrm>
        </p:grpSpPr>
        <p:sp>
          <p:nvSpPr>
            <p:cNvPr name="Freeform 20" id="20"/>
            <p:cNvSpPr/>
            <p:nvPr/>
          </p:nvSpPr>
          <p:spPr>
            <a:xfrm flipH="false" flipV="false" rot="0">
              <a:off x="0" y="0"/>
              <a:ext cx="6066525" cy="6339840"/>
            </a:xfrm>
            <a:custGeom>
              <a:avLst/>
              <a:gdLst/>
              <a:ahLst/>
              <a:cxnLst/>
              <a:rect r="r" b="b" t="t" l="l"/>
              <a:pathLst>
                <a:path h="6339840" w="6066525">
                  <a:moveTo>
                    <a:pt x="6066525" y="6339840"/>
                  </a:moveTo>
                  <a:lnTo>
                    <a:pt x="0" y="6339840"/>
                  </a:lnTo>
                  <a:lnTo>
                    <a:pt x="0" y="0"/>
                  </a:lnTo>
                  <a:close/>
                </a:path>
              </a:pathLst>
            </a:custGeom>
            <a:solidFill>
              <a:srgbClr val="5981CA">
                <a:alpha val="49804"/>
              </a:srgbClr>
            </a:solidFill>
          </p:spPr>
        </p:sp>
      </p:grpSp>
      <p:grpSp>
        <p:nvGrpSpPr>
          <p:cNvPr name="Group 21" id="21"/>
          <p:cNvGrpSpPr/>
          <p:nvPr/>
        </p:nvGrpSpPr>
        <p:grpSpPr>
          <a:xfrm rot="0">
            <a:off x="2033220" y="5786399"/>
            <a:ext cx="2487730" cy="1499824"/>
            <a:chOff x="0" y="0"/>
            <a:chExt cx="886955" cy="534735"/>
          </a:xfrm>
        </p:grpSpPr>
        <p:sp>
          <p:nvSpPr>
            <p:cNvPr name="Freeform 22" id="22"/>
            <p:cNvSpPr/>
            <p:nvPr/>
          </p:nvSpPr>
          <p:spPr>
            <a:xfrm flipH="false" flipV="false" rot="0">
              <a:off x="0" y="0"/>
              <a:ext cx="886955" cy="534735"/>
            </a:xfrm>
            <a:custGeom>
              <a:avLst/>
              <a:gdLst/>
              <a:ahLst/>
              <a:cxnLst/>
              <a:rect r="r" b="b" t="t" l="l"/>
              <a:pathLst>
                <a:path h="534735" w="886955">
                  <a:moveTo>
                    <a:pt x="0" y="0"/>
                  </a:moveTo>
                  <a:lnTo>
                    <a:pt x="886955" y="0"/>
                  </a:lnTo>
                  <a:lnTo>
                    <a:pt x="886955" y="534735"/>
                  </a:lnTo>
                  <a:lnTo>
                    <a:pt x="0" y="534735"/>
                  </a:lnTo>
                  <a:close/>
                </a:path>
              </a:pathLst>
            </a:custGeom>
            <a:solidFill>
              <a:srgbClr val="5981CA"/>
            </a:solidFill>
          </p:spPr>
        </p:sp>
        <p:sp>
          <p:nvSpPr>
            <p:cNvPr name="TextBox 23" id="23"/>
            <p:cNvSpPr txBox="true"/>
            <p:nvPr/>
          </p:nvSpPr>
          <p:spPr>
            <a:xfrm>
              <a:off x="0" y="-76200"/>
              <a:ext cx="886955" cy="610935"/>
            </a:xfrm>
            <a:prstGeom prst="rect">
              <a:avLst/>
            </a:prstGeom>
          </p:spPr>
          <p:txBody>
            <a:bodyPr anchor="ctr" rtlCol="false" tIns="50800" lIns="50800" bIns="50800" rIns="50800"/>
            <a:lstStyle/>
            <a:p>
              <a:pPr algn="ctr">
                <a:lnSpc>
                  <a:spcPts val="5599"/>
                </a:lnSpc>
              </a:pPr>
              <a:r>
                <a:rPr lang="en-US" b="true" sz="3999" spc="199">
                  <a:solidFill>
                    <a:srgbClr val="0A0E26"/>
                  </a:solidFill>
                  <a:latin typeface="Aileron Ultra-Bold"/>
                  <a:ea typeface="Aileron Ultra-Bold"/>
                  <a:cs typeface="Aileron Ultra-Bold"/>
                  <a:sym typeface="Aileron Ultra-Bold"/>
                </a:rPr>
                <a:t>2</a:t>
              </a:r>
            </a:p>
          </p:txBody>
        </p:sp>
      </p:grpSp>
      <p:grpSp>
        <p:nvGrpSpPr>
          <p:cNvPr name="Group 24" id="24"/>
          <p:cNvGrpSpPr/>
          <p:nvPr/>
        </p:nvGrpSpPr>
        <p:grpSpPr>
          <a:xfrm rot="0">
            <a:off x="4102950" y="5330489"/>
            <a:ext cx="2487730" cy="1499824"/>
            <a:chOff x="0" y="0"/>
            <a:chExt cx="886955" cy="534735"/>
          </a:xfrm>
        </p:grpSpPr>
        <p:sp>
          <p:nvSpPr>
            <p:cNvPr name="Freeform 25" id="25"/>
            <p:cNvSpPr/>
            <p:nvPr/>
          </p:nvSpPr>
          <p:spPr>
            <a:xfrm flipH="false" flipV="false" rot="0">
              <a:off x="0" y="0"/>
              <a:ext cx="886955" cy="534735"/>
            </a:xfrm>
            <a:custGeom>
              <a:avLst/>
              <a:gdLst/>
              <a:ahLst/>
              <a:cxnLst/>
              <a:rect r="r" b="b" t="t" l="l"/>
              <a:pathLst>
                <a:path h="534735" w="886955">
                  <a:moveTo>
                    <a:pt x="0" y="0"/>
                  </a:moveTo>
                  <a:lnTo>
                    <a:pt x="886955" y="0"/>
                  </a:lnTo>
                  <a:lnTo>
                    <a:pt x="886955" y="534735"/>
                  </a:lnTo>
                  <a:lnTo>
                    <a:pt x="0" y="534735"/>
                  </a:lnTo>
                  <a:close/>
                </a:path>
              </a:pathLst>
            </a:custGeom>
            <a:solidFill>
              <a:srgbClr val="E9EAF3"/>
            </a:solidFill>
          </p:spPr>
        </p:sp>
        <p:sp>
          <p:nvSpPr>
            <p:cNvPr name="TextBox 26" id="26"/>
            <p:cNvSpPr txBox="true"/>
            <p:nvPr/>
          </p:nvSpPr>
          <p:spPr>
            <a:xfrm>
              <a:off x="0" y="-76200"/>
              <a:ext cx="886955" cy="610935"/>
            </a:xfrm>
            <a:prstGeom prst="rect">
              <a:avLst/>
            </a:prstGeom>
          </p:spPr>
          <p:txBody>
            <a:bodyPr anchor="ctr" rtlCol="false" tIns="50800" lIns="50800" bIns="50800" rIns="50800"/>
            <a:lstStyle/>
            <a:p>
              <a:pPr algn="ctr">
                <a:lnSpc>
                  <a:spcPts val="5599"/>
                </a:lnSpc>
              </a:pPr>
              <a:r>
                <a:rPr lang="en-US" b="true" sz="3999" spc="199">
                  <a:solidFill>
                    <a:srgbClr val="0A0E26"/>
                  </a:solidFill>
                  <a:latin typeface="Aileron Ultra-Bold"/>
                  <a:ea typeface="Aileron Ultra-Bold"/>
                  <a:cs typeface="Aileron Ultra-Bold"/>
                  <a:sym typeface="Aileron Ultra-Bold"/>
                </a:rPr>
                <a:t>3</a:t>
              </a:r>
            </a:p>
          </p:txBody>
        </p:sp>
      </p:grpSp>
      <p:grpSp>
        <p:nvGrpSpPr>
          <p:cNvPr name="Group 27" id="27"/>
          <p:cNvGrpSpPr/>
          <p:nvPr/>
        </p:nvGrpSpPr>
        <p:grpSpPr>
          <a:xfrm rot="0">
            <a:off x="6154425" y="4878539"/>
            <a:ext cx="2487730" cy="1499824"/>
            <a:chOff x="0" y="0"/>
            <a:chExt cx="886955" cy="534735"/>
          </a:xfrm>
        </p:grpSpPr>
        <p:sp>
          <p:nvSpPr>
            <p:cNvPr name="Freeform 28" id="28"/>
            <p:cNvSpPr/>
            <p:nvPr/>
          </p:nvSpPr>
          <p:spPr>
            <a:xfrm flipH="false" flipV="false" rot="0">
              <a:off x="0" y="0"/>
              <a:ext cx="886955" cy="534735"/>
            </a:xfrm>
            <a:custGeom>
              <a:avLst/>
              <a:gdLst/>
              <a:ahLst/>
              <a:cxnLst/>
              <a:rect r="r" b="b" t="t" l="l"/>
              <a:pathLst>
                <a:path h="534735" w="886955">
                  <a:moveTo>
                    <a:pt x="0" y="0"/>
                  </a:moveTo>
                  <a:lnTo>
                    <a:pt x="886955" y="0"/>
                  </a:lnTo>
                  <a:lnTo>
                    <a:pt x="886955" y="534735"/>
                  </a:lnTo>
                  <a:lnTo>
                    <a:pt x="0" y="534735"/>
                  </a:lnTo>
                  <a:close/>
                </a:path>
              </a:pathLst>
            </a:custGeom>
            <a:solidFill>
              <a:srgbClr val="B2B3BB"/>
            </a:solidFill>
          </p:spPr>
        </p:sp>
        <p:sp>
          <p:nvSpPr>
            <p:cNvPr name="TextBox 29" id="29"/>
            <p:cNvSpPr txBox="true"/>
            <p:nvPr/>
          </p:nvSpPr>
          <p:spPr>
            <a:xfrm>
              <a:off x="0" y="-76200"/>
              <a:ext cx="886955" cy="610935"/>
            </a:xfrm>
            <a:prstGeom prst="rect">
              <a:avLst/>
            </a:prstGeom>
          </p:spPr>
          <p:txBody>
            <a:bodyPr anchor="ctr" rtlCol="false" tIns="50800" lIns="50800" bIns="50800" rIns="50800"/>
            <a:lstStyle/>
            <a:p>
              <a:pPr algn="ctr">
                <a:lnSpc>
                  <a:spcPts val="5599"/>
                </a:lnSpc>
              </a:pPr>
              <a:r>
                <a:rPr lang="en-US" b="true" sz="3999" spc="199">
                  <a:solidFill>
                    <a:srgbClr val="0A0E26"/>
                  </a:solidFill>
                  <a:latin typeface="Aileron Ultra-Bold"/>
                  <a:ea typeface="Aileron Ultra-Bold"/>
                  <a:cs typeface="Aileron Ultra-Bold"/>
                  <a:sym typeface="Aileron Ultra-Bold"/>
                </a:rPr>
                <a:t>4</a:t>
              </a:r>
            </a:p>
          </p:txBody>
        </p:sp>
      </p:grpSp>
      <p:grpSp>
        <p:nvGrpSpPr>
          <p:cNvPr name="Group 30" id="30"/>
          <p:cNvGrpSpPr/>
          <p:nvPr/>
        </p:nvGrpSpPr>
        <p:grpSpPr>
          <a:xfrm rot="-10800000">
            <a:off x="6147703" y="6374404"/>
            <a:ext cx="436255" cy="455909"/>
            <a:chOff x="0" y="0"/>
            <a:chExt cx="6066525" cy="6339840"/>
          </a:xfrm>
        </p:grpSpPr>
        <p:sp>
          <p:nvSpPr>
            <p:cNvPr name="Freeform 31" id="31"/>
            <p:cNvSpPr/>
            <p:nvPr/>
          </p:nvSpPr>
          <p:spPr>
            <a:xfrm flipH="false" flipV="false" rot="0">
              <a:off x="0" y="0"/>
              <a:ext cx="6066525" cy="6339840"/>
            </a:xfrm>
            <a:custGeom>
              <a:avLst/>
              <a:gdLst/>
              <a:ahLst/>
              <a:cxnLst/>
              <a:rect r="r" b="b" t="t" l="l"/>
              <a:pathLst>
                <a:path h="6339840" w="6066525">
                  <a:moveTo>
                    <a:pt x="6066525" y="6339840"/>
                  </a:moveTo>
                  <a:lnTo>
                    <a:pt x="0" y="6339840"/>
                  </a:lnTo>
                  <a:lnTo>
                    <a:pt x="0" y="0"/>
                  </a:lnTo>
                  <a:close/>
                </a:path>
              </a:pathLst>
            </a:custGeom>
            <a:solidFill>
              <a:srgbClr val="B2B3BB">
                <a:alpha val="49804"/>
              </a:srgbClr>
            </a:solidFill>
          </p:spPr>
        </p:sp>
      </p:grpSp>
      <p:grpSp>
        <p:nvGrpSpPr>
          <p:cNvPr name="Group 32" id="32"/>
          <p:cNvGrpSpPr/>
          <p:nvPr/>
        </p:nvGrpSpPr>
        <p:grpSpPr>
          <a:xfrm rot="-10800000">
            <a:off x="4091417" y="6830313"/>
            <a:ext cx="436255" cy="455909"/>
            <a:chOff x="0" y="0"/>
            <a:chExt cx="6066525" cy="6339840"/>
          </a:xfrm>
        </p:grpSpPr>
        <p:sp>
          <p:nvSpPr>
            <p:cNvPr name="Freeform 33" id="33"/>
            <p:cNvSpPr/>
            <p:nvPr/>
          </p:nvSpPr>
          <p:spPr>
            <a:xfrm flipH="false" flipV="false" rot="0">
              <a:off x="0" y="0"/>
              <a:ext cx="6066525" cy="6339840"/>
            </a:xfrm>
            <a:custGeom>
              <a:avLst/>
              <a:gdLst/>
              <a:ahLst/>
              <a:cxnLst/>
              <a:rect r="r" b="b" t="t" l="l"/>
              <a:pathLst>
                <a:path h="6339840" w="6066525">
                  <a:moveTo>
                    <a:pt x="6066525" y="6339840"/>
                  </a:moveTo>
                  <a:lnTo>
                    <a:pt x="0" y="6339840"/>
                  </a:lnTo>
                  <a:lnTo>
                    <a:pt x="0" y="0"/>
                  </a:lnTo>
                  <a:close/>
                </a:path>
              </a:pathLst>
            </a:custGeom>
            <a:solidFill>
              <a:srgbClr val="E9EAF3">
                <a:alpha val="49804"/>
              </a:srgbClr>
            </a:solidFill>
          </p:spPr>
        </p:sp>
      </p:grpSp>
      <p:grpSp>
        <p:nvGrpSpPr>
          <p:cNvPr name="Group 34" id="34"/>
          <p:cNvGrpSpPr/>
          <p:nvPr/>
        </p:nvGrpSpPr>
        <p:grpSpPr>
          <a:xfrm rot="0">
            <a:off x="8201859" y="3648121"/>
            <a:ext cx="3194113" cy="2970077"/>
            <a:chOff x="0" y="0"/>
            <a:chExt cx="933843" cy="868343"/>
          </a:xfrm>
        </p:grpSpPr>
        <p:sp>
          <p:nvSpPr>
            <p:cNvPr name="Freeform 35" id="35"/>
            <p:cNvSpPr/>
            <p:nvPr/>
          </p:nvSpPr>
          <p:spPr>
            <a:xfrm flipH="false" flipV="false" rot="0">
              <a:off x="0" y="0"/>
              <a:ext cx="933843" cy="868343"/>
            </a:xfrm>
            <a:custGeom>
              <a:avLst/>
              <a:gdLst/>
              <a:ahLst/>
              <a:cxnLst/>
              <a:rect r="r" b="b" t="t" l="l"/>
              <a:pathLst>
                <a:path h="868343" w="933843">
                  <a:moveTo>
                    <a:pt x="933843" y="434171"/>
                  </a:moveTo>
                  <a:lnTo>
                    <a:pt x="527443" y="0"/>
                  </a:lnTo>
                  <a:lnTo>
                    <a:pt x="527443" y="203200"/>
                  </a:lnTo>
                  <a:lnTo>
                    <a:pt x="0" y="203200"/>
                  </a:lnTo>
                  <a:lnTo>
                    <a:pt x="0" y="665143"/>
                  </a:lnTo>
                  <a:lnTo>
                    <a:pt x="527443" y="665143"/>
                  </a:lnTo>
                  <a:lnTo>
                    <a:pt x="527443" y="868343"/>
                  </a:lnTo>
                  <a:lnTo>
                    <a:pt x="933843" y="434171"/>
                  </a:lnTo>
                  <a:close/>
                </a:path>
              </a:pathLst>
            </a:custGeom>
            <a:solidFill>
              <a:srgbClr val="E9EAF3"/>
            </a:solidFill>
          </p:spPr>
        </p:sp>
        <p:sp>
          <p:nvSpPr>
            <p:cNvPr name="TextBox 36" id="36"/>
            <p:cNvSpPr txBox="true"/>
            <p:nvPr/>
          </p:nvSpPr>
          <p:spPr>
            <a:xfrm>
              <a:off x="0" y="127000"/>
              <a:ext cx="832243" cy="538143"/>
            </a:xfrm>
            <a:prstGeom prst="rect">
              <a:avLst/>
            </a:prstGeom>
          </p:spPr>
          <p:txBody>
            <a:bodyPr anchor="ctr" rtlCol="false" tIns="50800" lIns="50800" bIns="50800" rIns="50800"/>
            <a:lstStyle/>
            <a:p>
              <a:pPr algn="ctr">
                <a:lnSpc>
                  <a:spcPts val="5599"/>
                </a:lnSpc>
              </a:pPr>
              <a:r>
                <a:rPr lang="en-US" b="true" sz="3999" spc="199">
                  <a:solidFill>
                    <a:srgbClr val="0A0E26"/>
                  </a:solidFill>
                  <a:latin typeface="Aileron Ultra-Bold"/>
                  <a:ea typeface="Aileron Ultra-Bold"/>
                  <a:cs typeface="Aileron Ultra-Bold"/>
                  <a:sym typeface="Aileron Ultra-Bold"/>
                </a:rPr>
                <a:t>5</a:t>
              </a:r>
            </a:p>
          </p:txBody>
        </p:sp>
      </p:grpSp>
      <p:grpSp>
        <p:nvGrpSpPr>
          <p:cNvPr name="Group 37" id="37"/>
          <p:cNvGrpSpPr/>
          <p:nvPr/>
        </p:nvGrpSpPr>
        <p:grpSpPr>
          <a:xfrm rot="-10800000">
            <a:off x="8195137" y="5918494"/>
            <a:ext cx="436255" cy="455909"/>
            <a:chOff x="0" y="0"/>
            <a:chExt cx="6066525" cy="6339840"/>
          </a:xfrm>
        </p:grpSpPr>
        <p:sp>
          <p:nvSpPr>
            <p:cNvPr name="Freeform 38" id="38"/>
            <p:cNvSpPr/>
            <p:nvPr/>
          </p:nvSpPr>
          <p:spPr>
            <a:xfrm flipH="false" flipV="false" rot="0">
              <a:off x="0" y="0"/>
              <a:ext cx="6066525" cy="6339840"/>
            </a:xfrm>
            <a:custGeom>
              <a:avLst/>
              <a:gdLst/>
              <a:ahLst/>
              <a:cxnLst/>
              <a:rect r="r" b="b" t="t" l="l"/>
              <a:pathLst>
                <a:path h="6339840" w="6066525">
                  <a:moveTo>
                    <a:pt x="6066525" y="6339840"/>
                  </a:moveTo>
                  <a:lnTo>
                    <a:pt x="0" y="6339840"/>
                  </a:lnTo>
                  <a:lnTo>
                    <a:pt x="0" y="0"/>
                  </a:lnTo>
                  <a:close/>
                </a:path>
              </a:pathLst>
            </a:custGeom>
            <a:solidFill>
              <a:srgbClr val="E9EAF3">
                <a:alpha val="49804"/>
              </a:srgbClr>
            </a:solidFill>
          </p:spPr>
        </p:sp>
      </p:grpSp>
      <p:sp>
        <p:nvSpPr>
          <p:cNvPr name="TextBox 39" id="39"/>
          <p:cNvSpPr txBox="true"/>
          <p:nvPr/>
        </p:nvSpPr>
        <p:spPr>
          <a:xfrm rot="0">
            <a:off x="358307" y="5466548"/>
            <a:ext cx="1332253" cy="327054"/>
          </a:xfrm>
          <a:prstGeom prst="rect">
            <a:avLst/>
          </a:prstGeom>
        </p:spPr>
        <p:txBody>
          <a:bodyPr anchor="t" rtlCol="false" tIns="0" lIns="0" bIns="0" rIns="0">
            <a:spAutoFit/>
          </a:bodyPr>
          <a:lstStyle/>
          <a:p>
            <a:pPr algn="ctr" marL="0" indent="0" lvl="0">
              <a:lnSpc>
                <a:spcPts val="2688"/>
              </a:lnSpc>
            </a:pPr>
            <a:r>
              <a:rPr lang="en-US" sz="1920" spc="57">
                <a:solidFill>
                  <a:srgbClr val="0A0E26"/>
                </a:solidFill>
                <a:latin typeface="Aileron"/>
                <a:ea typeface="Aileron"/>
                <a:cs typeface="Aileron"/>
                <a:sym typeface="Aileron"/>
              </a:rPr>
              <a:t>Collecting</a:t>
            </a:r>
          </a:p>
        </p:txBody>
      </p:sp>
      <p:sp>
        <p:nvSpPr>
          <p:cNvPr name="TextBox 40" id="40"/>
          <p:cNvSpPr txBox="true"/>
          <p:nvPr/>
        </p:nvSpPr>
        <p:spPr>
          <a:xfrm rot="0">
            <a:off x="2260475" y="4956993"/>
            <a:ext cx="1830942" cy="327054"/>
          </a:xfrm>
          <a:prstGeom prst="rect">
            <a:avLst/>
          </a:prstGeom>
        </p:spPr>
        <p:txBody>
          <a:bodyPr anchor="t" rtlCol="false" tIns="0" lIns="0" bIns="0" rIns="0">
            <a:spAutoFit/>
          </a:bodyPr>
          <a:lstStyle/>
          <a:p>
            <a:pPr algn="ctr" marL="0" indent="0" lvl="0">
              <a:lnSpc>
                <a:spcPts val="2688"/>
              </a:lnSpc>
            </a:pPr>
            <a:r>
              <a:rPr lang="en-US" sz="1920" spc="57">
                <a:solidFill>
                  <a:srgbClr val="0A0E26"/>
                </a:solidFill>
                <a:latin typeface="Aileron"/>
                <a:ea typeface="Aileron"/>
                <a:cs typeface="Aileron"/>
                <a:sym typeface="Aileron"/>
              </a:rPr>
              <a:t>Normalization</a:t>
            </a:r>
          </a:p>
        </p:txBody>
      </p:sp>
      <p:sp>
        <p:nvSpPr>
          <p:cNvPr name="TextBox 41" id="41"/>
          <p:cNvSpPr txBox="true"/>
          <p:nvPr/>
        </p:nvSpPr>
        <p:spPr>
          <a:xfrm rot="0">
            <a:off x="4309544" y="4551485"/>
            <a:ext cx="1561914" cy="327054"/>
          </a:xfrm>
          <a:prstGeom prst="rect">
            <a:avLst/>
          </a:prstGeom>
        </p:spPr>
        <p:txBody>
          <a:bodyPr anchor="t" rtlCol="false" tIns="0" lIns="0" bIns="0" rIns="0">
            <a:spAutoFit/>
          </a:bodyPr>
          <a:lstStyle/>
          <a:p>
            <a:pPr algn="ctr" marL="0" indent="0" lvl="0">
              <a:lnSpc>
                <a:spcPts val="2688"/>
              </a:lnSpc>
            </a:pPr>
            <a:r>
              <a:rPr lang="en-US" sz="1920" spc="57">
                <a:solidFill>
                  <a:srgbClr val="0A0E26"/>
                </a:solidFill>
                <a:latin typeface="Aileron"/>
                <a:ea typeface="Aileron"/>
                <a:cs typeface="Aileron"/>
                <a:sym typeface="Aileron"/>
              </a:rPr>
              <a:t>Aggregation</a:t>
            </a:r>
          </a:p>
        </p:txBody>
      </p:sp>
      <p:sp>
        <p:nvSpPr>
          <p:cNvPr name="TextBox 42" id="42"/>
          <p:cNvSpPr txBox="true"/>
          <p:nvPr/>
        </p:nvSpPr>
        <p:spPr>
          <a:xfrm rot="0">
            <a:off x="6550680" y="4041930"/>
            <a:ext cx="1332253" cy="327054"/>
          </a:xfrm>
          <a:prstGeom prst="rect">
            <a:avLst/>
          </a:prstGeom>
        </p:spPr>
        <p:txBody>
          <a:bodyPr anchor="t" rtlCol="false" tIns="0" lIns="0" bIns="0" rIns="0">
            <a:spAutoFit/>
          </a:bodyPr>
          <a:lstStyle/>
          <a:p>
            <a:pPr algn="ctr" marL="0" indent="0" lvl="0">
              <a:lnSpc>
                <a:spcPts val="2688"/>
              </a:lnSpc>
            </a:pPr>
            <a:r>
              <a:rPr lang="en-US" sz="1920" spc="57">
                <a:solidFill>
                  <a:srgbClr val="0A0E26"/>
                </a:solidFill>
                <a:latin typeface="Aileron"/>
                <a:ea typeface="Aileron"/>
                <a:cs typeface="Aileron"/>
                <a:sym typeface="Aileron"/>
              </a:rPr>
              <a:t>Correlation</a:t>
            </a:r>
          </a:p>
        </p:txBody>
      </p:sp>
      <p:sp>
        <p:nvSpPr>
          <p:cNvPr name="TextBox 43" id="43"/>
          <p:cNvSpPr txBox="true"/>
          <p:nvPr/>
        </p:nvSpPr>
        <p:spPr>
          <a:xfrm rot="0">
            <a:off x="8527753" y="3597798"/>
            <a:ext cx="1332253" cy="327054"/>
          </a:xfrm>
          <a:prstGeom prst="rect">
            <a:avLst/>
          </a:prstGeom>
        </p:spPr>
        <p:txBody>
          <a:bodyPr anchor="t" rtlCol="false" tIns="0" lIns="0" bIns="0" rIns="0">
            <a:spAutoFit/>
          </a:bodyPr>
          <a:lstStyle/>
          <a:p>
            <a:pPr algn="ctr" marL="0" indent="0" lvl="0">
              <a:lnSpc>
                <a:spcPts val="2688"/>
              </a:lnSpc>
            </a:pPr>
            <a:r>
              <a:rPr lang="en-US" sz="1920" spc="57">
                <a:solidFill>
                  <a:srgbClr val="0A0E26"/>
                </a:solidFill>
                <a:latin typeface="Aileron"/>
                <a:ea typeface="Aileron"/>
                <a:cs typeface="Aileron"/>
                <a:sym typeface="Aileron"/>
              </a:rPr>
              <a:t>Reporting</a:t>
            </a:r>
          </a:p>
        </p:txBody>
      </p:sp>
      <p:sp>
        <p:nvSpPr>
          <p:cNvPr name="TextBox 44" id="44"/>
          <p:cNvSpPr txBox="true"/>
          <p:nvPr/>
        </p:nvSpPr>
        <p:spPr>
          <a:xfrm rot="0">
            <a:off x="-3760" y="7923107"/>
            <a:ext cx="2491489" cy="1323340"/>
          </a:xfrm>
          <a:prstGeom prst="rect">
            <a:avLst/>
          </a:prstGeom>
        </p:spPr>
        <p:txBody>
          <a:bodyPr anchor="t" rtlCol="false" tIns="0" lIns="0" bIns="0" rIns="0">
            <a:spAutoFit/>
          </a:bodyPr>
          <a:lstStyle/>
          <a:p>
            <a:pPr algn="ctr">
              <a:lnSpc>
                <a:spcPts val="2659"/>
              </a:lnSpc>
              <a:spcBef>
                <a:spcPct val="0"/>
              </a:spcBef>
            </a:pPr>
            <a:r>
              <a:rPr lang="en-US" sz="1899">
                <a:solidFill>
                  <a:srgbClr val="0A0E26"/>
                </a:solidFill>
                <a:latin typeface="DM Sans"/>
                <a:ea typeface="DM Sans"/>
                <a:cs typeface="DM Sans"/>
                <a:sym typeface="DM Sans"/>
              </a:rPr>
              <a:t>Gathers logs from diverse sources to capture all relevant data.</a:t>
            </a:r>
          </a:p>
        </p:txBody>
      </p:sp>
      <p:sp>
        <p:nvSpPr>
          <p:cNvPr name="TextBox 45" id="45"/>
          <p:cNvSpPr txBox="true"/>
          <p:nvPr/>
        </p:nvSpPr>
        <p:spPr>
          <a:xfrm rot="0">
            <a:off x="2487730" y="7522658"/>
            <a:ext cx="2033220" cy="1323340"/>
          </a:xfrm>
          <a:prstGeom prst="rect">
            <a:avLst/>
          </a:prstGeom>
        </p:spPr>
        <p:txBody>
          <a:bodyPr anchor="t" rtlCol="false" tIns="0" lIns="0" bIns="0" rIns="0">
            <a:spAutoFit/>
          </a:bodyPr>
          <a:lstStyle/>
          <a:p>
            <a:pPr algn="ctr">
              <a:lnSpc>
                <a:spcPts val="2659"/>
              </a:lnSpc>
              <a:spcBef>
                <a:spcPct val="0"/>
              </a:spcBef>
            </a:pPr>
            <a:r>
              <a:rPr lang="en-US" sz="1899">
                <a:solidFill>
                  <a:srgbClr val="0A0E26"/>
                </a:solidFill>
                <a:latin typeface="DM Sans"/>
                <a:ea typeface="DM Sans"/>
                <a:cs typeface="DM Sans"/>
                <a:sym typeface="DM Sans"/>
              </a:rPr>
              <a:t>Standardizes raw logs into a unified format for easier analysis.</a:t>
            </a:r>
          </a:p>
        </p:txBody>
      </p:sp>
      <p:sp>
        <p:nvSpPr>
          <p:cNvPr name="TextBox 46" id="46"/>
          <p:cNvSpPr txBox="true"/>
          <p:nvPr/>
        </p:nvSpPr>
        <p:spPr>
          <a:xfrm rot="0">
            <a:off x="4572000" y="6972543"/>
            <a:ext cx="1793830" cy="1990090"/>
          </a:xfrm>
          <a:prstGeom prst="rect">
            <a:avLst/>
          </a:prstGeom>
        </p:spPr>
        <p:txBody>
          <a:bodyPr anchor="t" rtlCol="false" tIns="0" lIns="0" bIns="0" rIns="0">
            <a:spAutoFit/>
          </a:bodyPr>
          <a:lstStyle/>
          <a:p>
            <a:pPr algn="ctr">
              <a:lnSpc>
                <a:spcPts val="2659"/>
              </a:lnSpc>
              <a:spcBef>
                <a:spcPct val="0"/>
              </a:spcBef>
            </a:pPr>
            <a:r>
              <a:rPr lang="en-US" sz="1899">
                <a:solidFill>
                  <a:srgbClr val="0A0E26"/>
                </a:solidFill>
                <a:latin typeface="DM Sans"/>
                <a:ea typeface="DM Sans"/>
                <a:cs typeface="DM Sans"/>
                <a:sym typeface="DM Sans"/>
              </a:rPr>
              <a:t>Stores and indexes data centrally for quick access and searchability.</a:t>
            </a:r>
          </a:p>
        </p:txBody>
      </p:sp>
      <p:sp>
        <p:nvSpPr>
          <p:cNvPr name="TextBox 47" id="47"/>
          <p:cNvSpPr txBox="true"/>
          <p:nvPr/>
        </p:nvSpPr>
        <p:spPr>
          <a:xfrm rot="0">
            <a:off x="6550680" y="6537138"/>
            <a:ext cx="1977073" cy="1656715"/>
          </a:xfrm>
          <a:prstGeom prst="rect">
            <a:avLst/>
          </a:prstGeom>
        </p:spPr>
        <p:txBody>
          <a:bodyPr anchor="t" rtlCol="false" tIns="0" lIns="0" bIns="0" rIns="0">
            <a:spAutoFit/>
          </a:bodyPr>
          <a:lstStyle/>
          <a:p>
            <a:pPr algn="ctr">
              <a:lnSpc>
                <a:spcPts val="2659"/>
              </a:lnSpc>
              <a:spcBef>
                <a:spcPct val="0"/>
              </a:spcBef>
            </a:pPr>
            <a:r>
              <a:rPr lang="en-US" sz="1899">
                <a:solidFill>
                  <a:srgbClr val="0A0E26"/>
                </a:solidFill>
                <a:latin typeface="DM Sans"/>
                <a:ea typeface="DM Sans"/>
                <a:cs typeface="DM Sans"/>
                <a:sym typeface="DM Sans"/>
              </a:rPr>
              <a:t>Identifies patterns and anomalies to detect potential threats.</a:t>
            </a:r>
          </a:p>
        </p:txBody>
      </p:sp>
      <p:sp>
        <p:nvSpPr>
          <p:cNvPr name="TextBox 48" id="48"/>
          <p:cNvSpPr txBox="true"/>
          <p:nvPr/>
        </p:nvSpPr>
        <p:spPr>
          <a:xfrm rot="0">
            <a:off x="8708728" y="6657245"/>
            <a:ext cx="2279012" cy="1656715"/>
          </a:xfrm>
          <a:prstGeom prst="rect">
            <a:avLst/>
          </a:prstGeom>
        </p:spPr>
        <p:txBody>
          <a:bodyPr anchor="t" rtlCol="false" tIns="0" lIns="0" bIns="0" rIns="0">
            <a:spAutoFit/>
          </a:bodyPr>
          <a:lstStyle/>
          <a:p>
            <a:pPr algn="ctr">
              <a:lnSpc>
                <a:spcPts val="2659"/>
              </a:lnSpc>
              <a:spcBef>
                <a:spcPct val="0"/>
              </a:spcBef>
            </a:pPr>
            <a:r>
              <a:rPr lang="en-US" sz="1899">
                <a:solidFill>
                  <a:srgbClr val="0A0E26"/>
                </a:solidFill>
                <a:latin typeface="DM Sans"/>
                <a:ea typeface="DM Sans"/>
                <a:cs typeface="DM Sans"/>
                <a:sym typeface="DM Sans"/>
              </a:rPr>
              <a:t>Visualizes findings for real-time monitoring and informed decision-making</a:t>
            </a:r>
          </a:p>
        </p:txBody>
      </p:sp>
    </p:spTree>
  </p:cSld>
  <p:clrMapOvr>
    <a:masterClrMapping/>
  </p:clrMapOvr>
  <p:transition spd="fast">
    <p:circle/>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0" y="4324094"/>
            <a:ext cx="4704095" cy="2822457"/>
          </a:xfrm>
          <a:custGeom>
            <a:avLst/>
            <a:gdLst/>
            <a:ahLst/>
            <a:cxnLst/>
            <a:rect r="r" b="b" t="t" l="l"/>
            <a:pathLst>
              <a:path h="2822457" w="4704095">
                <a:moveTo>
                  <a:pt x="0" y="0"/>
                </a:moveTo>
                <a:lnTo>
                  <a:pt x="4704095" y="0"/>
                </a:lnTo>
                <a:lnTo>
                  <a:pt x="4704095" y="2822458"/>
                </a:lnTo>
                <a:lnTo>
                  <a:pt x="0" y="2822458"/>
                </a:lnTo>
                <a:lnTo>
                  <a:pt x="0" y="0"/>
                </a:lnTo>
                <a:close/>
              </a:path>
            </a:pathLst>
          </a:custGeom>
          <a:blipFill>
            <a:blip r:embed="rId2"/>
            <a:stretch>
              <a:fillRect l="0" t="0" r="0" b="0"/>
            </a:stretch>
          </a:blipFill>
        </p:spPr>
      </p:sp>
      <p:sp>
        <p:nvSpPr>
          <p:cNvPr name="Freeform 3" id="3"/>
          <p:cNvSpPr/>
          <p:nvPr/>
        </p:nvSpPr>
        <p:spPr>
          <a:xfrm flipH="false" flipV="false" rot="0">
            <a:off x="4704095" y="2614395"/>
            <a:ext cx="13166011" cy="7177450"/>
          </a:xfrm>
          <a:custGeom>
            <a:avLst/>
            <a:gdLst/>
            <a:ahLst/>
            <a:cxnLst/>
            <a:rect r="r" b="b" t="t" l="l"/>
            <a:pathLst>
              <a:path h="7177450" w="13166011">
                <a:moveTo>
                  <a:pt x="0" y="0"/>
                </a:moveTo>
                <a:lnTo>
                  <a:pt x="13166011" y="0"/>
                </a:lnTo>
                <a:lnTo>
                  <a:pt x="13166011" y="7177449"/>
                </a:lnTo>
                <a:lnTo>
                  <a:pt x="0" y="7177449"/>
                </a:lnTo>
                <a:lnTo>
                  <a:pt x="0" y="0"/>
                </a:lnTo>
                <a:close/>
              </a:path>
            </a:pathLst>
          </a:custGeom>
          <a:blipFill>
            <a:blip r:embed="rId3"/>
            <a:stretch>
              <a:fillRect l="-15384" t="-26107" r="-15562" b="0"/>
            </a:stretch>
          </a:blipFill>
        </p:spPr>
      </p:sp>
      <p:sp>
        <p:nvSpPr>
          <p:cNvPr name="TextBox 4" id="4"/>
          <p:cNvSpPr txBox="true"/>
          <p:nvPr/>
        </p:nvSpPr>
        <p:spPr>
          <a:xfrm rot="0">
            <a:off x="0" y="64057"/>
            <a:ext cx="18288000" cy="1943735"/>
          </a:xfrm>
          <a:prstGeom prst="rect">
            <a:avLst/>
          </a:prstGeom>
        </p:spPr>
        <p:txBody>
          <a:bodyPr anchor="t" rtlCol="false" tIns="0" lIns="0" bIns="0" rIns="0">
            <a:spAutoFit/>
          </a:bodyPr>
          <a:lstStyle/>
          <a:p>
            <a:pPr algn="ctr">
              <a:lnSpc>
                <a:spcPts val="7840"/>
              </a:lnSpc>
              <a:spcBef>
                <a:spcPct val="0"/>
              </a:spcBef>
            </a:pPr>
            <a:r>
              <a:rPr lang="en-US" b="true" sz="5600" spc="112">
                <a:solidFill>
                  <a:srgbClr val="0A0E26"/>
                </a:solidFill>
                <a:latin typeface="DM Sans Bold"/>
                <a:ea typeface="DM Sans Bold"/>
                <a:cs typeface="DM Sans Bold"/>
                <a:sym typeface="DM Sans Bold"/>
              </a:rPr>
              <a:t>THREAT INTELLIGENCE &amp; THREAT INTELLIGENCE PLATFORMS (TIP)</a:t>
            </a:r>
          </a:p>
        </p:txBody>
      </p:sp>
    </p:spTree>
  </p:cSld>
  <p:clrMapOvr>
    <a:masterClrMapping/>
  </p:clrMapOvr>
  <p:transition spd="fast">
    <p:push dir="l"/>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AutoShape 2" id="2"/>
          <p:cNvSpPr/>
          <p:nvPr/>
        </p:nvSpPr>
        <p:spPr>
          <a:xfrm>
            <a:off x="4252628" y="1406220"/>
            <a:ext cx="6721628" cy="0"/>
          </a:xfrm>
          <a:prstGeom prst="line">
            <a:avLst/>
          </a:prstGeom>
          <a:ln cap="flat" w="19050">
            <a:solidFill>
              <a:srgbClr val="0A0E26"/>
            </a:solidFill>
            <a:prstDash val="solid"/>
            <a:headEnd type="none" len="sm" w="sm"/>
            <a:tailEnd type="none" len="sm" w="sm"/>
          </a:ln>
        </p:spPr>
      </p:sp>
      <p:sp>
        <p:nvSpPr>
          <p:cNvPr name="AutoShape 3" id="3"/>
          <p:cNvSpPr/>
          <p:nvPr/>
        </p:nvSpPr>
        <p:spPr>
          <a:xfrm>
            <a:off x="8622270" y="3992575"/>
            <a:ext cx="6721628" cy="0"/>
          </a:xfrm>
          <a:prstGeom prst="line">
            <a:avLst/>
          </a:prstGeom>
          <a:ln cap="flat" w="19050">
            <a:solidFill>
              <a:srgbClr val="0A0E26"/>
            </a:solidFill>
            <a:prstDash val="solid"/>
            <a:headEnd type="none" len="sm" w="sm"/>
            <a:tailEnd type="none" len="sm" w="sm"/>
          </a:ln>
        </p:spPr>
      </p:sp>
      <p:grpSp>
        <p:nvGrpSpPr>
          <p:cNvPr name="Group 4" id="4"/>
          <p:cNvGrpSpPr/>
          <p:nvPr/>
        </p:nvGrpSpPr>
        <p:grpSpPr>
          <a:xfrm rot="0">
            <a:off x="-582497" y="-283663"/>
            <a:ext cx="3222395" cy="11126397"/>
            <a:chOff x="0" y="0"/>
            <a:chExt cx="848697" cy="2930409"/>
          </a:xfrm>
        </p:grpSpPr>
        <p:sp>
          <p:nvSpPr>
            <p:cNvPr name="Freeform 5" id="5"/>
            <p:cNvSpPr/>
            <p:nvPr/>
          </p:nvSpPr>
          <p:spPr>
            <a:xfrm flipH="false" flipV="false" rot="0">
              <a:off x="0" y="0"/>
              <a:ext cx="848697" cy="2930409"/>
            </a:xfrm>
            <a:custGeom>
              <a:avLst/>
              <a:gdLst/>
              <a:ahLst/>
              <a:cxnLst/>
              <a:rect r="r" b="b" t="t" l="l"/>
              <a:pathLst>
                <a:path h="2930409" w="848697">
                  <a:moveTo>
                    <a:pt x="0" y="0"/>
                  </a:moveTo>
                  <a:lnTo>
                    <a:pt x="848697" y="0"/>
                  </a:lnTo>
                  <a:lnTo>
                    <a:pt x="848697" y="2930409"/>
                  </a:lnTo>
                  <a:lnTo>
                    <a:pt x="0" y="2930409"/>
                  </a:lnTo>
                  <a:close/>
                </a:path>
              </a:pathLst>
            </a:custGeom>
            <a:solidFill>
              <a:srgbClr val="26282F"/>
            </a:solidFill>
          </p:spPr>
        </p:sp>
        <p:sp>
          <p:nvSpPr>
            <p:cNvPr name="TextBox 6" id="6"/>
            <p:cNvSpPr txBox="true"/>
            <p:nvPr/>
          </p:nvSpPr>
          <p:spPr>
            <a:xfrm>
              <a:off x="0" y="-38100"/>
              <a:ext cx="848697" cy="2968509"/>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5359684" y="8993335"/>
            <a:ext cx="3222395" cy="1584434"/>
            <a:chOff x="0" y="0"/>
            <a:chExt cx="848697" cy="417300"/>
          </a:xfrm>
        </p:grpSpPr>
        <p:sp>
          <p:nvSpPr>
            <p:cNvPr name="Freeform 8" id="8"/>
            <p:cNvSpPr/>
            <p:nvPr/>
          </p:nvSpPr>
          <p:spPr>
            <a:xfrm flipH="false" flipV="false" rot="0">
              <a:off x="0" y="0"/>
              <a:ext cx="848697" cy="417300"/>
            </a:xfrm>
            <a:custGeom>
              <a:avLst/>
              <a:gdLst/>
              <a:ahLst/>
              <a:cxnLst/>
              <a:rect r="r" b="b" t="t" l="l"/>
              <a:pathLst>
                <a:path h="417300" w="848697">
                  <a:moveTo>
                    <a:pt x="0" y="0"/>
                  </a:moveTo>
                  <a:lnTo>
                    <a:pt x="848697" y="0"/>
                  </a:lnTo>
                  <a:lnTo>
                    <a:pt x="848697" y="417300"/>
                  </a:lnTo>
                  <a:lnTo>
                    <a:pt x="0" y="417300"/>
                  </a:lnTo>
                  <a:close/>
                </a:path>
              </a:pathLst>
            </a:custGeom>
            <a:solidFill>
              <a:srgbClr val="0A0E26"/>
            </a:solidFill>
          </p:spPr>
        </p:sp>
        <p:sp>
          <p:nvSpPr>
            <p:cNvPr name="TextBox 9" id="9"/>
            <p:cNvSpPr txBox="true"/>
            <p:nvPr/>
          </p:nvSpPr>
          <p:spPr>
            <a:xfrm>
              <a:off x="0" y="-38100"/>
              <a:ext cx="848697" cy="45540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17259300" y="4629150"/>
            <a:ext cx="1262496" cy="1028700"/>
            <a:chOff x="0" y="0"/>
            <a:chExt cx="332509" cy="270933"/>
          </a:xfrm>
        </p:grpSpPr>
        <p:sp>
          <p:nvSpPr>
            <p:cNvPr name="Freeform 11" id="11"/>
            <p:cNvSpPr/>
            <p:nvPr/>
          </p:nvSpPr>
          <p:spPr>
            <a:xfrm flipH="false" flipV="false" rot="0">
              <a:off x="0" y="0"/>
              <a:ext cx="332509" cy="270933"/>
            </a:xfrm>
            <a:custGeom>
              <a:avLst/>
              <a:gdLst/>
              <a:ahLst/>
              <a:cxnLst/>
              <a:rect r="r" b="b" t="t" l="l"/>
              <a:pathLst>
                <a:path h="270933" w="332509">
                  <a:moveTo>
                    <a:pt x="0" y="0"/>
                  </a:moveTo>
                  <a:lnTo>
                    <a:pt x="332509" y="0"/>
                  </a:lnTo>
                  <a:lnTo>
                    <a:pt x="332509" y="270933"/>
                  </a:lnTo>
                  <a:lnTo>
                    <a:pt x="0" y="270933"/>
                  </a:lnTo>
                  <a:close/>
                </a:path>
              </a:pathLst>
            </a:custGeom>
            <a:solidFill>
              <a:srgbClr val="0A0E26"/>
            </a:solidFill>
          </p:spPr>
        </p:sp>
        <p:sp>
          <p:nvSpPr>
            <p:cNvPr name="TextBox 12" id="12"/>
            <p:cNvSpPr txBox="true"/>
            <p:nvPr/>
          </p:nvSpPr>
          <p:spPr>
            <a:xfrm>
              <a:off x="0" y="-38100"/>
              <a:ext cx="332509" cy="309033"/>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7437413" y="4743081"/>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4" id="14"/>
          <p:cNvGrpSpPr/>
          <p:nvPr/>
        </p:nvGrpSpPr>
        <p:grpSpPr>
          <a:xfrm rot="0">
            <a:off x="0" y="2582182"/>
            <a:ext cx="8750604" cy="7704818"/>
            <a:chOff x="0" y="0"/>
            <a:chExt cx="1183981" cy="1042483"/>
          </a:xfrm>
        </p:grpSpPr>
        <p:sp>
          <p:nvSpPr>
            <p:cNvPr name="Freeform 15" id="15"/>
            <p:cNvSpPr/>
            <p:nvPr/>
          </p:nvSpPr>
          <p:spPr>
            <a:xfrm flipH="false" flipV="false" rot="0">
              <a:off x="0" y="0"/>
              <a:ext cx="1183981" cy="1042483"/>
            </a:xfrm>
            <a:custGeom>
              <a:avLst/>
              <a:gdLst/>
              <a:ahLst/>
              <a:cxnLst/>
              <a:rect r="r" b="b" t="t" l="l"/>
              <a:pathLst>
                <a:path h="1042483" w="1183981">
                  <a:moveTo>
                    <a:pt x="0" y="0"/>
                  </a:moveTo>
                  <a:lnTo>
                    <a:pt x="1183981" y="0"/>
                  </a:lnTo>
                  <a:lnTo>
                    <a:pt x="1183981" y="1042483"/>
                  </a:lnTo>
                  <a:lnTo>
                    <a:pt x="0" y="1042483"/>
                  </a:lnTo>
                  <a:close/>
                </a:path>
              </a:pathLst>
            </a:custGeom>
            <a:blipFill>
              <a:blip r:embed="rId4"/>
              <a:stretch>
                <a:fillRect l="-12780" t="0" r="-12780" b="0"/>
              </a:stretch>
            </a:blipFill>
          </p:spPr>
        </p:sp>
      </p:grpSp>
      <p:sp>
        <p:nvSpPr>
          <p:cNvPr name="TextBox 16" id="16"/>
          <p:cNvSpPr txBox="true"/>
          <p:nvPr/>
        </p:nvSpPr>
        <p:spPr>
          <a:xfrm rot="0">
            <a:off x="2740013" y="1653870"/>
            <a:ext cx="11108239" cy="547370"/>
          </a:xfrm>
          <a:prstGeom prst="rect">
            <a:avLst/>
          </a:prstGeom>
        </p:spPr>
        <p:txBody>
          <a:bodyPr anchor="t" rtlCol="false" tIns="0" lIns="0" bIns="0" rIns="0">
            <a:spAutoFit/>
          </a:bodyPr>
          <a:lstStyle/>
          <a:p>
            <a:pPr algn="l">
              <a:lnSpc>
                <a:spcPts val="4480"/>
              </a:lnSpc>
              <a:spcBef>
                <a:spcPct val="0"/>
              </a:spcBef>
            </a:pPr>
            <a:r>
              <a:rPr lang="en-US" sz="3200">
                <a:solidFill>
                  <a:srgbClr val="0A0E26"/>
                </a:solidFill>
                <a:latin typeface="DM Sans"/>
                <a:ea typeface="DM Sans"/>
                <a:cs typeface="DM Sans"/>
                <a:sym typeface="DM Sans"/>
              </a:rPr>
              <a:t>Centralizing Threat Data for Effective Incident Response</a:t>
            </a:r>
          </a:p>
        </p:txBody>
      </p:sp>
      <p:sp>
        <p:nvSpPr>
          <p:cNvPr name="TextBox 17" id="17"/>
          <p:cNvSpPr txBox="true"/>
          <p:nvPr/>
        </p:nvSpPr>
        <p:spPr>
          <a:xfrm rot="0">
            <a:off x="8750604" y="4306836"/>
            <a:ext cx="8508696" cy="5434965"/>
          </a:xfrm>
          <a:prstGeom prst="rect">
            <a:avLst/>
          </a:prstGeom>
        </p:spPr>
        <p:txBody>
          <a:bodyPr anchor="t" rtlCol="false" tIns="0" lIns="0" bIns="0" rIns="0">
            <a:spAutoFit/>
          </a:bodyPr>
          <a:lstStyle/>
          <a:p>
            <a:pPr algn="l">
              <a:lnSpc>
                <a:spcPts val="3359"/>
              </a:lnSpc>
              <a:spcBef>
                <a:spcPct val="0"/>
              </a:spcBef>
            </a:pPr>
            <a:r>
              <a:rPr lang="en-US" sz="2400">
                <a:solidFill>
                  <a:srgbClr val="0A0E26"/>
                </a:solidFill>
                <a:latin typeface="DM Sans"/>
                <a:ea typeface="DM Sans"/>
                <a:cs typeface="DM Sans"/>
                <a:sym typeface="DM Sans"/>
              </a:rPr>
              <a:t>Using MISP within a Security Operations Center (SOC) significantly enhances threat detection, investigation, and response by providing centralized access to actionable threat intelligence. MISP facilitates the sharing of malware and threat indicators, ensuring SOC teams can collaborate effectively and stay proactive against emerging cyber threats. It integrates with user interfaces (UI) for analysts, databases for storing threat intelligence, and APIs for automation, supporting various formats like STIX, JSON, and OpenIOC. By turning raw threat data into meaningful insights, MISP empowers organizations to reduce risks, improve their security posture, and respond efficiently to incidents.</a:t>
            </a:r>
          </a:p>
        </p:txBody>
      </p:sp>
      <p:sp>
        <p:nvSpPr>
          <p:cNvPr name="TextBox 18" id="18"/>
          <p:cNvSpPr txBox="true"/>
          <p:nvPr/>
        </p:nvSpPr>
        <p:spPr>
          <a:xfrm rot="0">
            <a:off x="2744672" y="190500"/>
            <a:ext cx="15648103" cy="903605"/>
          </a:xfrm>
          <a:prstGeom prst="rect">
            <a:avLst/>
          </a:prstGeom>
        </p:spPr>
        <p:txBody>
          <a:bodyPr anchor="t" rtlCol="false" tIns="0" lIns="0" bIns="0" rIns="0">
            <a:spAutoFit/>
          </a:bodyPr>
          <a:lstStyle/>
          <a:p>
            <a:pPr algn="l">
              <a:lnSpc>
                <a:spcPts val="7420"/>
              </a:lnSpc>
              <a:spcBef>
                <a:spcPct val="0"/>
              </a:spcBef>
            </a:pPr>
            <a:r>
              <a:rPr lang="en-US" b="true" sz="5300" spc="106">
                <a:solidFill>
                  <a:srgbClr val="393078"/>
                </a:solidFill>
                <a:latin typeface="DM Sans Bold"/>
                <a:ea typeface="DM Sans Bold"/>
                <a:cs typeface="DM Sans Bold"/>
                <a:sym typeface="DM Sans Bold"/>
              </a:rPr>
              <a:t>MALWARE INFORMATION SHARING PALTFORM</a:t>
            </a:r>
          </a:p>
        </p:txBody>
      </p:sp>
      <p:sp>
        <p:nvSpPr>
          <p:cNvPr name="TextBox 19" id="19"/>
          <p:cNvSpPr txBox="true"/>
          <p:nvPr/>
        </p:nvSpPr>
        <p:spPr>
          <a:xfrm rot="0">
            <a:off x="8582078" y="2725115"/>
            <a:ext cx="8677222" cy="953135"/>
          </a:xfrm>
          <a:prstGeom prst="rect">
            <a:avLst/>
          </a:prstGeom>
        </p:spPr>
        <p:txBody>
          <a:bodyPr anchor="t" rtlCol="false" tIns="0" lIns="0" bIns="0" rIns="0">
            <a:spAutoFit/>
          </a:bodyPr>
          <a:lstStyle/>
          <a:p>
            <a:pPr algn="l">
              <a:lnSpc>
                <a:spcPts val="7840"/>
              </a:lnSpc>
              <a:spcBef>
                <a:spcPct val="0"/>
              </a:spcBef>
            </a:pPr>
            <a:r>
              <a:rPr lang="en-US" b="true" sz="5600" spc="112">
                <a:solidFill>
                  <a:srgbClr val="393078"/>
                </a:solidFill>
                <a:latin typeface="DM Sans Bold"/>
                <a:ea typeface="DM Sans Bold"/>
                <a:cs typeface="DM Sans Bold"/>
                <a:sym typeface="DM Sans Bold"/>
              </a:rPr>
              <a:t>WHY USE MISP IN SOC?</a:t>
            </a:r>
          </a:p>
        </p:txBody>
      </p:sp>
    </p:spTree>
  </p:cSld>
  <p:clrMapOvr>
    <a:masterClrMapping/>
  </p:clrMapOvr>
  <p:transition spd="fast">
    <p:fade/>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681928" y="3552045"/>
            <a:ext cx="6299329" cy="5961317"/>
          </a:xfrm>
          <a:custGeom>
            <a:avLst/>
            <a:gdLst/>
            <a:ahLst/>
            <a:cxnLst/>
            <a:rect r="r" b="b" t="t" l="l"/>
            <a:pathLst>
              <a:path h="5961317" w="6299329">
                <a:moveTo>
                  <a:pt x="0" y="0"/>
                </a:moveTo>
                <a:lnTo>
                  <a:pt x="6299329" y="0"/>
                </a:lnTo>
                <a:lnTo>
                  <a:pt x="6299329" y="5961316"/>
                </a:lnTo>
                <a:lnTo>
                  <a:pt x="0" y="5961316"/>
                </a:lnTo>
                <a:lnTo>
                  <a:pt x="0" y="0"/>
                </a:lnTo>
                <a:close/>
              </a:path>
            </a:pathLst>
          </a:custGeom>
          <a:blipFill>
            <a:blip r:embed="rId2"/>
            <a:stretch>
              <a:fillRect l="-30093" t="-13084" r="-32922" b="-2975"/>
            </a:stretch>
          </a:blipFill>
        </p:spPr>
      </p:sp>
      <p:sp>
        <p:nvSpPr>
          <p:cNvPr name="Freeform 3" id="3"/>
          <p:cNvSpPr/>
          <p:nvPr/>
        </p:nvSpPr>
        <p:spPr>
          <a:xfrm flipH="false" flipV="false" rot="0">
            <a:off x="7586811" y="3029961"/>
            <a:ext cx="10152877" cy="7005485"/>
          </a:xfrm>
          <a:custGeom>
            <a:avLst/>
            <a:gdLst/>
            <a:ahLst/>
            <a:cxnLst/>
            <a:rect r="r" b="b" t="t" l="l"/>
            <a:pathLst>
              <a:path h="7005485" w="10152877">
                <a:moveTo>
                  <a:pt x="0" y="0"/>
                </a:moveTo>
                <a:lnTo>
                  <a:pt x="10152877" y="0"/>
                </a:lnTo>
                <a:lnTo>
                  <a:pt x="10152877" y="7005484"/>
                </a:lnTo>
                <a:lnTo>
                  <a:pt x="0" y="7005484"/>
                </a:lnTo>
                <a:lnTo>
                  <a:pt x="0" y="0"/>
                </a:lnTo>
                <a:close/>
              </a:path>
            </a:pathLst>
          </a:custGeom>
          <a:blipFill>
            <a:blip r:embed="rId3"/>
            <a:stretch>
              <a:fillRect l="0" t="0" r="0" b="0"/>
            </a:stretch>
          </a:blipFill>
        </p:spPr>
      </p:sp>
      <p:sp>
        <p:nvSpPr>
          <p:cNvPr name="TextBox 4" id="4"/>
          <p:cNvSpPr txBox="true"/>
          <p:nvPr/>
        </p:nvSpPr>
        <p:spPr>
          <a:xfrm rot="0">
            <a:off x="0" y="43733"/>
            <a:ext cx="18288000" cy="1566544"/>
          </a:xfrm>
          <a:prstGeom prst="rect">
            <a:avLst/>
          </a:prstGeom>
        </p:spPr>
        <p:txBody>
          <a:bodyPr anchor="t" rtlCol="false" tIns="0" lIns="0" bIns="0" rIns="0">
            <a:spAutoFit/>
          </a:bodyPr>
          <a:lstStyle/>
          <a:p>
            <a:pPr algn="ctr" marL="0" indent="0" lvl="0">
              <a:lnSpc>
                <a:spcPts val="12880"/>
              </a:lnSpc>
              <a:spcBef>
                <a:spcPct val="0"/>
              </a:spcBef>
            </a:pPr>
            <a:r>
              <a:rPr lang="en-US" b="true" sz="9200">
                <a:solidFill>
                  <a:srgbClr val="0A0E26"/>
                </a:solidFill>
                <a:latin typeface="DM Sans Bold"/>
                <a:ea typeface="DM Sans Bold"/>
                <a:cs typeface="DM Sans Bold"/>
                <a:sym typeface="DM Sans Bold"/>
              </a:rPr>
              <a:t>SOAR</a:t>
            </a:r>
          </a:p>
        </p:txBody>
      </p:sp>
      <p:sp>
        <p:nvSpPr>
          <p:cNvPr name="TextBox 5" id="5"/>
          <p:cNvSpPr txBox="true"/>
          <p:nvPr/>
        </p:nvSpPr>
        <p:spPr>
          <a:xfrm rot="0">
            <a:off x="0" y="1924602"/>
            <a:ext cx="18288000" cy="547371"/>
          </a:xfrm>
          <a:prstGeom prst="rect">
            <a:avLst/>
          </a:prstGeom>
        </p:spPr>
        <p:txBody>
          <a:bodyPr anchor="t" rtlCol="false" tIns="0" lIns="0" bIns="0" rIns="0">
            <a:spAutoFit/>
          </a:bodyPr>
          <a:lstStyle/>
          <a:p>
            <a:pPr algn="ctr">
              <a:lnSpc>
                <a:spcPts val="4479"/>
              </a:lnSpc>
              <a:spcBef>
                <a:spcPct val="0"/>
              </a:spcBef>
            </a:pPr>
            <a:r>
              <a:rPr lang="en-US" b="true" sz="3199">
                <a:solidFill>
                  <a:srgbClr val="393078"/>
                </a:solidFill>
                <a:latin typeface="DM Sans Bold"/>
                <a:ea typeface="DM Sans Bold"/>
                <a:cs typeface="DM Sans Bold"/>
                <a:sym typeface="DM Sans Bold"/>
              </a:rPr>
              <a:t>Streamlining Security Operations with Automation and Orchestration</a:t>
            </a:r>
          </a:p>
        </p:txBody>
      </p:sp>
      <p:sp>
        <p:nvSpPr>
          <p:cNvPr name="TextBox 6" id="6"/>
          <p:cNvSpPr txBox="true"/>
          <p:nvPr/>
        </p:nvSpPr>
        <p:spPr>
          <a:xfrm rot="0">
            <a:off x="3957399" y="2687696"/>
            <a:ext cx="10373202" cy="481331"/>
          </a:xfrm>
          <a:prstGeom prst="rect">
            <a:avLst/>
          </a:prstGeom>
        </p:spPr>
        <p:txBody>
          <a:bodyPr anchor="t" rtlCol="false" tIns="0" lIns="0" bIns="0" rIns="0">
            <a:spAutoFit/>
          </a:bodyPr>
          <a:lstStyle/>
          <a:p>
            <a:pPr algn="ctr">
              <a:lnSpc>
                <a:spcPts val="3919"/>
              </a:lnSpc>
              <a:spcBef>
                <a:spcPct val="0"/>
              </a:spcBef>
            </a:pPr>
            <a:r>
              <a:rPr lang="en-US" sz="2799">
                <a:solidFill>
                  <a:srgbClr val="0A0E26"/>
                </a:solidFill>
                <a:latin typeface="DM Sans"/>
                <a:ea typeface="DM Sans"/>
                <a:cs typeface="DM Sans"/>
                <a:sym typeface="DM Sans"/>
              </a:rPr>
              <a:t>Threat Detection → Alert Prioritization → Automated Response</a:t>
            </a:r>
          </a:p>
        </p:txBody>
      </p:sp>
    </p:spTree>
  </p:cSld>
  <p:clrMapOvr>
    <a:masterClrMapping/>
  </p:clrMapOvr>
  <p:transition spd="fast">
    <p:push dir="l"/>
  </p:transition>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2456788" y="1028700"/>
            <a:ext cx="12761178" cy="9570883"/>
          </a:xfrm>
          <a:custGeom>
            <a:avLst/>
            <a:gdLst/>
            <a:ahLst/>
            <a:cxnLst/>
            <a:rect r="r" b="b" t="t" l="l"/>
            <a:pathLst>
              <a:path h="9570883" w="12761178">
                <a:moveTo>
                  <a:pt x="0" y="0"/>
                </a:moveTo>
                <a:lnTo>
                  <a:pt x="12761178" y="0"/>
                </a:lnTo>
                <a:lnTo>
                  <a:pt x="12761178" y="9570883"/>
                </a:lnTo>
                <a:lnTo>
                  <a:pt x="0" y="9570883"/>
                </a:lnTo>
                <a:lnTo>
                  <a:pt x="0" y="0"/>
                </a:lnTo>
                <a:close/>
              </a:path>
            </a:pathLst>
          </a:custGeom>
          <a:blipFill>
            <a:blip r:embed="rId2"/>
            <a:stretch>
              <a:fillRect l="0" t="0" r="0" b="0"/>
            </a:stretch>
          </a:blipFill>
        </p:spPr>
      </p:sp>
      <p:sp>
        <p:nvSpPr>
          <p:cNvPr name="TextBox 3" id="3"/>
          <p:cNvSpPr txBox="true"/>
          <p:nvPr/>
        </p:nvSpPr>
        <p:spPr>
          <a:xfrm rot="0">
            <a:off x="0" y="43733"/>
            <a:ext cx="18288000" cy="1566544"/>
          </a:xfrm>
          <a:prstGeom prst="rect">
            <a:avLst/>
          </a:prstGeom>
        </p:spPr>
        <p:txBody>
          <a:bodyPr anchor="t" rtlCol="false" tIns="0" lIns="0" bIns="0" rIns="0">
            <a:spAutoFit/>
          </a:bodyPr>
          <a:lstStyle/>
          <a:p>
            <a:pPr algn="ctr" marL="0" indent="0" lvl="0">
              <a:lnSpc>
                <a:spcPts val="12880"/>
              </a:lnSpc>
              <a:spcBef>
                <a:spcPct val="0"/>
              </a:spcBef>
            </a:pPr>
            <a:r>
              <a:rPr lang="en-US" b="true" sz="9200">
                <a:solidFill>
                  <a:srgbClr val="0A0E26"/>
                </a:solidFill>
                <a:latin typeface="DM Sans Bold"/>
                <a:ea typeface="DM Sans Bold"/>
                <a:cs typeface="DM Sans Bold"/>
                <a:sym typeface="DM Sans Bold"/>
              </a:rPr>
              <a:t>User Behavior Analysis (UBA)</a:t>
            </a:r>
          </a:p>
        </p:txBody>
      </p:sp>
    </p:spTree>
  </p:cSld>
  <p:clrMapOvr>
    <a:masterClrMapping/>
  </p:clrMapOvr>
  <p:transition spd="fast">
    <p:push dir="l"/>
  </p:transition>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1470153" y="3795028"/>
            <a:ext cx="11548552" cy="4683922"/>
          </a:xfrm>
          <a:custGeom>
            <a:avLst/>
            <a:gdLst/>
            <a:ahLst/>
            <a:cxnLst/>
            <a:rect r="r" b="b" t="t" l="l"/>
            <a:pathLst>
              <a:path h="4683922" w="11548552">
                <a:moveTo>
                  <a:pt x="0" y="0"/>
                </a:moveTo>
                <a:lnTo>
                  <a:pt x="11548551" y="0"/>
                </a:lnTo>
                <a:lnTo>
                  <a:pt x="11548551" y="4683923"/>
                </a:lnTo>
                <a:lnTo>
                  <a:pt x="0" y="4683923"/>
                </a:lnTo>
                <a:lnTo>
                  <a:pt x="0" y="0"/>
                </a:lnTo>
                <a:close/>
              </a:path>
            </a:pathLst>
          </a:custGeom>
          <a:blipFill>
            <a:blip r:embed="rId2"/>
            <a:stretch>
              <a:fillRect l="0" t="-27767" r="-467" b="-20858"/>
            </a:stretch>
          </a:blipFill>
        </p:spPr>
      </p:sp>
      <p:sp>
        <p:nvSpPr>
          <p:cNvPr name="Freeform 3" id="3"/>
          <p:cNvSpPr/>
          <p:nvPr/>
        </p:nvSpPr>
        <p:spPr>
          <a:xfrm flipH="false" flipV="false" rot="0">
            <a:off x="10078398" y="3503256"/>
            <a:ext cx="7969608" cy="5267466"/>
          </a:xfrm>
          <a:custGeom>
            <a:avLst/>
            <a:gdLst/>
            <a:ahLst/>
            <a:cxnLst/>
            <a:rect r="r" b="b" t="t" l="l"/>
            <a:pathLst>
              <a:path h="5267466" w="7969608">
                <a:moveTo>
                  <a:pt x="0" y="0"/>
                </a:moveTo>
                <a:lnTo>
                  <a:pt x="7969608" y="0"/>
                </a:lnTo>
                <a:lnTo>
                  <a:pt x="7969608" y="5267467"/>
                </a:lnTo>
                <a:lnTo>
                  <a:pt x="0" y="5267467"/>
                </a:lnTo>
                <a:lnTo>
                  <a:pt x="0" y="0"/>
                </a:lnTo>
                <a:close/>
              </a:path>
            </a:pathLst>
          </a:custGeom>
          <a:blipFill>
            <a:blip r:embed="rId3"/>
            <a:stretch>
              <a:fillRect l="0" t="0" r="0" b="0"/>
            </a:stretch>
          </a:blipFill>
        </p:spPr>
      </p:sp>
      <p:sp>
        <p:nvSpPr>
          <p:cNvPr name="TextBox 4" id="4"/>
          <p:cNvSpPr txBox="true"/>
          <p:nvPr/>
        </p:nvSpPr>
        <p:spPr>
          <a:xfrm rot="0">
            <a:off x="0" y="165776"/>
            <a:ext cx="18288000" cy="1931213"/>
          </a:xfrm>
          <a:prstGeom prst="rect">
            <a:avLst/>
          </a:prstGeom>
        </p:spPr>
        <p:txBody>
          <a:bodyPr anchor="t" rtlCol="false" tIns="0" lIns="0" bIns="0" rIns="0">
            <a:spAutoFit/>
          </a:bodyPr>
          <a:lstStyle/>
          <a:p>
            <a:pPr algn="ctr">
              <a:lnSpc>
                <a:spcPts val="15880"/>
              </a:lnSpc>
              <a:spcBef>
                <a:spcPct val="0"/>
              </a:spcBef>
            </a:pPr>
            <a:r>
              <a:rPr lang="en-US" b="true" sz="11343">
                <a:solidFill>
                  <a:srgbClr val="26282F"/>
                </a:solidFill>
                <a:latin typeface="DM Sans Bold"/>
                <a:ea typeface="DM Sans Bold"/>
                <a:cs typeface="DM Sans Bold"/>
                <a:sym typeface="DM Sans Bold"/>
              </a:rPr>
              <a:t>Firewall</a:t>
            </a:r>
          </a:p>
        </p:txBody>
      </p:sp>
      <p:sp>
        <p:nvSpPr>
          <p:cNvPr name="TextBox 5" id="5"/>
          <p:cNvSpPr txBox="true"/>
          <p:nvPr/>
        </p:nvSpPr>
        <p:spPr>
          <a:xfrm rot="0">
            <a:off x="0" y="2211392"/>
            <a:ext cx="18288000" cy="547371"/>
          </a:xfrm>
          <a:prstGeom prst="rect">
            <a:avLst/>
          </a:prstGeom>
        </p:spPr>
        <p:txBody>
          <a:bodyPr anchor="t" rtlCol="false" tIns="0" lIns="0" bIns="0" rIns="0">
            <a:spAutoFit/>
          </a:bodyPr>
          <a:lstStyle/>
          <a:p>
            <a:pPr algn="ctr" marL="0" indent="0" lvl="0">
              <a:lnSpc>
                <a:spcPts val="4479"/>
              </a:lnSpc>
              <a:spcBef>
                <a:spcPct val="0"/>
              </a:spcBef>
            </a:pPr>
            <a:r>
              <a:rPr lang="en-US" b="true" sz="3199" strike="noStrike" u="none">
                <a:solidFill>
                  <a:srgbClr val="0A0E26"/>
                </a:solidFill>
                <a:latin typeface="DM Sans Bold"/>
                <a:ea typeface="DM Sans Bold"/>
                <a:cs typeface="DM Sans Bold"/>
                <a:sym typeface="DM Sans Bold"/>
              </a:rPr>
              <a:t>First Line of Defense in Network Security</a:t>
            </a:r>
          </a:p>
        </p:txBody>
      </p:sp>
    </p:spTree>
  </p:cSld>
  <p:clrMapOvr>
    <a:masterClrMapping/>
  </p:clrMapOvr>
  <p:transition spd="slow">
    <p:cover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1205865" y="1830238"/>
            <a:ext cx="6917370" cy="6917370"/>
            <a:chOff x="0" y="0"/>
            <a:chExt cx="12700000" cy="12700000"/>
          </a:xfrm>
        </p:grpSpPr>
        <p:sp>
          <p:nvSpPr>
            <p:cNvPr name="Freeform 3" id="3">
              <a:hlinkClick r:id="rId3" tooltip="https://linkedin.com/in/mohamed-moustafa-43a62940"/>
            </p:cNvPr>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4"/>
              <a:stretch>
                <a:fillRect l="0" t="-3869" r="0" b="-3869"/>
              </a:stretch>
            </a:blipFill>
            <a:ln w="9525" cap="sq">
              <a:solidFill>
                <a:srgbClr val="000000"/>
              </a:solidFill>
              <a:prstDash val="sysDot"/>
              <a:miter/>
            </a:ln>
          </p:spPr>
        </p:sp>
      </p:grpSp>
      <p:sp>
        <p:nvSpPr>
          <p:cNvPr name="TextBox 4" id="4"/>
          <p:cNvSpPr txBox="true"/>
          <p:nvPr/>
        </p:nvSpPr>
        <p:spPr>
          <a:xfrm rot="0">
            <a:off x="76200" y="582279"/>
            <a:ext cx="7550075" cy="1077253"/>
          </a:xfrm>
          <a:prstGeom prst="rect">
            <a:avLst/>
          </a:prstGeom>
        </p:spPr>
        <p:txBody>
          <a:bodyPr anchor="t" rtlCol="false" tIns="0" lIns="0" bIns="0" rIns="0">
            <a:spAutoFit/>
          </a:bodyPr>
          <a:lstStyle/>
          <a:p>
            <a:pPr algn="just">
              <a:lnSpc>
                <a:spcPts val="7730"/>
              </a:lnSpc>
            </a:pPr>
            <a:r>
              <a:rPr lang="en-US" sz="8885">
                <a:solidFill>
                  <a:srgbClr val="0A0E26"/>
                </a:solidFill>
                <a:latin typeface="DM Sans"/>
                <a:ea typeface="DM Sans"/>
                <a:cs typeface="DM Sans"/>
                <a:sym typeface="DM Sans"/>
              </a:rPr>
              <a:t>DR.</a:t>
            </a:r>
          </a:p>
        </p:txBody>
      </p:sp>
      <p:sp>
        <p:nvSpPr>
          <p:cNvPr name="TextBox 5" id="5"/>
          <p:cNvSpPr txBox="true"/>
          <p:nvPr/>
        </p:nvSpPr>
        <p:spPr>
          <a:xfrm rot="0">
            <a:off x="76200" y="1725463"/>
            <a:ext cx="12095634" cy="913487"/>
          </a:xfrm>
          <a:prstGeom prst="rect">
            <a:avLst/>
          </a:prstGeom>
        </p:spPr>
        <p:txBody>
          <a:bodyPr anchor="t" rtlCol="false" tIns="0" lIns="0" bIns="0" rIns="0">
            <a:spAutoFit/>
          </a:bodyPr>
          <a:lstStyle/>
          <a:p>
            <a:pPr algn="just">
              <a:lnSpc>
                <a:spcPts val="7451"/>
              </a:lnSpc>
            </a:pPr>
            <a:r>
              <a:rPr lang="en-US" b="true" sz="5322" spc="691">
                <a:solidFill>
                  <a:srgbClr val="0A0E26"/>
                </a:solidFill>
                <a:latin typeface="DM Sans Bold"/>
                <a:ea typeface="DM Sans Bold"/>
                <a:cs typeface="DM Sans Bold"/>
                <a:sym typeface="DM Sans Bold"/>
              </a:rPr>
              <a:t>MOHAMED MOSTAFA ABBASY</a:t>
            </a:r>
          </a:p>
        </p:txBody>
      </p:sp>
      <p:sp>
        <p:nvSpPr>
          <p:cNvPr name="TextBox 6" id="6"/>
          <p:cNvSpPr txBox="true"/>
          <p:nvPr/>
        </p:nvSpPr>
        <p:spPr>
          <a:xfrm rot="0">
            <a:off x="76200" y="3317919"/>
            <a:ext cx="8204617" cy="504983"/>
          </a:xfrm>
          <a:prstGeom prst="rect">
            <a:avLst/>
          </a:prstGeom>
        </p:spPr>
        <p:txBody>
          <a:bodyPr anchor="t" rtlCol="false" tIns="0" lIns="0" bIns="0" rIns="0">
            <a:spAutoFit/>
          </a:bodyPr>
          <a:lstStyle/>
          <a:p>
            <a:pPr algn="just">
              <a:lnSpc>
                <a:spcPts val="4191"/>
              </a:lnSpc>
            </a:pPr>
            <a:r>
              <a:rPr lang="en-US" b="true" sz="2993" spc="389">
                <a:solidFill>
                  <a:srgbClr val="0A0E26"/>
                </a:solidFill>
                <a:latin typeface="DM Sans Bold"/>
                <a:ea typeface="DM Sans Bold"/>
                <a:cs typeface="DM Sans Bold"/>
                <a:sym typeface="DM Sans Bold"/>
              </a:rPr>
              <a:t>SUPERVISOR </a:t>
            </a:r>
          </a:p>
        </p:txBody>
      </p:sp>
      <p:sp>
        <p:nvSpPr>
          <p:cNvPr name="TextBox 7" id="7"/>
          <p:cNvSpPr txBox="true"/>
          <p:nvPr/>
        </p:nvSpPr>
        <p:spPr>
          <a:xfrm rot="0">
            <a:off x="76200" y="4316760"/>
            <a:ext cx="10523079" cy="4407860"/>
          </a:xfrm>
          <a:prstGeom prst="rect">
            <a:avLst/>
          </a:prstGeom>
        </p:spPr>
        <p:txBody>
          <a:bodyPr anchor="t" rtlCol="false" tIns="0" lIns="0" bIns="0" rIns="0">
            <a:spAutoFit/>
          </a:bodyPr>
          <a:lstStyle/>
          <a:p>
            <a:pPr algn="just">
              <a:lnSpc>
                <a:spcPts val="4355"/>
              </a:lnSpc>
              <a:spcBef>
                <a:spcPct val="0"/>
              </a:spcBef>
            </a:pPr>
            <a:r>
              <a:rPr lang="en-US" sz="3110">
                <a:solidFill>
                  <a:srgbClr val="0A0E26"/>
                </a:solidFill>
                <a:latin typeface="DM Sans"/>
                <a:ea typeface="DM Sans"/>
                <a:cs typeface="DM Sans"/>
                <a:sym typeface="DM Sans"/>
              </a:rPr>
              <a:t>Dr. Mohamed Moustafa, Associate Professor of Computer Science and AI at Damanhour University and CIO, specializes in educational technology, instructional design, and digital transformation. </a:t>
            </a:r>
          </a:p>
          <a:p>
            <a:pPr algn="just">
              <a:lnSpc>
                <a:spcPts val="4355"/>
              </a:lnSpc>
              <a:spcBef>
                <a:spcPct val="0"/>
              </a:spcBef>
            </a:pPr>
            <a:r>
              <a:rPr lang="en-US" sz="3110">
                <a:solidFill>
                  <a:srgbClr val="0A0E26"/>
                </a:solidFill>
                <a:latin typeface="DM Sans"/>
                <a:ea typeface="DM Sans"/>
                <a:cs typeface="DM Sans"/>
                <a:sym typeface="DM Sans"/>
              </a:rPr>
              <a:t>With a PhD in IT from Helwan University and 20+ years of experience, he is certified in Predictive Modeling and SAS Visual Analytics. Renowned for his research and teaching, he is a respected leader in IT and AI education.</a:t>
            </a:r>
          </a:p>
        </p:txBody>
      </p:sp>
    </p:spTree>
  </p:cSld>
  <p:clrMapOvr>
    <a:masterClrMapping/>
  </p:clrMapOvr>
  <p:transition spd="slow">
    <p:cover dir="l"/>
  </p:transition>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AutoShape 2" id="2"/>
          <p:cNvSpPr/>
          <p:nvPr/>
        </p:nvSpPr>
        <p:spPr>
          <a:xfrm>
            <a:off x="234310" y="3351261"/>
            <a:ext cx="7522673" cy="1615440"/>
          </a:xfrm>
          <a:prstGeom prst="line">
            <a:avLst/>
          </a:prstGeom>
          <a:ln cap="flat" w="19050">
            <a:solidFill>
              <a:srgbClr val="3C68AE"/>
            </a:solidFill>
            <a:prstDash val="solid"/>
            <a:headEnd type="none" len="sm" w="sm"/>
            <a:tailEnd type="none" len="sm" w="sm"/>
          </a:ln>
        </p:spPr>
      </p:sp>
      <p:sp>
        <p:nvSpPr>
          <p:cNvPr name="AutoShape 3" id="3"/>
          <p:cNvSpPr/>
          <p:nvPr/>
        </p:nvSpPr>
        <p:spPr>
          <a:xfrm>
            <a:off x="567702" y="5275157"/>
            <a:ext cx="7189281" cy="1615440"/>
          </a:xfrm>
          <a:prstGeom prst="line">
            <a:avLst/>
          </a:prstGeom>
          <a:ln cap="flat" w="19050">
            <a:solidFill>
              <a:srgbClr val="3C68AE"/>
            </a:solidFill>
            <a:prstDash val="solid"/>
            <a:headEnd type="none" len="sm" w="sm"/>
            <a:tailEnd type="none" len="sm" w="sm"/>
          </a:ln>
        </p:spPr>
      </p:sp>
      <p:sp>
        <p:nvSpPr>
          <p:cNvPr name="AutoShape 4" id="4"/>
          <p:cNvSpPr/>
          <p:nvPr/>
        </p:nvSpPr>
        <p:spPr>
          <a:xfrm>
            <a:off x="979384" y="7178082"/>
            <a:ext cx="6812230" cy="1240864"/>
          </a:xfrm>
          <a:prstGeom prst="line">
            <a:avLst/>
          </a:prstGeom>
          <a:ln cap="flat" w="19050">
            <a:solidFill>
              <a:srgbClr val="3C68AE"/>
            </a:solidFill>
            <a:prstDash val="solid"/>
            <a:headEnd type="none" len="sm" w="sm"/>
            <a:tailEnd type="none" len="sm" w="sm"/>
          </a:ln>
        </p:spPr>
      </p:sp>
      <p:sp>
        <p:nvSpPr>
          <p:cNvPr name="Freeform 5" id="5"/>
          <p:cNvSpPr/>
          <p:nvPr/>
        </p:nvSpPr>
        <p:spPr>
          <a:xfrm flipH="false" flipV="false" rot="0">
            <a:off x="10438519" y="2244838"/>
            <a:ext cx="6820781" cy="6445638"/>
          </a:xfrm>
          <a:custGeom>
            <a:avLst/>
            <a:gdLst/>
            <a:ahLst/>
            <a:cxnLst/>
            <a:rect r="r" b="b" t="t" l="l"/>
            <a:pathLst>
              <a:path h="6445638" w="6820781">
                <a:moveTo>
                  <a:pt x="0" y="0"/>
                </a:moveTo>
                <a:lnTo>
                  <a:pt x="6820781" y="0"/>
                </a:lnTo>
                <a:lnTo>
                  <a:pt x="6820781" y="6445638"/>
                </a:lnTo>
                <a:lnTo>
                  <a:pt x="0" y="6445638"/>
                </a:lnTo>
                <a:lnTo>
                  <a:pt x="0" y="0"/>
                </a:lnTo>
                <a:close/>
              </a:path>
            </a:pathLst>
          </a:custGeom>
          <a:blipFill>
            <a:blip r:embed="rId2"/>
            <a:stretch>
              <a:fillRect l="0" t="0" r="0" b="0"/>
            </a:stretch>
          </a:blipFill>
        </p:spPr>
      </p:sp>
      <p:sp>
        <p:nvSpPr>
          <p:cNvPr name="Freeform 6" id="6"/>
          <p:cNvSpPr/>
          <p:nvPr/>
        </p:nvSpPr>
        <p:spPr>
          <a:xfrm flipH="false" flipV="false" rot="0">
            <a:off x="1260457" y="7149507"/>
            <a:ext cx="394739" cy="394739"/>
          </a:xfrm>
          <a:custGeom>
            <a:avLst/>
            <a:gdLst/>
            <a:ahLst/>
            <a:cxnLst/>
            <a:rect r="r" b="b" t="t" l="l"/>
            <a:pathLst>
              <a:path h="394739" w="394739">
                <a:moveTo>
                  <a:pt x="0" y="0"/>
                </a:moveTo>
                <a:lnTo>
                  <a:pt x="394739" y="0"/>
                </a:lnTo>
                <a:lnTo>
                  <a:pt x="394739" y="394739"/>
                </a:lnTo>
                <a:lnTo>
                  <a:pt x="0" y="39473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81785" y="5275157"/>
            <a:ext cx="395198" cy="395198"/>
          </a:xfrm>
          <a:custGeom>
            <a:avLst/>
            <a:gdLst/>
            <a:ahLst/>
            <a:cxnLst/>
            <a:rect r="r" b="b" t="t" l="l"/>
            <a:pathLst>
              <a:path h="395198" w="395198">
                <a:moveTo>
                  <a:pt x="0" y="0"/>
                </a:moveTo>
                <a:lnTo>
                  <a:pt x="395198" y="0"/>
                </a:lnTo>
                <a:lnTo>
                  <a:pt x="395198" y="395197"/>
                </a:lnTo>
                <a:lnTo>
                  <a:pt x="0" y="3951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357183" y="3304549"/>
            <a:ext cx="497238" cy="497238"/>
          </a:xfrm>
          <a:custGeom>
            <a:avLst/>
            <a:gdLst/>
            <a:ahLst/>
            <a:cxnLst/>
            <a:rect r="r" b="b" t="t" l="l"/>
            <a:pathLst>
              <a:path h="497238" w="497238">
                <a:moveTo>
                  <a:pt x="0" y="0"/>
                </a:moveTo>
                <a:lnTo>
                  <a:pt x="497238" y="0"/>
                </a:lnTo>
                <a:lnTo>
                  <a:pt x="497238" y="497237"/>
                </a:lnTo>
                <a:lnTo>
                  <a:pt x="0" y="49723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0" y="201754"/>
            <a:ext cx="18288000" cy="1483357"/>
          </a:xfrm>
          <a:prstGeom prst="rect">
            <a:avLst/>
          </a:prstGeom>
        </p:spPr>
        <p:txBody>
          <a:bodyPr anchor="t" rtlCol="false" tIns="0" lIns="0" bIns="0" rIns="0">
            <a:spAutoFit/>
          </a:bodyPr>
          <a:lstStyle/>
          <a:p>
            <a:pPr algn="ctr">
              <a:lnSpc>
                <a:spcPts val="12215"/>
              </a:lnSpc>
              <a:spcBef>
                <a:spcPct val="0"/>
              </a:spcBef>
            </a:pPr>
            <a:r>
              <a:rPr lang="en-US" b="true" sz="8725">
                <a:solidFill>
                  <a:srgbClr val="0A0E26"/>
                </a:solidFill>
                <a:latin typeface="DM Sans Bold"/>
                <a:ea typeface="DM Sans Bold"/>
                <a:cs typeface="DM Sans Bold"/>
                <a:sym typeface="DM Sans Bold"/>
              </a:rPr>
              <a:t>Intrusion Prevention System (IPS) </a:t>
            </a:r>
          </a:p>
        </p:txBody>
      </p:sp>
      <p:sp>
        <p:nvSpPr>
          <p:cNvPr name="TextBox 10" id="10"/>
          <p:cNvSpPr txBox="true"/>
          <p:nvPr/>
        </p:nvSpPr>
        <p:spPr>
          <a:xfrm rot="0">
            <a:off x="1055584" y="3218824"/>
            <a:ext cx="5756090" cy="1663065"/>
          </a:xfrm>
          <a:prstGeom prst="rect">
            <a:avLst/>
          </a:prstGeom>
        </p:spPr>
        <p:txBody>
          <a:bodyPr anchor="t" rtlCol="false" tIns="0" lIns="0" bIns="0" rIns="0">
            <a:spAutoFit/>
          </a:bodyPr>
          <a:lstStyle/>
          <a:p>
            <a:pPr algn="l">
              <a:lnSpc>
                <a:spcPts val="3359"/>
              </a:lnSpc>
            </a:pPr>
            <a:r>
              <a:rPr lang="en-US" sz="2399" b="true">
                <a:solidFill>
                  <a:srgbClr val="0A0E26"/>
                </a:solidFill>
                <a:latin typeface="DM Sans Bold"/>
                <a:ea typeface="DM Sans Bold"/>
                <a:cs typeface="DM Sans Bold"/>
                <a:sym typeface="DM Sans Bold"/>
              </a:rPr>
              <a:t>Signature-based</a:t>
            </a:r>
          </a:p>
          <a:p>
            <a:pPr algn="l">
              <a:lnSpc>
                <a:spcPts val="3359"/>
              </a:lnSpc>
              <a:spcBef>
                <a:spcPct val="0"/>
              </a:spcBef>
            </a:pPr>
            <a:r>
              <a:rPr lang="en-US" sz="2399">
                <a:solidFill>
                  <a:srgbClr val="0A0E26"/>
                </a:solidFill>
                <a:latin typeface="DM Sans"/>
                <a:ea typeface="DM Sans"/>
                <a:cs typeface="DM Sans"/>
                <a:sym typeface="DM Sans"/>
              </a:rPr>
              <a:t>Relies on known threat patterns (signatures) from tools like antivirus software and firewalls to block threats.</a:t>
            </a:r>
          </a:p>
        </p:txBody>
      </p:sp>
      <p:sp>
        <p:nvSpPr>
          <p:cNvPr name="TextBox 11" id="11"/>
          <p:cNvSpPr txBox="true"/>
          <p:nvPr/>
        </p:nvSpPr>
        <p:spPr>
          <a:xfrm rot="0">
            <a:off x="1457827" y="5207521"/>
            <a:ext cx="5756090" cy="1663065"/>
          </a:xfrm>
          <a:prstGeom prst="rect">
            <a:avLst/>
          </a:prstGeom>
        </p:spPr>
        <p:txBody>
          <a:bodyPr anchor="t" rtlCol="false" tIns="0" lIns="0" bIns="0" rIns="0">
            <a:spAutoFit/>
          </a:bodyPr>
          <a:lstStyle/>
          <a:p>
            <a:pPr algn="l">
              <a:lnSpc>
                <a:spcPts val="3359"/>
              </a:lnSpc>
            </a:pPr>
            <a:r>
              <a:rPr lang="en-US" sz="2399" b="true">
                <a:solidFill>
                  <a:srgbClr val="0A0E26"/>
                </a:solidFill>
                <a:latin typeface="DM Sans Bold"/>
                <a:ea typeface="DM Sans Bold"/>
                <a:cs typeface="DM Sans Bold"/>
                <a:sym typeface="DM Sans Bold"/>
              </a:rPr>
              <a:t>Behavior-based</a:t>
            </a:r>
          </a:p>
          <a:p>
            <a:pPr algn="l">
              <a:lnSpc>
                <a:spcPts val="3359"/>
              </a:lnSpc>
              <a:spcBef>
                <a:spcPct val="0"/>
              </a:spcBef>
            </a:pPr>
            <a:r>
              <a:rPr lang="en-US" sz="2399">
                <a:solidFill>
                  <a:srgbClr val="0A0E26"/>
                </a:solidFill>
                <a:latin typeface="DM Sans"/>
                <a:ea typeface="DM Sans"/>
                <a:cs typeface="DM Sans"/>
                <a:sym typeface="DM Sans"/>
              </a:rPr>
              <a:t>Analyzes system behavior using tools like SIEM and IDS to detect anomalies and suspicious activities.</a:t>
            </a:r>
          </a:p>
        </p:txBody>
      </p:sp>
      <p:sp>
        <p:nvSpPr>
          <p:cNvPr name="TextBox 12" id="12"/>
          <p:cNvSpPr txBox="true"/>
          <p:nvPr/>
        </p:nvSpPr>
        <p:spPr>
          <a:xfrm rot="0">
            <a:off x="1857913" y="7101882"/>
            <a:ext cx="9101337" cy="1243965"/>
          </a:xfrm>
          <a:prstGeom prst="rect">
            <a:avLst/>
          </a:prstGeom>
        </p:spPr>
        <p:txBody>
          <a:bodyPr anchor="t" rtlCol="false" tIns="0" lIns="0" bIns="0" rIns="0">
            <a:spAutoFit/>
          </a:bodyPr>
          <a:lstStyle/>
          <a:p>
            <a:pPr algn="l">
              <a:lnSpc>
                <a:spcPts val="3359"/>
              </a:lnSpc>
            </a:pPr>
            <a:r>
              <a:rPr lang="en-US" sz="2399" b="true">
                <a:solidFill>
                  <a:srgbClr val="0A0E26"/>
                </a:solidFill>
                <a:latin typeface="DM Sans Bold"/>
                <a:ea typeface="DM Sans Bold"/>
                <a:cs typeface="DM Sans Bold"/>
                <a:sym typeface="DM Sans Bold"/>
              </a:rPr>
              <a:t>Role-based</a:t>
            </a:r>
          </a:p>
          <a:p>
            <a:pPr algn="l">
              <a:lnSpc>
                <a:spcPts val="3359"/>
              </a:lnSpc>
              <a:spcBef>
                <a:spcPct val="0"/>
              </a:spcBef>
            </a:pPr>
            <a:r>
              <a:rPr lang="en-US" sz="2399">
                <a:solidFill>
                  <a:srgbClr val="0A0E26"/>
                </a:solidFill>
                <a:latin typeface="DM Sans"/>
                <a:ea typeface="DM Sans"/>
                <a:cs typeface="DM Sans"/>
                <a:sym typeface="DM Sans"/>
              </a:rPr>
              <a:t> Focuses on implementing incident response strategies and recovery plans tailored to specific roles and responsibilities</a:t>
            </a:r>
          </a:p>
        </p:txBody>
      </p:sp>
    </p:spTree>
  </p:cSld>
  <p:clrMapOvr>
    <a:masterClrMapping/>
  </p:clrMapOvr>
  <p:transition spd="slow">
    <p:push dir="l"/>
  </p:transition>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0" y="2480900"/>
            <a:ext cx="11364334" cy="7000144"/>
          </a:xfrm>
          <a:custGeom>
            <a:avLst/>
            <a:gdLst/>
            <a:ahLst/>
            <a:cxnLst/>
            <a:rect r="r" b="b" t="t" l="l"/>
            <a:pathLst>
              <a:path h="7000144" w="11364334">
                <a:moveTo>
                  <a:pt x="0" y="0"/>
                </a:moveTo>
                <a:lnTo>
                  <a:pt x="11364334" y="0"/>
                </a:lnTo>
                <a:lnTo>
                  <a:pt x="11364334" y="7000144"/>
                </a:lnTo>
                <a:lnTo>
                  <a:pt x="0" y="7000144"/>
                </a:lnTo>
                <a:lnTo>
                  <a:pt x="0" y="0"/>
                </a:lnTo>
                <a:close/>
              </a:path>
            </a:pathLst>
          </a:custGeom>
          <a:blipFill>
            <a:blip r:embed="rId2"/>
            <a:stretch>
              <a:fillRect l="-1985" t="0" r="-1985" b="0"/>
            </a:stretch>
          </a:blipFill>
        </p:spPr>
      </p:sp>
      <p:sp>
        <p:nvSpPr>
          <p:cNvPr name="Freeform 3" id="3"/>
          <p:cNvSpPr/>
          <p:nvPr/>
        </p:nvSpPr>
        <p:spPr>
          <a:xfrm flipH="false" flipV="false" rot="0">
            <a:off x="11704649" y="3206478"/>
            <a:ext cx="6294521" cy="5453738"/>
          </a:xfrm>
          <a:custGeom>
            <a:avLst/>
            <a:gdLst/>
            <a:ahLst/>
            <a:cxnLst/>
            <a:rect r="r" b="b" t="t" l="l"/>
            <a:pathLst>
              <a:path h="5453738" w="6294521">
                <a:moveTo>
                  <a:pt x="0" y="0"/>
                </a:moveTo>
                <a:lnTo>
                  <a:pt x="6294521" y="0"/>
                </a:lnTo>
                <a:lnTo>
                  <a:pt x="6294521" y="5453738"/>
                </a:lnTo>
                <a:lnTo>
                  <a:pt x="0" y="5453738"/>
                </a:lnTo>
                <a:lnTo>
                  <a:pt x="0" y="0"/>
                </a:lnTo>
                <a:close/>
              </a:path>
            </a:pathLst>
          </a:custGeom>
          <a:blipFill>
            <a:blip r:embed="rId3"/>
            <a:stretch>
              <a:fillRect l="-1985" t="0" r="-1985" b="0"/>
            </a:stretch>
          </a:blipFill>
        </p:spPr>
      </p:sp>
      <p:sp>
        <p:nvSpPr>
          <p:cNvPr name="TextBox 4" id="4"/>
          <p:cNvSpPr txBox="true"/>
          <p:nvPr/>
        </p:nvSpPr>
        <p:spPr>
          <a:xfrm rot="0">
            <a:off x="0" y="220804"/>
            <a:ext cx="18288000" cy="2459979"/>
          </a:xfrm>
          <a:prstGeom prst="rect">
            <a:avLst/>
          </a:prstGeom>
        </p:spPr>
        <p:txBody>
          <a:bodyPr anchor="t" rtlCol="false" tIns="0" lIns="0" bIns="0" rIns="0">
            <a:spAutoFit/>
          </a:bodyPr>
          <a:lstStyle/>
          <a:p>
            <a:pPr algn="ctr">
              <a:lnSpc>
                <a:spcPts val="9835"/>
              </a:lnSpc>
              <a:spcBef>
                <a:spcPct val="0"/>
              </a:spcBef>
            </a:pPr>
            <a:r>
              <a:rPr lang="en-US" b="true" sz="7025">
                <a:solidFill>
                  <a:srgbClr val="0A0E26"/>
                </a:solidFill>
                <a:latin typeface="DM Sans Bold"/>
                <a:ea typeface="DM Sans Bold"/>
                <a:cs typeface="DM Sans Bold"/>
                <a:sym typeface="DM Sans Bold"/>
              </a:rPr>
              <a:t>Intrusion Prevention and Detection System (IPDS) with Snort</a:t>
            </a:r>
          </a:p>
        </p:txBody>
      </p:sp>
      <p:sp>
        <p:nvSpPr>
          <p:cNvPr name="TextBox 5" id="5"/>
          <p:cNvSpPr txBox="true"/>
          <p:nvPr/>
        </p:nvSpPr>
        <p:spPr>
          <a:xfrm rot="0">
            <a:off x="11704649" y="8577580"/>
            <a:ext cx="5554651" cy="1323340"/>
          </a:xfrm>
          <a:prstGeom prst="rect">
            <a:avLst/>
          </a:prstGeom>
        </p:spPr>
        <p:txBody>
          <a:bodyPr anchor="t" rtlCol="false" tIns="0" lIns="0" bIns="0" rIns="0">
            <a:spAutoFit/>
          </a:bodyPr>
          <a:lstStyle/>
          <a:p>
            <a:pPr algn="ctr">
              <a:lnSpc>
                <a:spcPts val="2659"/>
              </a:lnSpc>
              <a:spcBef>
                <a:spcPct val="0"/>
              </a:spcBef>
            </a:pPr>
            <a:r>
              <a:rPr lang="en-US" sz="1899">
                <a:solidFill>
                  <a:srgbClr val="0A0E26"/>
                </a:solidFill>
                <a:latin typeface="DM Sans"/>
                <a:ea typeface="DM Sans"/>
                <a:cs typeface="DM Sans"/>
                <a:sym typeface="DM Sans"/>
              </a:rPr>
              <a:t>Snort is an open-source network intrusion detection and prevention system (IDS/IPS) capable of real-time traffic analysis and packet logging.</a:t>
            </a:r>
          </a:p>
        </p:txBody>
      </p:sp>
    </p:spTree>
  </p:cSld>
  <p:clrMapOvr>
    <a:masterClrMapping/>
  </p:clrMapOvr>
  <p:transition spd="fast">
    <p:cover dir="d"/>
  </p:transition>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937599" y="4176525"/>
            <a:ext cx="8206401" cy="4605843"/>
          </a:xfrm>
          <a:custGeom>
            <a:avLst/>
            <a:gdLst/>
            <a:ahLst/>
            <a:cxnLst/>
            <a:rect r="r" b="b" t="t" l="l"/>
            <a:pathLst>
              <a:path h="4605843" w="8206401">
                <a:moveTo>
                  <a:pt x="0" y="0"/>
                </a:moveTo>
                <a:lnTo>
                  <a:pt x="8206401" y="0"/>
                </a:lnTo>
                <a:lnTo>
                  <a:pt x="8206401" y="4605842"/>
                </a:lnTo>
                <a:lnTo>
                  <a:pt x="0" y="4605842"/>
                </a:lnTo>
                <a:lnTo>
                  <a:pt x="0" y="0"/>
                </a:lnTo>
                <a:close/>
              </a:path>
            </a:pathLst>
          </a:custGeom>
          <a:blipFill>
            <a:blip r:embed="rId2"/>
            <a:stretch>
              <a:fillRect l="0" t="0" r="0" b="0"/>
            </a:stretch>
          </a:blipFill>
        </p:spPr>
      </p:sp>
      <p:sp>
        <p:nvSpPr>
          <p:cNvPr name="Freeform 3" id="3"/>
          <p:cNvSpPr/>
          <p:nvPr/>
        </p:nvSpPr>
        <p:spPr>
          <a:xfrm flipH="false" flipV="false" rot="0">
            <a:off x="10387132" y="4176525"/>
            <a:ext cx="4463552" cy="4463552"/>
          </a:xfrm>
          <a:custGeom>
            <a:avLst/>
            <a:gdLst/>
            <a:ahLst/>
            <a:cxnLst/>
            <a:rect r="r" b="b" t="t" l="l"/>
            <a:pathLst>
              <a:path h="4463552" w="4463552">
                <a:moveTo>
                  <a:pt x="0" y="0"/>
                </a:moveTo>
                <a:lnTo>
                  <a:pt x="4463552" y="0"/>
                </a:lnTo>
                <a:lnTo>
                  <a:pt x="4463552" y="4463552"/>
                </a:lnTo>
                <a:lnTo>
                  <a:pt x="0" y="4463552"/>
                </a:lnTo>
                <a:lnTo>
                  <a:pt x="0" y="0"/>
                </a:lnTo>
                <a:close/>
              </a:path>
            </a:pathLst>
          </a:custGeom>
          <a:blipFill>
            <a:blip r:embed="rId3"/>
            <a:stretch>
              <a:fillRect l="0" t="0" r="0" b="0"/>
            </a:stretch>
          </a:blipFill>
        </p:spPr>
      </p:sp>
      <p:sp>
        <p:nvSpPr>
          <p:cNvPr name="TextBox 4" id="4"/>
          <p:cNvSpPr txBox="true"/>
          <p:nvPr/>
        </p:nvSpPr>
        <p:spPr>
          <a:xfrm rot="0">
            <a:off x="0" y="561116"/>
            <a:ext cx="18288000" cy="2629021"/>
          </a:xfrm>
          <a:prstGeom prst="rect">
            <a:avLst/>
          </a:prstGeom>
        </p:spPr>
        <p:txBody>
          <a:bodyPr anchor="t" rtlCol="false" tIns="0" lIns="0" bIns="0" rIns="0">
            <a:spAutoFit/>
          </a:bodyPr>
          <a:lstStyle/>
          <a:p>
            <a:pPr algn="ctr">
              <a:lnSpc>
                <a:spcPts val="10399"/>
              </a:lnSpc>
              <a:spcBef>
                <a:spcPct val="0"/>
              </a:spcBef>
            </a:pPr>
            <a:r>
              <a:rPr lang="en-US" b="true" sz="8666" spc="259">
                <a:solidFill>
                  <a:srgbClr val="0A0E26"/>
                </a:solidFill>
                <a:latin typeface="DM Sans Bold"/>
                <a:ea typeface="DM Sans Bold"/>
                <a:cs typeface="DM Sans Bold"/>
                <a:sym typeface="DM Sans Bold"/>
              </a:rPr>
              <a:t>Honeypot and Early Warning System</a:t>
            </a:r>
          </a:p>
        </p:txBody>
      </p:sp>
      <p:sp>
        <p:nvSpPr>
          <p:cNvPr name="TextBox 5" id="5"/>
          <p:cNvSpPr txBox="true"/>
          <p:nvPr/>
        </p:nvSpPr>
        <p:spPr>
          <a:xfrm rot="0">
            <a:off x="0" y="3310067"/>
            <a:ext cx="18288000" cy="481331"/>
          </a:xfrm>
          <a:prstGeom prst="rect">
            <a:avLst/>
          </a:prstGeom>
        </p:spPr>
        <p:txBody>
          <a:bodyPr anchor="t" rtlCol="false" tIns="0" lIns="0" bIns="0" rIns="0">
            <a:spAutoFit/>
          </a:bodyPr>
          <a:lstStyle/>
          <a:p>
            <a:pPr algn="ctr">
              <a:lnSpc>
                <a:spcPts val="3919"/>
              </a:lnSpc>
              <a:spcBef>
                <a:spcPct val="0"/>
              </a:spcBef>
            </a:pPr>
            <a:r>
              <a:rPr lang="en-US" b="true" sz="2799">
                <a:solidFill>
                  <a:srgbClr val="393078"/>
                </a:solidFill>
                <a:latin typeface="DM Sans Bold"/>
                <a:ea typeface="DM Sans Bold"/>
                <a:cs typeface="DM Sans Bold"/>
                <a:sym typeface="DM Sans Bold"/>
              </a:rPr>
              <a:t>Honeypot Implementation for Early Threat Detection</a:t>
            </a:r>
          </a:p>
        </p:txBody>
      </p:sp>
      <p:sp>
        <p:nvSpPr>
          <p:cNvPr name="TextBox 6" id="6"/>
          <p:cNvSpPr txBox="true"/>
          <p:nvPr/>
        </p:nvSpPr>
        <p:spPr>
          <a:xfrm rot="0">
            <a:off x="1695551" y="8744267"/>
            <a:ext cx="6690497" cy="989965"/>
          </a:xfrm>
          <a:prstGeom prst="rect">
            <a:avLst/>
          </a:prstGeom>
        </p:spPr>
        <p:txBody>
          <a:bodyPr anchor="t" rtlCol="false" tIns="0" lIns="0" bIns="0" rIns="0">
            <a:spAutoFit/>
          </a:bodyPr>
          <a:lstStyle/>
          <a:p>
            <a:pPr algn="ctr">
              <a:lnSpc>
                <a:spcPts val="2659"/>
              </a:lnSpc>
              <a:spcBef>
                <a:spcPct val="0"/>
              </a:spcBef>
            </a:pPr>
            <a:r>
              <a:rPr lang="en-US" sz="1899">
                <a:solidFill>
                  <a:srgbClr val="000000"/>
                </a:solidFill>
                <a:latin typeface="DM Sans"/>
                <a:ea typeface="DM Sans"/>
                <a:cs typeface="DM Sans"/>
                <a:sym typeface="DM Sans"/>
              </a:rPr>
              <a:t>A honeypot is a decoy system designed to attract attackers, study their behavior, and secure the actual network.</a:t>
            </a:r>
          </a:p>
        </p:txBody>
      </p:sp>
      <p:sp>
        <p:nvSpPr>
          <p:cNvPr name="TextBox 7" id="7"/>
          <p:cNvSpPr txBox="true"/>
          <p:nvPr/>
        </p:nvSpPr>
        <p:spPr>
          <a:xfrm rot="0">
            <a:off x="9607152" y="8744267"/>
            <a:ext cx="6023512" cy="989965"/>
          </a:xfrm>
          <a:prstGeom prst="rect">
            <a:avLst/>
          </a:prstGeom>
        </p:spPr>
        <p:txBody>
          <a:bodyPr anchor="t" rtlCol="false" tIns="0" lIns="0" bIns="0" rIns="0">
            <a:spAutoFit/>
          </a:bodyPr>
          <a:lstStyle/>
          <a:p>
            <a:pPr algn="ctr">
              <a:lnSpc>
                <a:spcPts val="2659"/>
              </a:lnSpc>
              <a:spcBef>
                <a:spcPct val="0"/>
              </a:spcBef>
            </a:pPr>
            <a:r>
              <a:rPr lang="en-US" sz="1899">
                <a:solidFill>
                  <a:srgbClr val="000000"/>
                </a:solidFill>
                <a:latin typeface="DM Sans"/>
                <a:ea typeface="DM Sans"/>
                <a:cs typeface="DM Sans"/>
                <a:sym typeface="DM Sans"/>
              </a:rPr>
              <a:t>By simulating vulnerabilities, honeypots detect malicious activity, providing real-time alerts to SOC teams.</a:t>
            </a:r>
          </a:p>
        </p:txBody>
      </p:sp>
    </p:spTree>
  </p:cSld>
  <p:clrMapOvr>
    <a:masterClrMapping/>
  </p:clrMapOvr>
  <p:transition spd="slow">
    <p:push dir="l"/>
  </p:transition>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TextBox 2" id="2"/>
          <p:cNvSpPr txBox="true"/>
          <p:nvPr/>
        </p:nvSpPr>
        <p:spPr>
          <a:xfrm rot="0">
            <a:off x="0" y="233934"/>
            <a:ext cx="18231832" cy="1200150"/>
          </a:xfrm>
          <a:prstGeom prst="rect">
            <a:avLst/>
          </a:prstGeom>
        </p:spPr>
        <p:txBody>
          <a:bodyPr anchor="t" rtlCol="false" tIns="0" lIns="0" bIns="0" rIns="0">
            <a:spAutoFit/>
          </a:bodyPr>
          <a:lstStyle/>
          <a:p>
            <a:pPr algn="ctr">
              <a:lnSpc>
                <a:spcPts val="9480"/>
              </a:lnSpc>
            </a:pPr>
            <a:r>
              <a:rPr lang="en-US" sz="7900" b="true">
                <a:solidFill>
                  <a:srgbClr val="0A0E26"/>
                </a:solidFill>
                <a:latin typeface="DM Sans Bold"/>
                <a:ea typeface="DM Sans Bold"/>
                <a:cs typeface="DM Sans Bold"/>
                <a:sym typeface="DM Sans Bold"/>
              </a:rPr>
              <a:t>Data Loss Prevision (DLP)</a:t>
            </a:r>
          </a:p>
        </p:txBody>
      </p:sp>
      <p:grpSp>
        <p:nvGrpSpPr>
          <p:cNvPr name="Group 3" id="3"/>
          <p:cNvGrpSpPr/>
          <p:nvPr/>
        </p:nvGrpSpPr>
        <p:grpSpPr>
          <a:xfrm rot="0">
            <a:off x="1288518" y="2057041"/>
            <a:ext cx="15038557" cy="7823630"/>
            <a:chOff x="0" y="0"/>
            <a:chExt cx="14203629" cy="7389269"/>
          </a:xfrm>
        </p:grpSpPr>
        <p:sp>
          <p:nvSpPr>
            <p:cNvPr name="Freeform 4" id="4"/>
            <p:cNvSpPr/>
            <p:nvPr/>
          </p:nvSpPr>
          <p:spPr>
            <a:xfrm flipH="false" flipV="false" rot="0">
              <a:off x="0" y="0"/>
              <a:ext cx="14203680" cy="7389241"/>
            </a:xfrm>
            <a:custGeom>
              <a:avLst/>
              <a:gdLst/>
              <a:ahLst/>
              <a:cxnLst/>
              <a:rect r="r" b="b" t="t" l="l"/>
              <a:pathLst>
                <a:path h="7389241" w="14203680">
                  <a:moveTo>
                    <a:pt x="0" y="0"/>
                  </a:moveTo>
                  <a:lnTo>
                    <a:pt x="14203680" y="0"/>
                  </a:lnTo>
                  <a:lnTo>
                    <a:pt x="14203680" y="7389241"/>
                  </a:lnTo>
                  <a:lnTo>
                    <a:pt x="0" y="7389241"/>
                  </a:lnTo>
                  <a:lnTo>
                    <a:pt x="0" y="0"/>
                  </a:lnTo>
                  <a:close/>
                </a:path>
              </a:pathLst>
            </a:custGeom>
            <a:blipFill>
              <a:blip r:embed="rId2"/>
              <a:stretch>
                <a:fillRect l="0" t="-57" r="0" b="-57"/>
              </a:stretch>
            </a:blipFill>
          </p:spPr>
        </p:sp>
      </p:grpSp>
    </p:spTree>
  </p:cSld>
  <p:clrMapOvr>
    <a:masterClrMapping/>
  </p:clrMapOvr>
  <p:transition spd="slow">
    <p:cover dir="l"/>
  </p:transition>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1298141" y="1745662"/>
            <a:ext cx="15691718" cy="8826591"/>
          </a:xfrm>
          <a:custGeom>
            <a:avLst/>
            <a:gdLst/>
            <a:ahLst/>
            <a:cxnLst/>
            <a:rect r="r" b="b" t="t" l="l"/>
            <a:pathLst>
              <a:path h="8826591" w="15691718">
                <a:moveTo>
                  <a:pt x="0" y="0"/>
                </a:moveTo>
                <a:lnTo>
                  <a:pt x="15691718" y="0"/>
                </a:lnTo>
                <a:lnTo>
                  <a:pt x="15691718" y="8826592"/>
                </a:lnTo>
                <a:lnTo>
                  <a:pt x="0" y="8826592"/>
                </a:lnTo>
                <a:lnTo>
                  <a:pt x="0" y="0"/>
                </a:lnTo>
                <a:close/>
              </a:path>
            </a:pathLst>
          </a:custGeom>
          <a:blipFill>
            <a:blip r:embed="rId2"/>
            <a:stretch>
              <a:fillRect l="0" t="0" r="0" b="0"/>
            </a:stretch>
          </a:blipFill>
        </p:spPr>
      </p:sp>
      <p:sp>
        <p:nvSpPr>
          <p:cNvPr name="TextBox 3" id="3"/>
          <p:cNvSpPr txBox="true"/>
          <p:nvPr/>
        </p:nvSpPr>
        <p:spPr>
          <a:xfrm rot="0">
            <a:off x="0" y="-247650"/>
            <a:ext cx="18288000" cy="2303690"/>
          </a:xfrm>
          <a:prstGeom prst="rect">
            <a:avLst/>
          </a:prstGeom>
        </p:spPr>
        <p:txBody>
          <a:bodyPr anchor="t" rtlCol="false" tIns="0" lIns="0" bIns="0" rIns="0">
            <a:spAutoFit/>
          </a:bodyPr>
          <a:lstStyle/>
          <a:p>
            <a:pPr algn="ctr">
              <a:lnSpc>
                <a:spcPts val="18974"/>
              </a:lnSpc>
              <a:spcBef>
                <a:spcPct val="0"/>
              </a:spcBef>
            </a:pPr>
            <a:r>
              <a:rPr lang="en-US" b="true" sz="13553">
                <a:solidFill>
                  <a:srgbClr val="0A0E26"/>
                </a:solidFill>
                <a:latin typeface="DM Sans Bold"/>
                <a:ea typeface="DM Sans Bold"/>
                <a:cs typeface="DM Sans Bold"/>
                <a:sym typeface="DM Sans Bold"/>
              </a:rPr>
              <a:t>GRC</a:t>
            </a:r>
          </a:p>
        </p:txBody>
      </p:sp>
    </p:spTree>
  </p:cSld>
  <p:clrMapOvr>
    <a:masterClrMapping/>
  </p:clrMapOvr>
  <p:transition spd="slow">
    <p:cover dir="l"/>
  </p:transition>
</p:sld>
</file>

<file path=ppt/slides/slide35.xml><?xml version="1.0" encoding="utf-8"?>
<p:sld xmlns:p="http://schemas.openxmlformats.org/presentationml/2006/main" xmlns:a="http://schemas.openxmlformats.org/drawingml/2006/main">
  <p:cSld>
    <p:bg>
      <p:bgPr>
        <a:solidFill>
          <a:srgbClr val="CDCED7"/>
        </a:solidFill>
      </p:bgPr>
    </p:bg>
    <p:spTree>
      <p:nvGrpSpPr>
        <p:cNvPr id="1" name=""/>
        <p:cNvGrpSpPr/>
        <p:nvPr/>
      </p:nvGrpSpPr>
      <p:grpSpPr>
        <a:xfrm>
          <a:off x="0" y="0"/>
          <a:ext cx="0" cy="0"/>
          <a:chOff x="0" y="0"/>
          <a:chExt cx="0" cy="0"/>
        </a:xfrm>
      </p:grpSpPr>
    </p:spTree>
  </p:cSld>
  <p:clrMapOvr>
    <a:masterClrMapping/>
  </p:clrMapOvr>
  <p:transition spd="slow">
    <p:cover dir="l"/>
  </p:transition>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TextBox 2" id="2"/>
          <p:cNvSpPr txBox="true"/>
          <p:nvPr/>
        </p:nvSpPr>
        <p:spPr>
          <a:xfrm rot="0">
            <a:off x="0" y="576580"/>
            <a:ext cx="18288000" cy="961390"/>
          </a:xfrm>
          <a:prstGeom prst="rect">
            <a:avLst/>
          </a:prstGeom>
        </p:spPr>
        <p:txBody>
          <a:bodyPr anchor="t" rtlCol="false" tIns="0" lIns="0" bIns="0" rIns="0">
            <a:spAutoFit/>
          </a:bodyPr>
          <a:lstStyle/>
          <a:p>
            <a:pPr algn="ctr">
              <a:lnSpc>
                <a:spcPts val="7370"/>
              </a:lnSpc>
            </a:pPr>
            <a:r>
              <a:rPr lang="en-US" sz="6700" b="true">
                <a:solidFill>
                  <a:srgbClr val="26282F"/>
                </a:solidFill>
                <a:latin typeface="Fira Sans Semi-Bold"/>
                <a:ea typeface="Fira Sans Semi-Bold"/>
                <a:cs typeface="Fira Sans Semi-Bold"/>
                <a:sym typeface="Fira Sans Semi-Bold"/>
              </a:rPr>
              <a:t>M</a:t>
            </a:r>
            <a:r>
              <a:rPr lang="en-US" sz="6700" b="true">
                <a:solidFill>
                  <a:srgbClr val="26282F"/>
                </a:solidFill>
                <a:latin typeface="Fira Sans Semi-Bold"/>
                <a:ea typeface="Fira Sans Semi-Bold"/>
                <a:cs typeface="Fira Sans Semi-Bold"/>
                <a:sym typeface="Fira Sans Semi-Bold"/>
              </a:rPr>
              <a:t>achine learning and Cyber Security</a:t>
            </a:r>
          </a:p>
        </p:txBody>
      </p:sp>
      <p:sp>
        <p:nvSpPr>
          <p:cNvPr name="TextBox 3" id="3"/>
          <p:cNvSpPr txBox="true"/>
          <p:nvPr/>
        </p:nvSpPr>
        <p:spPr>
          <a:xfrm rot="0">
            <a:off x="1949056" y="1861015"/>
            <a:ext cx="14665939" cy="6924675"/>
          </a:xfrm>
          <a:prstGeom prst="rect">
            <a:avLst/>
          </a:prstGeom>
        </p:spPr>
        <p:txBody>
          <a:bodyPr anchor="t" rtlCol="false" tIns="0" lIns="0" bIns="0" rIns="0">
            <a:spAutoFit/>
          </a:bodyPr>
          <a:lstStyle/>
          <a:p>
            <a:pPr algn="l">
              <a:lnSpc>
                <a:spcPts val="4200"/>
              </a:lnSpc>
            </a:pPr>
            <a:r>
              <a:rPr lang="en-US" b="true" sz="3000" spc="15">
                <a:solidFill>
                  <a:srgbClr val="0A0E26"/>
                </a:solidFill>
                <a:latin typeface="Fira Sans Medium"/>
                <a:ea typeface="Fira Sans Medium"/>
                <a:cs typeface="Fira Sans Medium"/>
                <a:sym typeface="Fira Sans Medium"/>
              </a:rPr>
              <a:t>Artificial intelligence (AI) is expected to play an increasingly important role in cybersecurity in the coming years </a:t>
            </a:r>
          </a:p>
          <a:p>
            <a:pPr algn="l">
              <a:lnSpc>
                <a:spcPts val="4200"/>
              </a:lnSpc>
            </a:pPr>
          </a:p>
          <a:p>
            <a:pPr algn="l">
              <a:lnSpc>
                <a:spcPts val="4200"/>
              </a:lnSpc>
            </a:pPr>
            <a:r>
              <a:rPr lang="en-US" b="true" sz="3000" spc="15">
                <a:solidFill>
                  <a:srgbClr val="0A0E26"/>
                </a:solidFill>
                <a:latin typeface="Fira Sans Medium"/>
                <a:ea typeface="Fira Sans Medium"/>
                <a:cs typeface="Fira Sans Medium"/>
                <a:sym typeface="Fira Sans Medium"/>
              </a:rPr>
              <a:t>Machine learning can mitigate cyber threats and bolster security infrastructure through pattern detection, real-time cyber crime mapping and thorough penetration testing.With its range of applications, machine learning offers many advantages to IT and security personnel.   </a:t>
            </a:r>
          </a:p>
          <a:p>
            <a:pPr algn="l">
              <a:lnSpc>
                <a:spcPts val="4200"/>
              </a:lnSpc>
            </a:pPr>
          </a:p>
          <a:p>
            <a:pPr algn="l">
              <a:lnSpc>
                <a:spcPts val="4200"/>
              </a:lnSpc>
            </a:pPr>
            <a:r>
              <a:rPr lang="en-US" b="true" sz="3000" spc="15">
                <a:solidFill>
                  <a:srgbClr val="0A0E26"/>
                </a:solidFill>
                <a:latin typeface="Fira Sans Medium"/>
                <a:ea typeface="Fira Sans Medium"/>
                <a:cs typeface="Fira Sans Medium"/>
                <a:sym typeface="Fira Sans Medium"/>
              </a:rPr>
              <a:t>There are three types of machine learning used in cybersecurity: supervised learning, unsupervised learning and reinforcement learning.</a:t>
            </a:r>
          </a:p>
          <a:p>
            <a:pPr algn="l">
              <a:lnSpc>
                <a:spcPts val="4200"/>
              </a:lnSpc>
            </a:pPr>
          </a:p>
          <a:p>
            <a:pPr algn="l">
              <a:lnSpc>
                <a:spcPts val="4200"/>
              </a:lnSpc>
            </a:pPr>
            <a:r>
              <a:rPr lang="en-US" b="true" sz="3000" spc="15">
                <a:solidFill>
                  <a:srgbClr val="0A0E26"/>
                </a:solidFill>
                <a:latin typeface="Fira Sans Medium"/>
                <a:ea typeface="Fira Sans Medium"/>
                <a:cs typeface="Fira Sans Medium"/>
                <a:sym typeface="Fira Sans Medium"/>
              </a:rPr>
              <a:t>machine learning used in Detecting threats in early stages Uncovering network vulnerabilities Reducing IT workloads and costs</a:t>
            </a:r>
          </a:p>
        </p:txBody>
      </p:sp>
      <p:sp>
        <p:nvSpPr>
          <p:cNvPr name="Freeform 4" id="4"/>
          <p:cNvSpPr/>
          <p:nvPr/>
        </p:nvSpPr>
        <p:spPr>
          <a:xfrm flipH="false" flipV="false" rot="0">
            <a:off x="0" y="9515874"/>
            <a:ext cx="18288000" cy="1542251"/>
          </a:xfrm>
          <a:custGeom>
            <a:avLst/>
            <a:gdLst/>
            <a:ahLst/>
            <a:cxnLst/>
            <a:rect r="r" b="b" t="t" l="l"/>
            <a:pathLst>
              <a:path h="1542251" w="18288000">
                <a:moveTo>
                  <a:pt x="0" y="0"/>
                </a:moveTo>
                <a:lnTo>
                  <a:pt x="18288000" y="0"/>
                </a:lnTo>
                <a:lnTo>
                  <a:pt x="18288000" y="1542251"/>
                </a:lnTo>
                <a:lnTo>
                  <a:pt x="0" y="15422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15970689" y="1028700"/>
            <a:ext cx="1288611" cy="735755"/>
            <a:chOff x="0" y="0"/>
            <a:chExt cx="1718148" cy="981007"/>
          </a:xfrm>
        </p:grpSpPr>
        <p:sp>
          <p:nvSpPr>
            <p:cNvPr name="Freeform 6" id="6"/>
            <p:cNvSpPr/>
            <p:nvPr/>
          </p:nvSpPr>
          <p:spPr>
            <a:xfrm flipH="false" flipV="false" rot="0">
              <a:off x="0" y="0"/>
              <a:ext cx="1718183" cy="980948"/>
            </a:xfrm>
            <a:custGeom>
              <a:avLst/>
              <a:gdLst/>
              <a:ahLst/>
              <a:cxnLst/>
              <a:rect r="r" b="b" t="t" l="l"/>
              <a:pathLst>
                <a:path h="980948" w="1718183">
                  <a:moveTo>
                    <a:pt x="0" y="0"/>
                  </a:moveTo>
                  <a:lnTo>
                    <a:pt x="1718183" y="0"/>
                  </a:lnTo>
                  <a:lnTo>
                    <a:pt x="1718183" y="980948"/>
                  </a:lnTo>
                  <a:lnTo>
                    <a:pt x="0" y="980948"/>
                  </a:lnTo>
                  <a:lnTo>
                    <a:pt x="0" y="0"/>
                  </a:lnTo>
                  <a:close/>
                </a:path>
              </a:pathLst>
            </a:custGeom>
            <a:blipFill>
              <a:blip r:embed="rId4"/>
              <a:stretch>
                <a:fillRect l="0" t="-25981" r="2" b="-25987"/>
              </a:stretch>
            </a:blipFill>
          </p:spPr>
        </p:sp>
      </p:grpSp>
      <p:sp>
        <p:nvSpPr>
          <p:cNvPr name="Freeform 7" id="7"/>
          <p:cNvSpPr/>
          <p:nvPr/>
        </p:nvSpPr>
        <p:spPr>
          <a:xfrm flipH="false" flipV="false" rot="778358">
            <a:off x="169899" y="519130"/>
            <a:ext cx="1717603" cy="1754894"/>
          </a:xfrm>
          <a:custGeom>
            <a:avLst/>
            <a:gdLst/>
            <a:ahLst/>
            <a:cxnLst/>
            <a:rect r="r" b="b" t="t" l="l"/>
            <a:pathLst>
              <a:path h="1754894" w="1717603">
                <a:moveTo>
                  <a:pt x="0" y="0"/>
                </a:moveTo>
                <a:lnTo>
                  <a:pt x="1717602" y="0"/>
                </a:lnTo>
                <a:lnTo>
                  <a:pt x="1717602" y="1754895"/>
                </a:lnTo>
                <a:lnTo>
                  <a:pt x="0" y="1754895"/>
                </a:lnTo>
                <a:lnTo>
                  <a:pt x="0" y="0"/>
                </a:lnTo>
                <a:close/>
              </a:path>
            </a:pathLst>
          </a:custGeom>
          <a:blipFill>
            <a:blip r:embed="rId5"/>
            <a:stretch>
              <a:fillRect l="0" t="0" r="0" b="0"/>
            </a:stretch>
          </a:blipFill>
        </p:spPr>
      </p:sp>
      <p:sp>
        <p:nvSpPr>
          <p:cNvPr name="Freeform 8" id="8"/>
          <p:cNvSpPr/>
          <p:nvPr/>
        </p:nvSpPr>
        <p:spPr>
          <a:xfrm flipH="false" flipV="false" rot="0">
            <a:off x="15645216" y="6546550"/>
            <a:ext cx="2492464" cy="2533636"/>
          </a:xfrm>
          <a:custGeom>
            <a:avLst/>
            <a:gdLst/>
            <a:ahLst/>
            <a:cxnLst/>
            <a:rect r="r" b="b" t="t" l="l"/>
            <a:pathLst>
              <a:path h="2533636" w="2492464">
                <a:moveTo>
                  <a:pt x="0" y="0"/>
                </a:moveTo>
                <a:lnTo>
                  <a:pt x="2492465" y="0"/>
                </a:lnTo>
                <a:lnTo>
                  <a:pt x="2492465" y="2533636"/>
                </a:lnTo>
                <a:lnTo>
                  <a:pt x="0" y="2533636"/>
                </a:lnTo>
                <a:lnTo>
                  <a:pt x="0" y="0"/>
                </a:lnTo>
                <a:close/>
              </a:path>
            </a:pathLst>
          </a:custGeom>
          <a:blipFill>
            <a:blip r:embed="rId6"/>
            <a:stretch>
              <a:fillRect l="0" t="0" r="0" b="0"/>
            </a:stretch>
          </a:blipFill>
        </p:spPr>
      </p:sp>
    </p:spTree>
  </p:cSld>
  <p:clrMapOvr>
    <a:masterClrMapping/>
  </p:clrMapOvr>
  <p:transition spd="fast">
    <p:wipe dir="l"/>
  </p:transition>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159974" y="10281529"/>
            <a:ext cx="20607947" cy="793481"/>
            <a:chOff x="0" y="0"/>
            <a:chExt cx="4819937" cy="185585"/>
          </a:xfrm>
        </p:grpSpPr>
        <p:sp>
          <p:nvSpPr>
            <p:cNvPr name="Freeform 3" id="3"/>
            <p:cNvSpPr/>
            <p:nvPr/>
          </p:nvSpPr>
          <p:spPr>
            <a:xfrm flipH="false" flipV="false" rot="0">
              <a:off x="0" y="0"/>
              <a:ext cx="4819938" cy="185585"/>
            </a:xfrm>
            <a:custGeom>
              <a:avLst/>
              <a:gdLst/>
              <a:ahLst/>
              <a:cxnLst/>
              <a:rect r="r" b="b" t="t" l="l"/>
              <a:pathLst>
                <a:path h="185585" w="4819938">
                  <a:moveTo>
                    <a:pt x="0" y="0"/>
                  </a:moveTo>
                  <a:lnTo>
                    <a:pt x="4819938" y="0"/>
                  </a:lnTo>
                  <a:lnTo>
                    <a:pt x="4819938" y="185585"/>
                  </a:lnTo>
                  <a:lnTo>
                    <a:pt x="0" y="185585"/>
                  </a:lnTo>
                  <a:close/>
                </a:path>
              </a:pathLst>
            </a:custGeom>
            <a:solidFill>
              <a:srgbClr val="9798A0"/>
            </a:solidFill>
          </p:spPr>
        </p:sp>
        <p:sp>
          <p:nvSpPr>
            <p:cNvPr name="TextBox 4" id="4"/>
            <p:cNvSpPr txBox="true"/>
            <p:nvPr/>
          </p:nvSpPr>
          <p:spPr>
            <a:xfrm>
              <a:off x="0" y="-66675"/>
              <a:ext cx="4819937" cy="252260"/>
            </a:xfrm>
            <a:prstGeom prst="rect">
              <a:avLst/>
            </a:prstGeom>
          </p:spPr>
          <p:txBody>
            <a:bodyPr anchor="ctr" rtlCol="false" tIns="50800" lIns="50800" bIns="50800" rIns="50800"/>
            <a:lstStyle/>
            <a:p>
              <a:pPr algn="ctr">
                <a:lnSpc>
                  <a:spcPts val="3150"/>
                </a:lnSpc>
              </a:pPr>
            </a:p>
          </p:txBody>
        </p:sp>
      </p:grpSp>
      <p:grpSp>
        <p:nvGrpSpPr>
          <p:cNvPr name="Group 5" id="5"/>
          <p:cNvGrpSpPr/>
          <p:nvPr/>
        </p:nvGrpSpPr>
        <p:grpSpPr>
          <a:xfrm rot="0">
            <a:off x="-12700" y="2691210"/>
            <a:ext cx="18300700" cy="7595790"/>
            <a:chOff x="0" y="0"/>
            <a:chExt cx="4819937" cy="2000537"/>
          </a:xfrm>
        </p:grpSpPr>
        <p:sp>
          <p:nvSpPr>
            <p:cNvPr name="Freeform 6" id="6"/>
            <p:cNvSpPr/>
            <p:nvPr/>
          </p:nvSpPr>
          <p:spPr>
            <a:xfrm flipH="false" flipV="false" rot="0">
              <a:off x="0" y="0"/>
              <a:ext cx="4819938" cy="2000537"/>
            </a:xfrm>
            <a:custGeom>
              <a:avLst/>
              <a:gdLst/>
              <a:ahLst/>
              <a:cxnLst/>
              <a:rect r="r" b="b" t="t" l="l"/>
              <a:pathLst>
                <a:path h="2000537" w="4819938">
                  <a:moveTo>
                    <a:pt x="0" y="0"/>
                  </a:moveTo>
                  <a:lnTo>
                    <a:pt x="4819938" y="0"/>
                  </a:lnTo>
                  <a:lnTo>
                    <a:pt x="4819938" y="2000537"/>
                  </a:lnTo>
                  <a:lnTo>
                    <a:pt x="0" y="2000537"/>
                  </a:lnTo>
                  <a:close/>
                </a:path>
              </a:pathLst>
            </a:custGeom>
            <a:solidFill>
              <a:srgbClr val="E9EAF3"/>
            </a:solidFill>
          </p:spPr>
        </p:sp>
        <p:sp>
          <p:nvSpPr>
            <p:cNvPr name="TextBox 7" id="7"/>
            <p:cNvSpPr txBox="true"/>
            <p:nvPr/>
          </p:nvSpPr>
          <p:spPr>
            <a:xfrm>
              <a:off x="0" y="-66675"/>
              <a:ext cx="4819937" cy="2067212"/>
            </a:xfrm>
            <a:prstGeom prst="rect">
              <a:avLst/>
            </a:prstGeom>
          </p:spPr>
          <p:txBody>
            <a:bodyPr anchor="ctr" rtlCol="false" tIns="50800" lIns="50800" bIns="50800" rIns="50800"/>
            <a:lstStyle/>
            <a:p>
              <a:pPr algn="ctr">
                <a:lnSpc>
                  <a:spcPts val="3150"/>
                </a:lnSpc>
              </a:pPr>
            </a:p>
          </p:txBody>
        </p:sp>
      </p:grpSp>
      <p:sp>
        <p:nvSpPr>
          <p:cNvPr name="TextBox 8" id="8"/>
          <p:cNvSpPr txBox="true"/>
          <p:nvPr/>
        </p:nvSpPr>
        <p:spPr>
          <a:xfrm rot="0">
            <a:off x="2221952" y="840547"/>
            <a:ext cx="13844095" cy="752902"/>
          </a:xfrm>
          <a:prstGeom prst="rect">
            <a:avLst/>
          </a:prstGeom>
        </p:spPr>
        <p:txBody>
          <a:bodyPr anchor="t" rtlCol="false" tIns="0" lIns="0" bIns="0" rIns="0">
            <a:spAutoFit/>
          </a:bodyPr>
          <a:lstStyle/>
          <a:p>
            <a:pPr algn="ctr" marL="0" indent="0" lvl="0">
              <a:lnSpc>
                <a:spcPts val="5798"/>
              </a:lnSpc>
            </a:pPr>
            <a:r>
              <a:rPr lang="en-US" b="true" sz="5522">
                <a:solidFill>
                  <a:srgbClr val="0A0E26"/>
                </a:solidFill>
                <a:latin typeface="DM Sans Bold"/>
                <a:ea typeface="DM Sans Bold"/>
                <a:cs typeface="DM Sans Bold"/>
                <a:sym typeface="DM Sans Bold"/>
              </a:rPr>
              <a:t>How Machine Learning is Used in SOCs</a:t>
            </a:r>
          </a:p>
        </p:txBody>
      </p:sp>
      <p:grpSp>
        <p:nvGrpSpPr>
          <p:cNvPr name="Group 9" id="9"/>
          <p:cNvGrpSpPr/>
          <p:nvPr/>
        </p:nvGrpSpPr>
        <p:grpSpPr>
          <a:xfrm rot="0">
            <a:off x="848130" y="3111330"/>
            <a:ext cx="3639825" cy="3679240"/>
            <a:chOff x="0" y="0"/>
            <a:chExt cx="6281949" cy="6349975"/>
          </a:xfrm>
        </p:grpSpPr>
        <p:sp>
          <p:nvSpPr>
            <p:cNvPr name="Freeform 10" id="10"/>
            <p:cNvSpPr/>
            <p:nvPr/>
          </p:nvSpPr>
          <p:spPr>
            <a:xfrm flipH="false" flipV="false" rot="0">
              <a:off x="0" y="0"/>
              <a:ext cx="6281949" cy="6349975"/>
            </a:xfrm>
            <a:custGeom>
              <a:avLst/>
              <a:gdLst/>
              <a:ahLst/>
              <a:cxnLst/>
              <a:rect r="r" b="b" t="t" l="l"/>
              <a:pathLst>
                <a:path h="6349975" w="6281949">
                  <a:moveTo>
                    <a:pt x="6281949" y="3175025"/>
                  </a:moveTo>
                  <a:cubicBezTo>
                    <a:pt x="6281949" y="4928451"/>
                    <a:pt x="4875659" y="6349975"/>
                    <a:pt x="3140975" y="6349975"/>
                  </a:cubicBezTo>
                  <a:cubicBezTo>
                    <a:pt x="1406265" y="6349975"/>
                    <a:pt x="0" y="4928451"/>
                    <a:pt x="0" y="3175025"/>
                  </a:cubicBezTo>
                  <a:cubicBezTo>
                    <a:pt x="0" y="1421511"/>
                    <a:pt x="1406265" y="0"/>
                    <a:pt x="3140975" y="0"/>
                  </a:cubicBezTo>
                  <a:cubicBezTo>
                    <a:pt x="4875685" y="0"/>
                    <a:pt x="6281949" y="1421511"/>
                    <a:pt x="6281949" y="3175025"/>
                  </a:cubicBezTo>
                  <a:close/>
                </a:path>
              </a:pathLst>
            </a:custGeom>
            <a:blipFill>
              <a:blip r:embed="rId2"/>
              <a:stretch>
                <a:fillRect l="-26002" t="0" r="-26002" b="0"/>
              </a:stretch>
            </a:blipFill>
          </p:spPr>
        </p:sp>
      </p:grpSp>
      <p:sp>
        <p:nvSpPr>
          <p:cNvPr name="TextBox 11" id="11"/>
          <p:cNvSpPr txBox="true"/>
          <p:nvPr/>
        </p:nvSpPr>
        <p:spPr>
          <a:xfrm rot="0">
            <a:off x="219009" y="7252862"/>
            <a:ext cx="5322157" cy="353286"/>
          </a:xfrm>
          <a:prstGeom prst="rect">
            <a:avLst/>
          </a:prstGeom>
        </p:spPr>
        <p:txBody>
          <a:bodyPr anchor="t" rtlCol="false" tIns="0" lIns="0" bIns="0" rIns="0">
            <a:spAutoFit/>
          </a:bodyPr>
          <a:lstStyle/>
          <a:p>
            <a:pPr algn="ctr" marL="0" indent="0" lvl="0">
              <a:lnSpc>
                <a:spcPts val="2836"/>
              </a:lnSpc>
              <a:spcBef>
                <a:spcPct val="0"/>
              </a:spcBef>
            </a:pPr>
            <a:r>
              <a:rPr lang="en-US" b="true" sz="2182" spc="10">
                <a:solidFill>
                  <a:srgbClr val="26282F"/>
                </a:solidFill>
                <a:latin typeface="DM Sans Bold"/>
                <a:ea typeface="DM Sans Bold"/>
                <a:cs typeface="DM Sans Bold"/>
                <a:sym typeface="DM Sans Bold"/>
              </a:rPr>
              <a:t>1. Automating tasks</a:t>
            </a:r>
          </a:p>
        </p:txBody>
      </p:sp>
      <p:sp>
        <p:nvSpPr>
          <p:cNvPr name="TextBox 12" id="12"/>
          <p:cNvSpPr txBox="true"/>
          <p:nvPr/>
        </p:nvSpPr>
        <p:spPr>
          <a:xfrm rot="0">
            <a:off x="1028700" y="7769415"/>
            <a:ext cx="4159603" cy="1480185"/>
          </a:xfrm>
          <a:prstGeom prst="rect">
            <a:avLst/>
          </a:prstGeom>
        </p:spPr>
        <p:txBody>
          <a:bodyPr anchor="t" rtlCol="false" tIns="0" lIns="0" bIns="0" rIns="0">
            <a:spAutoFit/>
          </a:bodyPr>
          <a:lstStyle/>
          <a:p>
            <a:pPr algn="ctr" marL="0" indent="0" lvl="0">
              <a:lnSpc>
                <a:spcPts val="2940"/>
              </a:lnSpc>
              <a:spcBef>
                <a:spcPct val="0"/>
              </a:spcBef>
            </a:pPr>
            <a:r>
              <a:rPr lang="en-US" sz="2100" spc="10">
                <a:solidFill>
                  <a:srgbClr val="26282F"/>
                </a:solidFill>
                <a:latin typeface="DM Sans"/>
                <a:ea typeface="DM Sans"/>
                <a:cs typeface="DM Sans"/>
                <a:sym typeface="DM Sans"/>
              </a:rPr>
              <a:t>such as log analysis, threat hunting, and incident response. This frees up SOC analysts to focus on more complex tasks.</a:t>
            </a:r>
          </a:p>
        </p:txBody>
      </p:sp>
      <p:grpSp>
        <p:nvGrpSpPr>
          <p:cNvPr name="Group 13" id="13"/>
          <p:cNvGrpSpPr/>
          <p:nvPr/>
        </p:nvGrpSpPr>
        <p:grpSpPr>
          <a:xfrm rot="0">
            <a:off x="7513897" y="3111330"/>
            <a:ext cx="3639825" cy="3679240"/>
            <a:chOff x="0" y="0"/>
            <a:chExt cx="6281949" cy="6349975"/>
          </a:xfrm>
        </p:grpSpPr>
        <p:sp>
          <p:nvSpPr>
            <p:cNvPr name="Freeform 14" id="14"/>
            <p:cNvSpPr/>
            <p:nvPr/>
          </p:nvSpPr>
          <p:spPr>
            <a:xfrm flipH="false" flipV="false" rot="0">
              <a:off x="0" y="0"/>
              <a:ext cx="6281949" cy="6349975"/>
            </a:xfrm>
            <a:custGeom>
              <a:avLst/>
              <a:gdLst/>
              <a:ahLst/>
              <a:cxnLst/>
              <a:rect r="r" b="b" t="t" l="l"/>
              <a:pathLst>
                <a:path h="6349975" w="6281949">
                  <a:moveTo>
                    <a:pt x="6281949" y="3175025"/>
                  </a:moveTo>
                  <a:cubicBezTo>
                    <a:pt x="6281949" y="4928451"/>
                    <a:pt x="4875659" y="6349975"/>
                    <a:pt x="3140975" y="6349975"/>
                  </a:cubicBezTo>
                  <a:cubicBezTo>
                    <a:pt x="1406265" y="6349975"/>
                    <a:pt x="0" y="4928451"/>
                    <a:pt x="0" y="3175025"/>
                  </a:cubicBezTo>
                  <a:cubicBezTo>
                    <a:pt x="0" y="1421511"/>
                    <a:pt x="1406265" y="0"/>
                    <a:pt x="3140975" y="0"/>
                  </a:cubicBezTo>
                  <a:cubicBezTo>
                    <a:pt x="4875685" y="0"/>
                    <a:pt x="6281949" y="1421511"/>
                    <a:pt x="6281949" y="3175025"/>
                  </a:cubicBezTo>
                  <a:close/>
                </a:path>
              </a:pathLst>
            </a:custGeom>
            <a:blipFill>
              <a:blip r:embed="rId3"/>
              <a:stretch>
                <a:fillRect l="-26002" t="0" r="-26002" b="0"/>
              </a:stretch>
            </a:blipFill>
          </p:spPr>
        </p:sp>
      </p:grpSp>
      <p:sp>
        <p:nvSpPr>
          <p:cNvPr name="TextBox 15" id="15"/>
          <p:cNvSpPr txBox="true"/>
          <p:nvPr/>
        </p:nvSpPr>
        <p:spPr>
          <a:xfrm rot="0">
            <a:off x="6950428" y="7271912"/>
            <a:ext cx="4766765" cy="299028"/>
          </a:xfrm>
          <a:prstGeom prst="rect">
            <a:avLst/>
          </a:prstGeom>
        </p:spPr>
        <p:txBody>
          <a:bodyPr anchor="t" rtlCol="false" tIns="0" lIns="0" bIns="0" rIns="0">
            <a:spAutoFit/>
          </a:bodyPr>
          <a:lstStyle/>
          <a:p>
            <a:pPr algn="ctr" marL="0" indent="0" lvl="0">
              <a:lnSpc>
                <a:spcPts val="2540"/>
              </a:lnSpc>
              <a:spcBef>
                <a:spcPct val="0"/>
              </a:spcBef>
            </a:pPr>
            <a:r>
              <a:rPr lang="en-US" b="true" sz="1954" spc="9">
                <a:solidFill>
                  <a:srgbClr val="26282F"/>
                </a:solidFill>
                <a:latin typeface="DM Sans Bold"/>
                <a:ea typeface="DM Sans Bold"/>
                <a:cs typeface="DM Sans Bold"/>
                <a:sym typeface="DM Sans Bold"/>
              </a:rPr>
              <a:t>2. Improving detection rates</a:t>
            </a:r>
          </a:p>
        </p:txBody>
      </p:sp>
      <p:sp>
        <p:nvSpPr>
          <p:cNvPr name="TextBox 16" id="16"/>
          <p:cNvSpPr txBox="true"/>
          <p:nvPr/>
        </p:nvSpPr>
        <p:spPr>
          <a:xfrm rot="0">
            <a:off x="6950428" y="7847860"/>
            <a:ext cx="4766765" cy="2223135"/>
          </a:xfrm>
          <a:prstGeom prst="rect">
            <a:avLst/>
          </a:prstGeom>
        </p:spPr>
        <p:txBody>
          <a:bodyPr anchor="t" rtlCol="false" tIns="0" lIns="0" bIns="0" rIns="0">
            <a:spAutoFit/>
          </a:bodyPr>
          <a:lstStyle/>
          <a:p>
            <a:pPr algn="ctr" marL="0" indent="0" lvl="0">
              <a:lnSpc>
                <a:spcPts val="2940"/>
              </a:lnSpc>
              <a:spcBef>
                <a:spcPct val="0"/>
              </a:spcBef>
            </a:pPr>
            <a:r>
              <a:rPr lang="en-US" sz="2100" spc="10">
                <a:solidFill>
                  <a:srgbClr val="26282F"/>
                </a:solidFill>
                <a:latin typeface="DM Sans"/>
                <a:ea typeface="DM Sans"/>
                <a:cs typeface="DM Sans"/>
                <a:sym typeface="DM Sans"/>
              </a:rPr>
              <a:t>to improve detection rates by identifying patterns in data that are indicative of malicious activity. This can help SOC analysts to identify threats that would otherwise go undetected.</a:t>
            </a:r>
          </a:p>
        </p:txBody>
      </p:sp>
      <p:grpSp>
        <p:nvGrpSpPr>
          <p:cNvPr name="Group 17" id="17"/>
          <p:cNvGrpSpPr/>
          <p:nvPr/>
        </p:nvGrpSpPr>
        <p:grpSpPr>
          <a:xfrm rot="0">
            <a:off x="14026076" y="3111330"/>
            <a:ext cx="3522914" cy="3561063"/>
            <a:chOff x="0" y="0"/>
            <a:chExt cx="6281949" cy="6349975"/>
          </a:xfrm>
        </p:grpSpPr>
        <p:sp>
          <p:nvSpPr>
            <p:cNvPr name="Freeform 18" id="18"/>
            <p:cNvSpPr/>
            <p:nvPr/>
          </p:nvSpPr>
          <p:spPr>
            <a:xfrm flipH="false" flipV="false" rot="0">
              <a:off x="0" y="0"/>
              <a:ext cx="6281949" cy="6349975"/>
            </a:xfrm>
            <a:custGeom>
              <a:avLst/>
              <a:gdLst/>
              <a:ahLst/>
              <a:cxnLst/>
              <a:rect r="r" b="b" t="t" l="l"/>
              <a:pathLst>
                <a:path h="6349975" w="6281949">
                  <a:moveTo>
                    <a:pt x="6281949" y="3175025"/>
                  </a:moveTo>
                  <a:cubicBezTo>
                    <a:pt x="6281949" y="4928451"/>
                    <a:pt x="4875659" y="6349975"/>
                    <a:pt x="3140975" y="6349975"/>
                  </a:cubicBezTo>
                  <a:cubicBezTo>
                    <a:pt x="1406265" y="6349975"/>
                    <a:pt x="0" y="4928451"/>
                    <a:pt x="0" y="3175025"/>
                  </a:cubicBezTo>
                  <a:cubicBezTo>
                    <a:pt x="0" y="1421511"/>
                    <a:pt x="1406265" y="0"/>
                    <a:pt x="3140975" y="0"/>
                  </a:cubicBezTo>
                  <a:cubicBezTo>
                    <a:pt x="4875685" y="0"/>
                    <a:pt x="6281949" y="1421511"/>
                    <a:pt x="6281949" y="3175025"/>
                  </a:cubicBezTo>
                  <a:close/>
                </a:path>
              </a:pathLst>
            </a:custGeom>
            <a:blipFill>
              <a:blip r:embed="rId4"/>
              <a:stretch>
                <a:fillRect l="-51082" t="0" r="-51082" b="0"/>
              </a:stretch>
            </a:blipFill>
          </p:spPr>
        </p:sp>
      </p:grpSp>
      <p:sp>
        <p:nvSpPr>
          <p:cNvPr name="TextBox 19" id="19"/>
          <p:cNvSpPr txBox="true"/>
          <p:nvPr/>
        </p:nvSpPr>
        <p:spPr>
          <a:xfrm rot="0">
            <a:off x="13480705" y="7128444"/>
            <a:ext cx="4613656" cy="604625"/>
          </a:xfrm>
          <a:prstGeom prst="rect">
            <a:avLst/>
          </a:prstGeom>
        </p:spPr>
        <p:txBody>
          <a:bodyPr anchor="t" rtlCol="false" tIns="0" lIns="0" bIns="0" rIns="0">
            <a:spAutoFit/>
          </a:bodyPr>
          <a:lstStyle/>
          <a:p>
            <a:pPr algn="ctr" marL="0" indent="0" lvl="0">
              <a:lnSpc>
                <a:spcPts val="2459"/>
              </a:lnSpc>
              <a:spcBef>
                <a:spcPct val="0"/>
              </a:spcBef>
            </a:pPr>
            <a:r>
              <a:rPr lang="en-US" b="true" sz="1891" spc="9">
                <a:solidFill>
                  <a:srgbClr val="26282F"/>
                </a:solidFill>
                <a:latin typeface="DM Sans Bold"/>
                <a:ea typeface="DM Sans Bold"/>
                <a:cs typeface="DM Sans Bold"/>
                <a:sym typeface="DM Sans Bold"/>
              </a:rPr>
              <a:t>3. Reducing the time to respond to incidents</a:t>
            </a:r>
          </a:p>
        </p:txBody>
      </p:sp>
      <p:sp>
        <p:nvSpPr>
          <p:cNvPr name="TextBox 20" id="20"/>
          <p:cNvSpPr txBox="true"/>
          <p:nvPr/>
        </p:nvSpPr>
        <p:spPr>
          <a:xfrm rot="0">
            <a:off x="12972402" y="7769415"/>
            <a:ext cx="5315598" cy="2223135"/>
          </a:xfrm>
          <a:prstGeom prst="rect">
            <a:avLst/>
          </a:prstGeom>
        </p:spPr>
        <p:txBody>
          <a:bodyPr anchor="t" rtlCol="false" tIns="0" lIns="0" bIns="0" rIns="0">
            <a:spAutoFit/>
          </a:bodyPr>
          <a:lstStyle/>
          <a:p>
            <a:pPr algn="ctr" marL="0" indent="0" lvl="0">
              <a:lnSpc>
                <a:spcPts val="2940"/>
              </a:lnSpc>
              <a:spcBef>
                <a:spcPct val="0"/>
              </a:spcBef>
            </a:pPr>
            <a:r>
              <a:rPr lang="en-US" sz="2100" spc="10">
                <a:solidFill>
                  <a:srgbClr val="26282F"/>
                </a:solidFill>
                <a:latin typeface="DM Sans"/>
                <a:ea typeface="DM Sans"/>
                <a:cs typeface="DM Sans"/>
                <a:sym typeface="DM Sans"/>
              </a:rPr>
              <a:t>used to reduce the time it takes to respond to incidents by automating tasks such as triaging alerts and deploying mitigations. This can help organizations to contain incidents more quickly and minimize the damage.</a:t>
            </a:r>
          </a:p>
        </p:txBody>
      </p:sp>
    </p:spTree>
  </p:cSld>
  <p:clrMapOvr>
    <a:masterClrMapping/>
  </p:clrMapOvr>
  <p:transition spd="fast">
    <p:fade/>
  </p:transition>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3446365" y="9515874"/>
            <a:ext cx="15252700" cy="1542251"/>
          </a:xfrm>
          <a:custGeom>
            <a:avLst/>
            <a:gdLst/>
            <a:ahLst/>
            <a:cxnLst/>
            <a:rect r="r" b="b" t="t" l="l"/>
            <a:pathLst>
              <a:path h="1542251" w="15252700">
                <a:moveTo>
                  <a:pt x="0" y="0"/>
                </a:moveTo>
                <a:lnTo>
                  <a:pt x="15252700" y="0"/>
                </a:lnTo>
                <a:lnTo>
                  <a:pt x="15252700" y="1542251"/>
                </a:lnTo>
                <a:lnTo>
                  <a:pt x="0" y="15422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AutoShape 3" id="3"/>
          <p:cNvSpPr/>
          <p:nvPr/>
        </p:nvSpPr>
        <p:spPr>
          <a:xfrm rot="628038">
            <a:off x="12564793" y="-1386196"/>
            <a:ext cx="2729333" cy="13687572"/>
          </a:xfrm>
          <a:prstGeom prst="rect">
            <a:avLst/>
          </a:prstGeom>
          <a:solidFill>
            <a:srgbClr val="1F1B5F"/>
          </a:solidFill>
        </p:spPr>
      </p:sp>
      <p:grpSp>
        <p:nvGrpSpPr>
          <p:cNvPr name="Group 4" id="4"/>
          <p:cNvGrpSpPr/>
          <p:nvPr/>
        </p:nvGrpSpPr>
        <p:grpSpPr>
          <a:xfrm rot="0">
            <a:off x="10599620" y="1817471"/>
            <a:ext cx="6659680" cy="7003524"/>
            <a:chOff x="0" y="0"/>
            <a:chExt cx="812800" cy="854765"/>
          </a:xfrm>
        </p:grpSpPr>
        <p:sp>
          <p:nvSpPr>
            <p:cNvPr name="Freeform 5" id="5"/>
            <p:cNvSpPr/>
            <p:nvPr/>
          </p:nvSpPr>
          <p:spPr>
            <a:xfrm flipH="false" flipV="false" rot="0">
              <a:off x="0" y="0"/>
              <a:ext cx="812800" cy="854765"/>
            </a:xfrm>
            <a:custGeom>
              <a:avLst/>
              <a:gdLst/>
              <a:ahLst/>
              <a:cxnLst/>
              <a:rect r="r" b="b" t="t" l="l"/>
              <a:pathLst>
                <a:path h="854765" w="812800">
                  <a:moveTo>
                    <a:pt x="0" y="0"/>
                  </a:moveTo>
                  <a:lnTo>
                    <a:pt x="812800" y="0"/>
                  </a:lnTo>
                  <a:lnTo>
                    <a:pt x="812800" y="854765"/>
                  </a:lnTo>
                  <a:lnTo>
                    <a:pt x="0" y="854765"/>
                  </a:lnTo>
                  <a:close/>
                </a:path>
              </a:pathLst>
            </a:custGeom>
            <a:blipFill>
              <a:blip r:embed="rId4"/>
              <a:stretch>
                <a:fillRect l="-2581" t="0" r="-2581" b="0"/>
              </a:stretch>
            </a:blipFill>
          </p:spPr>
        </p:sp>
      </p:grpSp>
      <p:grpSp>
        <p:nvGrpSpPr>
          <p:cNvPr name="Group 6" id="6"/>
          <p:cNvGrpSpPr/>
          <p:nvPr/>
        </p:nvGrpSpPr>
        <p:grpSpPr>
          <a:xfrm rot="0">
            <a:off x="1028700" y="427826"/>
            <a:ext cx="8080263" cy="8620981"/>
            <a:chOff x="0" y="0"/>
            <a:chExt cx="10773685" cy="11494641"/>
          </a:xfrm>
        </p:grpSpPr>
        <p:sp>
          <p:nvSpPr>
            <p:cNvPr name="TextBox 7" id="7"/>
            <p:cNvSpPr txBox="true"/>
            <p:nvPr/>
          </p:nvSpPr>
          <p:spPr>
            <a:xfrm rot="0">
              <a:off x="915" y="-57150"/>
              <a:ext cx="10772769" cy="5437506"/>
            </a:xfrm>
            <a:prstGeom prst="rect">
              <a:avLst/>
            </a:prstGeom>
          </p:spPr>
          <p:txBody>
            <a:bodyPr anchor="t" rtlCol="false" tIns="0" lIns="0" bIns="0" rIns="0">
              <a:spAutoFit/>
            </a:bodyPr>
            <a:lstStyle/>
            <a:p>
              <a:pPr algn="l" marL="0" indent="0" lvl="0">
                <a:lnSpc>
                  <a:spcPts val="8141"/>
                </a:lnSpc>
              </a:pPr>
              <a:r>
                <a:rPr lang="en-US" b="true" sz="6262">
                  <a:solidFill>
                    <a:srgbClr val="26282F"/>
                  </a:solidFill>
                  <a:latin typeface="DM Sans Bold"/>
                  <a:ea typeface="DM Sans Bold"/>
                  <a:cs typeface="DM Sans Bold"/>
                  <a:sym typeface="DM Sans Bold"/>
                </a:rPr>
                <a:t>Integration of        Machine Learning in  Next Generation SOC</a:t>
              </a:r>
            </a:p>
          </p:txBody>
        </p:sp>
        <p:sp>
          <p:nvSpPr>
            <p:cNvPr name="TextBox 8" id="8"/>
            <p:cNvSpPr txBox="true"/>
            <p:nvPr/>
          </p:nvSpPr>
          <p:spPr>
            <a:xfrm rot="0">
              <a:off x="0" y="8868868"/>
              <a:ext cx="10760010" cy="2625773"/>
            </a:xfrm>
            <a:prstGeom prst="rect">
              <a:avLst/>
            </a:prstGeom>
          </p:spPr>
          <p:txBody>
            <a:bodyPr anchor="t" rtlCol="false" tIns="0" lIns="0" bIns="0" rIns="0">
              <a:spAutoFit/>
            </a:bodyPr>
            <a:lstStyle/>
            <a:p>
              <a:pPr algn="l" marL="0" indent="0" lvl="0">
                <a:lnSpc>
                  <a:spcPts val="4048"/>
                </a:lnSpc>
              </a:pPr>
              <a:r>
                <a:rPr lang="en-US" sz="2530" spc="12">
                  <a:solidFill>
                    <a:srgbClr val="26282F"/>
                  </a:solidFill>
                  <a:latin typeface="Fira Sans"/>
                  <a:ea typeface="Fira Sans"/>
                  <a:cs typeface="Fira Sans"/>
                  <a:sym typeface="Fira Sans"/>
                </a:rPr>
                <a:t>In recent years, machine learning has become       increasingly important in SOCs. Machine learning  can be used to automate tasks, improve detection rates, and reduce the time it takes to respond to  incidents</a:t>
              </a:r>
            </a:p>
          </p:txBody>
        </p:sp>
        <p:sp>
          <p:nvSpPr>
            <p:cNvPr name="TextBox 9" id="9"/>
            <p:cNvSpPr txBox="true"/>
            <p:nvPr/>
          </p:nvSpPr>
          <p:spPr>
            <a:xfrm rot="0">
              <a:off x="915" y="5869994"/>
              <a:ext cx="10759095" cy="2359049"/>
            </a:xfrm>
            <a:prstGeom prst="rect">
              <a:avLst/>
            </a:prstGeom>
          </p:spPr>
          <p:txBody>
            <a:bodyPr anchor="t" rtlCol="false" tIns="0" lIns="0" bIns="0" rIns="0">
              <a:spAutoFit/>
            </a:bodyPr>
            <a:lstStyle/>
            <a:p>
              <a:pPr algn="l" marL="0" indent="0" lvl="0">
                <a:lnSpc>
                  <a:spcPts val="3542"/>
                </a:lnSpc>
              </a:pPr>
              <a:r>
                <a:rPr lang="en-US" sz="2530" spc="12">
                  <a:solidFill>
                    <a:srgbClr val="26282F"/>
                  </a:solidFill>
                  <a:latin typeface="Fira Sans"/>
                  <a:ea typeface="Fira Sans"/>
                  <a:cs typeface="Fira Sans"/>
                  <a:sym typeface="Fira Sans"/>
                </a:rPr>
                <a:t>SOC are responsible for protecting organizations from cyber threats. They do this by monitoring network traffic, detecting suspicious activity, and responding to incidents.</a:t>
              </a:r>
            </a:p>
          </p:txBody>
        </p:sp>
      </p:grpSp>
    </p:spTree>
  </p:cSld>
  <p:clrMapOvr>
    <a:masterClrMapping/>
  </p:clrMapOvr>
  <p:transition spd="slow">
    <p:push dir="l"/>
  </p:transition>
</p:sld>
</file>

<file path=ppt/slides/slide39.xml><?xml version="1.0" encoding="utf-8"?>
<p:sld xmlns:p="http://schemas.openxmlformats.org/presentationml/2006/main" xmlns:a="http://schemas.openxmlformats.org/drawingml/2006/main">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765823" y="1508003"/>
            <a:ext cx="7773986" cy="7341647"/>
            <a:chOff x="0" y="0"/>
            <a:chExt cx="1665565" cy="1572937"/>
          </a:xfrm>
        </p:grpSpPr>
        <p:sp>
          <p:nvSpPr>
            <p:cNvPr name="Freeform 3" id="3"/>
            <p:cNvSpPr/>
            <p:nvPr/>
          </p:nvSpPr>
          <p:spPr>
            <a:xfrm flipH="false" flipV="false" rot="0">
              <a:off x="0" y="0"/>
              <a:ext cx="1665565" cy="1572937"/>
            </a:xfrm>
            <a:custGeom>
              <a:avLst/>
              <a:gdLst/>
              <a:ahLst/>
              <a:cxnLst/>
              <a:rect r="r" b="b" t="t" l="l"/>
              <a:pathLst>
                <a:path h="1572937" w="1665565">
                  <a:moveTo>
                    <a:pt x="33860" y="0"/>
                  </a:moveTo>
                  <a:lnTo>
                    <a:pt x="1631705" y="0"/>
                  </a:lnTo>
                  <a:cubicBezTo>
                    <a:pt x="1640685" y="0"/>
                    <a:pt x="1649297" y="3567"/>
                    <a:pt x="1655647" y="9917"/>
                  </a:cubicBezTo>
                  <a:cubicBezTo>
                    <a:pt x="1661997" y="16267"/>
                    <a:pt x="1665565" y="24880"/>
                    <a:pt x="1665565" y="33860"/>
                  </a:cubicBezTo>
                  <a:lnTo>
                    <a:pt x="1665565" y="1539077"/>
                  </a:lnTo>
                  <a:cubicBezTo>
                    <a:pt x="1665565" y="1557777"/>
                    <a:pt x="1650405" y="1572937"/>
                    <a:pt x="1631705" y="1572937"/>
                  </a:cubicBezTo>
                  <a:lnTo>
                    <a:pt x="33860" y="1572937"/>
                  </a:lnTo>
                  <a:cubicBezTo>
                    <a:pt x="24880" y="1572937"/>
                    <a:pt x="16267" y="1569369"/>
                    <a:pt x="9917" y="1563019"/>
                  </a:cubicBezTo>
                  <a:cubicBezTo>
                    <a:pt x="3567" y="1556669"/>
                    <a:pt x="0" y="1548057"/>
                    <a:pt x="0" y="1539077"/>
                  </a:cubicBezTo>
                  <a:lnTo>
                    <a:pt x="0" y="33860"/>
                  </a:lnTo>
                  <a:cubicBezTo>
                    <a:pt x="0" y="24880"/>
                    <a:pt x="3567" y="16267"/>
                    <a:pt x="9917" y="9917"/>
                  </a:cubicBezTo>
                  <a:cubicBezTo>
                    <a:pt x="16267" y="3567"/>
                    <a:pt x="24880" y="0"/>
                    <a:pt x="33860" y="0"/>
                  </a:cubicBezTo>
                  <a:close/>
                </a:path>
              </a:pathLst>
            </a:custGeom>
            <a:solidFill>
              <a:srgbClr val="26282F"/>
            </a:solidFill>
            <a:ln w="19050" cap="rnd">
              <a:solidFill>
                <a:srgbClr val="000000"/>
              </a:solidFill>
              <a:prstDash val="solid"/>
              <a:round/>
            </a:ln>
          </p:spPr>
        </p:sp>
        <p:sp>
          <p:nvSpPr>
            <p:cNvPr name="TextBox 4" id="4"/>
            <p:cNvSpPr txBox="true"/>
            <p:nvPr/>
          </p:nvSpPr>
          <p:spPr>
            <a:xfrm>
              <a:off x="0" y="-38100"/>
              <a:ext cx="1665565" cy="1611037"/>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5" id="5"/>
          <p:cNvSpPr txBox="true"/>
          <p:nvPr/>
        </p:nvSpPr>
        <p:spPr>
          <a:xfrm rot="0">
            <a:off x="1894741" y="1737137"/>
            <a:ext cx="5159295" cy="1230860"/>
          </a:xfrm>
          <a:prstGeom prst="rect">
            <a:avLst/>
          </a:prstGeom>
        </p:spPr>
        <p:txBody>
          <a:bodyPr anchor="t" rtlCol="false" tIns="0" lIns="0" bIns="0" rIns="0">
            <a:spAutoFit/>
          </a:bodyPr>
          <a:lstStyle/>
          <a:p>
            <a:pPr algn="ctr" marL="0" indent="0" lvl="0">
              <a:lnSpc>
                <a:spcPts val="4954"/>
              </a:lnSpc>
              <a:spcBef>
                <a:spcPct val="0"/>
              </a:spcBef>
            </a:pPr>
            <a:r>
              <a:rPr lang="en-US" b="true" sz="3810">
                <a:solidFill>
                  <a:srgbClr val="CDCED7"/>
                </a:solidFill>
                <a:latin typeface="DM Sans Bold"/>
                <a:ea typeface="DM Sans Bold"/>
                <a:cs typeface="DM Sans Bold"/>
                <a:sym typeface="DM Sans Bold"/>
              </a:rPr>
              <a:t>User Behavior Analytics</a:t>
            </a:r>
          </a:p>
        </p:txBody>
      </p:sp>
      <p:sp>
        <p:nvSpPr>
          <p:cNvPr name="TextBox 6" id="6"/>
          <p:cNvSpPr txBox="true"/>
          <p:nvPr/>
        </p:nvSpPr>
        <p:spPr>
          <a:xfrm rot="0">
            <a:off x="989352" y="3131160"/>
            <a:ext cx="7326927" cy="4568100"/>
          </a:xfrm>
          <a:prstGeom prst="rect">
            <a:avLst/>
          </a:prstGeom>
        </p:spPr>
        <p:txBody>
          <a:bodyPr anchor="t" rtlCol="false" tIns="0" lIns="0" bIns="0" rIns="0">
            <a:spAutoFit/>
          </a:bodyPr>
          <a:lstStyle/>
          <a:p>
            <a:pPr algn="ctr" marL="0" indent="0" lvl="0">
              <a:lnSpc>
                <a:spcPts val="4609"/>
              </a:lnSpc>
              <a:spcBef>
                <a:spcPct val="0"/>
              </a:spcBef>
            </a:pPr>
            <a:r>
              <a:rPr lang="en-US" sz="3073">
                <a:solidFill>
                  <a:srgbClr val="CDCED7"/>
                </a:solidFill>
                <a:latin typeface="DM Sans"/>
                <a:ea typeface="DM Sans"/>
                <a:cs typeface="DM Sans"/>
                <a:sym typeface="DM Sans"/>
              </a:rPr>
              <a:t>NLP, combined with machine learning, can help in analyzing and understanding user behavior . By processing user activity logs, email communications, and other textual data, NLP models can identify deviations from normal behavior, detect insider threats, and flag suspicious activities.</a:t>
            </a:r>
          </a:p>
        </p:txBody>
      </p:sp>
      <p:grpSp>
        <p:nvGrpSpPr>
          <p:cNvPr name="Group 7" id="7"/>
          <p:cNvGrpSpPr/>
          <p:nvPr/>
        </p:nvGrpSpPr>
        <p:grpSpPr>
          <a:xfrm rot="0">
            <a:off x="9825314" y="1508003"/>
            <a:ext cx="7888072" cy="7341647"/>
            <a:chOff x="0" y="0"/>
            <a:chExt cx="1690007" cy="1572937"/>
          </a:xfrm>
        </p:grpSpPr>
        <p:sp>
          <p:nvSpPr>
            <p:cNvPr name="Freeform 8" id="8"/>
            <p:cNvSpPr/>
            <p:nvPr/>
          </p:nvSpPr>
          <p:spPr>
            <a:xfrm flipH="false" flipV="false" rot="0">
              <a:off x="0" y="0"/>
              <a:ext cx="1690007" cy="1572937"/>
            </a:xfrm>
            <a:custGeom>
              <a:avLst/>
              <a:gdLst/>
              <a:ahLst/>
              <a:cxnLst/>
              <a:rect r="r" b="b" t="t" l="l"/>
              <a:pathLst>
                <a:path h="1572937" w="1690007">
                  <a:moveTo>
                    <a:pt x="33370" y="0"/>
                  </a:moveTo>
                  <a:lnTo>
                    <a:pt x="1656637" y="0"/>
                  </a:lnTo>
                  <a:cubicBezTo>
                    <a:pt x="1675067" y="0"/>
                    <a:pt x="1690007" y="14940"/>
                    <a:pt x="1690007" y="33370"/>
                  </a:cubicBezTo>
                  <a:lnTo>
                    <a:pt x="1690007" y="1539566"/>
                  </a:lnTo>
                  <a:cubicBezTo>
                    <a:pt x="1690007" y="1557996"/>
                    <a:pt x="1675067" y="1572937"/>
                    <a:pt x="1656637" y="1572937"/>
                  </a:cubicBezTo>
                  <a:lnTo>
                    <a:pt x="33370" y="1572937"/>
                  </a:lnTo>
                  <a:cubicBezTo>
                    <a:pt x="14940" y="1572937"/>
                    <a:pt x="0" y="1557996"/>
                    <a:pt x="0" y="1539566"/>
                  </a:cubicBezTo>
                  <a:lnTo>
                    <a:pt x="0" y="33370"/>
                  </a:lnTo>
                  <a:cubicBezTo>
                    <a:pt x="0" y="14940"/>
                    <a:pt x="14940" y="0"/>
                    <a:pt x="33370" y="0"/>
                  </a:cubicBezTo>
                  <a:close/>
                </a:path>
              </a:pathLst>
            </a:custGeom>
            <a:solidFill>
              <a:srgbClr val="26282F"/>
            </a:solidFill>
            <a:ln w="19050" cap="rnd">
              <a:solidFill>
                <a:srgbClr val="000000"/>
              </a:solidFill>
              <a:prstDash val="solid"/>
              <a:round/>
            </a:ln>
          </p:spPr>
        </p:sp>
        <p:sp>
          <p:nvSpPr>
            <p:cNvPr name="TextBox 9" id="9"/>
            <p:cNvSpPr txBox="true"/>
            <p:nvPr/>
          </p:nvSpPr>
          <p:spPr>
            <a:xfrm>
              <a:off x="0" y="-38100"/>
              <a:ext cx="1690007" cy="1611037"/>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0" id="10"/>
          <p:cNvSpPr txBox="true"/>
          <p:nvPr/>
        </p:nvSpPr>
        <p:spPr>
          <a:xfrm rot="0">
            <a:off x="11525704" y="1969575"/>
            <a:ext cx="4487292" cy="1230860"/>
          </a:xfrm>
          <a:prstGeom prst="rect">
            <a:avLst/>
          </a:prstGeom>
        </p:spPr>
        <p:txBody>
          <a:bodyPr anchor="t" rtlCol="false" tIns="0" lIns="0" bIns="0" rIns="0">
            <a:spAutoFit/>
          </a:bodyPr>
          <a:lstStyle/>
          <a:p>
            <a:pPr algn="ctr" marL="0" indent="0" lvl="0">
              <a:lnSpc>
                <a:spcPts val="4954"/>
              </a:lnSpc>
              <a:spcBef>
                <a:spcPct val="0"/>
              </a:spcBef>
            </a:pPr>
            <a:r>
              <a:rPr lang="en-US" b="true" sz="3810">
                <a:solidFill>
                  <a:srgbClr val="CDCED7"/>
                </a:solidFill>
                <a:latin typeface="DM Sans Bold"/>
                <a:ea typeface="DM Sans Bold"/>
                <a:cs typeface="DM Sans Bold"/>
                <a:sym typeface="DM Sans Bold"/>
              </a:rPr>
              <a:t>Threat Intelligence Processing</a:t>
            </a:r>
          </a:p>
        </p:txBody>
      </p:sp>
      <p:sp>
        <p:nvSpPr>
          <p:cNvPr name="TextBox 11" id="11"/>
          <p:cNvSpPr txBox="true"/>
          <p:nvPr/>
        </p:nvSpPr>
        <p:spPr>
          <a:xfrm rot="0">
            <a:off x="10519877" y="3743989"/>
            <a:ext cx="6498947" cy="3906659"/>
          </a:xfrm>
          <a:prstGeom prst="rect">
            <a:avLst/>
          </a:prstGeom>
        </p:spPr>
        <p:txBody>
          <a:bodyPr anchor="t" rtlCol="false" tIns="0" lIns="0" bIns="0" rIns="0">
            <a:spAutoFit/>
          </a:bodyPr>
          <a:lstStyle/>
          <a:p>
            <a:pPr algn="ctr" marL="0" indent="0" lvl="0">
              <a:lnSpc>
                <a:spcPts val="5210"/>
              </a:lnSpc>
              <a:spcBef>
                <a:spcPct val="0"/>
              </a:spcBef>
            </a:pPr>
            <a:r>
              <a:rPr lang="en-US" sz="3473">
                <a:solidFill>
                  <a:srgbClr val="CDCED7"/>
                </a:solidFill>
                <a:latin typeface="DM Sans"/>
                <a:ea typeface="DM Sans"/>
                <a:cs typeface="DM Sans"/>
                <a:sym typeface="DM Sans"/>
              </a:rPr>
              <a:t>Machine learning models can be trained on this processed data to automatically classify and prioritize threats, providing SOC analysts with actionable information.</a:t>
            </a:r>
          </a:p>
        </p:txBody>
      </p:sp>
    </p:spTree>
  </p:cSld>
  <p:clrMapOvr>
    <a:masterClrMapping/>
  </p:clrMapOvr>
  <p:transition spd="fast">
    <p:wipe dir="l"/>
  </p:transition>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6282F"/>
        </a:solidFill>
      </p:bgPr>
    </p:bg>
    <p:spTree>
      <p:nvGrpSpPr>
        <p:cNvPr id="1" name=""/>
        <p:cNvGrpSpPr/>
        <p:nvPr/>
      </p:nvGrpSpPr>
      <p:grpSpPr>
        <a:xfrm>
          <a:off x="0" y="0"/>
          <a:ext cx="0" cy="0"/>
          <a:chOff x="0" y="0"/>
          <a:chExt cx="0" cy="0"/>
        </a:xfrm>
      </p:grpSpPr>
      <p:sp>
        <p:nvSpPr>
          <p:cNvPr name="TextBox 2" id="2"/>
          <p:cNvSpPr txBox="true"/>
          <p:nvPr/>
        </p:nvSpPr>
        <p:spPr>
          <a:xfrm rot="0">
            <a:off x="0" y="213776"/>
            <a:ext cx="18288000" cy="1417872"/>
          </a:xfrm>
          <a:prstGeom prst="rect">
            <a:avLst/>
          </a:prstGeom>
        </p:spPr>
        <p:txBody>
          <a:bodyPr anchor="t" rtlCol="false" tIns="0" lIns="0" bIns="0" rIns="0">
            <a:spAutoFit/>
          </a:bodyPr>
          <a:lstStyle/>
          <a:p>
            <a:pPr algn="ctr">
              <a:lnSpc>
                <a:spcPts val="11624"/>
              </a:lnSpc>
              <a:spcBef>
                <a:spcPct val="0"/>
              </a:spcBef>
            </a:pPr>
            <a:r>
              <a:rPr lang="en-US" b="true" sz="8303">
                <a:solidFill>
                  <a:srgbClr val="CDCED7"/>
                </a:solidFill>
                <a:latin typeface="DM Sans Bold"/>
                <a:ea typeface="DM Sans Bold"/>
                <a:cs typeface="DM Sans Bold"/>
                <a:sym typeface="DM Sans Bold"/>
                <a:hlinkClick r:id="rId3" tooltip="https://cyberguardx.org/about.html"/>
              </a:rPr>
              <a:t>OUR TEAM MEMBERS</a:t>
            </a:r>
          </a:p>
        </p:txBody>
      </p:sp>
      <p:grpSp>
        <p:nvGrpSpPr>
          <p:cNvPr name="Group 3" id="3"/>
          <p:cNvGrpSpPr/>
          <p:nvPr/>
        </p:nvGrpSpPr>
        <p:grpSpPr>
          <a:xfrm rot="0">
            <a:off x="605194" y="2259495"/>
            <a:ext cx="2092111" cy="2092103"/>
            <a:chOff x="0" y="0"/>
            <a:chExt cx="6350000" cy="6349975"/>
          </a:xfrm>
        </p:grpSpPr>
        <p:sp>
          <p:nvSpPr>
            <p:cNvPr name="Freeform 4" id="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0" t="0" r="0" b="0"/>
              </a:stretch>
            </a:blipFill>
          </p:spPr>
        </p:sp>
      </p:grpSp>
      <p:grpSp>
        <p:nvGrpSpPr>
          <p:cNvPr name="Group 5" id="5"/>
          <p:cNvGrpSpPr/>
          <p:nvPr/>
        </p:nvGrpSpPr>
        <p:grpSpPr>
          <a:xfrm rot="0">
            <a:off x="3077611" y="2515039"/>
            <a:ext cx="5679834" cy="730556"/>
            <a:chOff x="0" y="0"/>
            <a:chExt cx="3159626" cy="406400"/>
          </a:xfrm>
        </p:grpSpPr>
        <p:sp>
          <p:nvSpPr>
            <p:cNvPr name="Freeform 6" id="6"/>
            <p:cNvSpPr/>
            <p:nvPr/>
          </p:nvSpPr>
          <p:spPr>
            <a:xfrm flipH="false" flipV="false" rot="0">
              <a:off x="0" y="0"/>
              <a:ext cx="3159626" cy="406400"/>
            </a:xfrm>
            <a:custGeom>
              <a:avLst/>
              <a:gdLst/>
              <a:ahLst/>
              <a:cxnLst/>
              <a:rect r="r" b="b" t="t" l="l"/>
              <a:pathLst>
                <a:path h="406400" w="3159626">
                  <a:moveTo>
                    <a:pt x="2956426" y="0"/>
                  </a:moveTo>
                  <a:cubicBezTo>
                    <a:pt x="3068650" y="0"/>
                    <a:pt x="3159626" y="90976"/>
                    <a:pt x="3159626" y="203200"/>
                  </a:cubicBezTo>
                  <a:cubicBezTo>
                    <a:pt x="3159626" y="315424"/>
                    <a:pt x="3068650" y="406400"/>
                    <a:pt x="2956426" y="406400"/>
                  </a:cubicBezTo>
                  <a:lnTo>
                    <a:pt x="203200" y="406400"/>
                  </a:lnTo>
                  <a:cubicBezTo>
                    <a:pt x="90976" y="406400"/>
                    <a:pt x="0" y="315424"/>
                    <a:pt x="0" y="203200"/>
                  </a:cubicBezTo>
                  <a:cubicBezTo>
                    <a:pt x="0" y="90976"/>
                    <a:pt x="90976" y="0"/>
                    <a:pt x="203200" y="0"/>
                  </a:cubicBezTo>
                  <a:close/>
                </a:path>
              </a:pathLst>
            </a:custGeom>
            <a:solidFill>
              <a:srgbClr val="CDCED7"/>
            </a:solidFill>
          </p:spPr>
        </p:sp>
        <p:sp>
          <p:nvSpPr>
            <p:cNvPr name="TextBox 7" id="7"/>
            <p:cNvSpPr txBox="true"/>
            <p:nvPr/>
          </p:nvSpPr>
          <p:spPr>
            <a:xfrm>
              <a:off x="0" y="-28575"/>
              <a:ext cx="3159626" cy="434975"/>
            </a:xfrm>
            <a:prstGeom prst="rect">
              <a:avLst/>
            </a:prstGeom>
          </p:spPr>
          <p:txBody>
            <a:bodyPr anchor="ctr" rtlCol="false" tIns="47315" lIns="47315" bIns="47315" rIns="47315"/>
            <a:lstStyle/>
            <a:p>
              <a:pPr algn="ctr">
                <a:lnSpc>
                  <a:spcPts val="2099"/>
                </a:lnSpc>
              </a:pPr>
            </a:p>
          </p:txBody>
        </p:sp>
      </p:grpSp>
      <p:sp>
        <p:nvSpPr>
          <p:cNvPr name="Freeform 8" id="8">
            <a:hlinkClick r:id="rId7" tooltip="https://linkedin.com/in/abdelrahman-usama-raslan"/>
          </p:cNvPr>
          <p:cNvSpPr/>
          <p:nvPr/>
        </p:nvSpPr>
        <p:spPr>
          <a:xfrm flipH="false" flipV="false" rot="0">
            <a:off x="8047570" y="2665417"/>
            <a:ext cx="429801" cy="429801"/>
          </a:xfrm>
          <a:custGeom>
            <a:avLst/>
            <a:gdLst/>
            <a:ahLst/>
            <a:cxnLst/>
            <a:rect r="r" b="b" t="t" l="l"/>
            <a:pathLst>
              <a:path h="429801" w="429801">
                <a:moveTo>
                  <a:pt x="0" y="0"/>
                </a:moveTo>
                <a:lnTo>
                  <a:pt x="429800" y="0"/>
                </a:lnTo>
                <a:lnTo>
                  <a:pt x="429800" y="429801"/>
                </a:lnTo>
                <a:lnTo>
                  <a:pt x="0" y="42980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3427615" y="2671591"/>
            <a:ext cx="4572329" cy="423924"/>
          </a:xfrm>
          <a:prstGeom prst="rect">
            <a:avLst/>
          </a:prstGeom>
        </p:spPr>
        <p:txBody>
          <a:bodyPr anchor="t" rtlCol="false" tIns="0" lIns="0" bIns="0" rIns="0">
            <a:spAutoFit/>
          </a:bodyPr>
          <a:lstStyle/>
          <a:p>
            <a:pPr algn="l">
              <a:lnSpc>
                <a:spcPts val="3406"/>
              </a:lnSpc>
            </a:pPr>
            <a:r>
              <a:rPr lang="en-US" sz="2620">
                <a:solidFill>
                  <a:srgbClr val="0A0E26"/>
                </a:solidFill>
                <a:latin typeface="DM Sans"/>
                <a:ea typeface="DM Sans"/>
                <a:cs typeface="DM Sans"/>
                <a:sym typeface="DM Sans"/>
              </a:rPr>
              <a:t>Abdelrahman Usama Raslan</a:t>
            </a:r>
          </a:p>
        </p:txBody>
      </p:sp>
      <p:grpSp>
        <p:nvGrpSpPr>
          <p:cNvPr name="Group 10" id="10"/>
          <p:cNvGrpSpPr/>
          <p:nvPr/>
        </p:nvGrpSpPr>
        <p:grpSpPr>
          <a:xfrm rot="0">
            <a:off x="605194" y="4787663"/>
            <a:ext cx="2092111" cy="2092103"/>
            <a:chOff x="0" y="0"/>
            <a:chExt cx="6350000" cy="6349975"/>
          </a:xfrm>
        </p:grpSpPr>
        <p:sp>
          <p:nvSpPr>
            <p:cNvPr name="Freeform 11" id="11"/>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0" t="0" r="0" b="0"/>
              </a:stretch>
            </a:blipFill>
          </p:spPr>
        </p:sp>
      </p:grpSp>
      <p:grpSp>
        <p:nvGrpSpPr>
          <p:cNvPr name="Group 12" id="12"/>
          <p:cNvGrpSpPr/>
          <p:nvPr/>
        </p:nvGrpSpPr>
        <p:grpSpPr>
          <a:xfrm rot="0">
            <a:off x="3077611" y="5043208"/>
            <a:ext cx="5679834" cy="730556"/>
            <a:chOff x="0" y="0"/>
            <a:chExt cx="3159626" cy="406400"/>
          </a:xfrm>
        </p:grpSpPr>
        <p:sp>
          <p:nvSpPr>
            <p:cNvPr name="Freeform 13" id="13"/>
            <p:cNvSpPr/>
            <p:nvPr/>
          </p:nvSpPr>
          <p:spPr>
            <a:xfrm flipH="false" flipV="false" rot="0">
              <a:off x="0" y="0"/>
              <a:ext cx="3159626" cy="406400"/>
            </a:xfrm>
            <a:custGeom>
              <a:avLst/>
              <a:gdLst/>
              <a:ahLst/>
              <a:cxnLst/>
              <a:rect r="r" b="b" t="t" l="l"/>
              <a:pathLst>
                <a:path h="406400" w="3159626">
                  <a:moveTo>
                    <a:pt x="2956426" y="0"/>
                  </a:moveTo>
                  <a:cubicBezTo>
                    <a:pt x="3068650" y="0"/>
                    <a:pt x="3159626" y="90976"/>
                    <a:pt x="3159626" y="203200"/>
                  </a:cubicBezTo>
                  <a:cubicBezTo>
                    <a:pt x="3159626" y="315424"/>
                    <a:pt x="3068650" y="406400"/>
                    <a:pt x="2956426" y="406400"/>
                  </a:cubicBezTo>
                  <a:lnTo>
                    <a:pt x="203200" y="406400"/>
                  </a:lnTo>
                  <a:cubicBezTo>
                    <a:pt x="90976" y="406400"/>
                    <a:pt x="0" y="315424"/>
                    <a:pt x="0" y="203200"/>
                  </a:cubicBezTo>
                  <a:cubicBezTo>
                    <a:pt x="0" y="90976"/>
                    <a:pt x="90976" y="0"/>
                    <a:pt x="203200" y="0"/>
                  </a:cubicBezTo>
                  <a:close/>
                </a:path>
              </a:pathLst>
            </a:custGeom>
            <a:solidFill>
              <a:srgbClr val="CDCED7"/>
            </a:solidFill>
          </p:spPr>
        </p:sp>
        <p:sp>
          <p:nvSpPr>
            <p:cNvPr name="TextBox 14" id="14"/>
            <p:cNvSpPr txBox="true"/>
            <p:nvPr/>
          </p:nvSpPr>
          <p:spPr>
            <a:xfrm>
              <a:off x="0" y="-28575"/>
              <a:ext cx="3159626" cy="434975"/>
            </a:xfrm>
            <a:prstGeom prst="rect">
              <a:avLst/>
            </a:prstGeom>
          </p:spPr>
          <p:txBody>
            <a:bodyPr anchor="ctr" rtlCol="false" tIns="47315" lIns="47315" bIns="47315" rIns="47315"/>
            <a:lstStyle/>
            <a:p>
              <a:pPr algn="ctr">
                <a:lnSpc>
                  <a:spcPts val="2099"/>
                </a:lnSpc>
              </a:pPr>
            </a:p>
          </p:txBody>
        </p:sp>
      </p:grpSp>
      <p:sp>
        <p:nvSpPr>
          <p:cNvPr name="Freeform 15" id="15">
            <a:hlinkClick r:id="rId11" tooltip="https://linkedin.com/in/ahmed-yasser-223a2830a"/>
          </p:cNvPr>
          <p:cNvSpPr/>
          <p:nvPr/>
        </p:nvSpPr>
        <p:spPr>
          <a:xfrm flipH="false" flipV="false" rot="0">
            <a:off x="8047570" y="5193586"/>
            <a:ext cx="429801" cy="429801"/>
          </a:xfrm>
          <a:custGeom>
            <a:avLst/>
            <a:gdLst/>
            <a:ahLst/>
            <a:cxnLst/>
            <a:rect r="r" b="b" t="t" l="l"/>
            <a:pathLst>
              <a:path h="429801" w="429801">
                <a:moveTo>
                  <a:pt x="0" y="0"/>
                </a:moveTo>
                <a:lnTo>
                  <a:pt x="429800" y="0"/>
                </a:lnTo>
                <a:lnTo>
                  <a:pt x="429800" y="429800"/>
                </a:lnTo>
                <a:lnTo>
                  <a:pt x="0" y="429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3427615" y="5199759"/>
            <a:ext cx="3850190" cy="423924"/>
          </a:xfrm>
          <a:prstGeom prst="rect">
            <a:avLst/>
          </a:prstGeom>
        </p:spPr>
        <p:txBody>
          <a:bodyPr anchor="t" rtlCol="false" tIns="0" lIns="0" bIns="0" rIns="0">
            <a:spAutoFit/>
          </a:bodyPr>
          <a:lstStyle/>
          <a:p>
            <a:pPr algn="l">
              <a:lnSpc>
                <a:spcPts val="3406"/>
              </a:lnSpc>
            </a:pPr>
            <a:r>
              <a:rPr lang="en-US" sz="2620">
                <a:solidFill>
                  <a:srgbClr val="0A0E26"/>
                </a:solidFill>
                <a:latin typeface="DM Sans"/>
                <a:ea typeface="DM Sans"/>
                <a:cs typeface="DM Sans"/>
                <a:sym typeface="DM Sans"/>
              </a:rPr>
              <a:t>Ahmed Yasser Batour</a:t>
            </a:r>
          </a:p>
        </p:txBody>
      </p:sp>
      <p:grpSp>
        <p:nvGrpSpPr>
          <p:cNvPr name="Group 17" id="17"/>
          <p:cNvGrpSpPr/>
          <p:nvPr/>
        </p:nvGrpSpPr>
        <p:grpSpPr>
          <a:xfrm rot="0">
            <a:off x="605194" y="7315831"/>
            <a:ext cx="2092111" cy="2092103"/>
            <a:chOff x="0" y="0"/>
            <a:chExt cx="6350000" cy="6349975"/>
          </a:xfrm>
        </p:grpSpPr>
        <p:sp>
          <p:nvSpPr>
            <p:cNvPr name="Freeform 18" id="18"/>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0" t="-1402" r="0" b="-1402"/>
              </a:stretch>
            </a:blipFill>
          </p:spPr>
        </p:sp>
      </p:grpSp>
      <p:grpSp>
        <p:nvGrpSpPr>
          <p:cNvPr name="Group 19" id="19"/>
          <p:cNvGrpSpPr/>
          <p:nvPr/>
        </p:nvGrpSpPr>
        <p:grpSpPr>
          <a:xfrm rot="0">
            <a:off x="3077611" y="7571376"/>
            <a:ext cx="5679834" cy="730556"/>
            <a:chOff x="0" y="0"/>
            <a:chExt cx="3159626" cy="406400"/>
          </a:xfrm>
        </p:grpSpPr>
        <p:sp>
          <p:nvSpPr>
            <p:cNvPr name="Freeform 20" id="20"/>
            <p:cNvSpPr/>
            <p:nvPr/>
          </p:nvSpPr>
          <p:spPr>
            <a:xfrm flipH="false" flipV="false" rot="0">
              <a:off x="0" y="0"/>
              <a:ext cx="3159626" cy="406400"/>
            </a:xfrm>
            <a:custGeom>
              <a:avLst/>
              <a:gdLst/>
              <a:ahLst/>
              <a:cxnLst/>
              <a:rect r="r" b="b" t="t" l="l"/>
              <a:pathLst>
                <a:path h="406400" w="3159626">
                  <a:moveTo>
                    <a:pt x="2956426" y="0"/>
                  </a:moveTo>
                  <a:cubicBezTo>
                    <a:pt x="3068650" y="0"/>
                    <a:pt x="3159626" y="90976"/>
                    <a:pt x="3159626" y="203200"/>
                  </a:cubicBezTo>
                  <a:cubicBezTo>
                    <a:pt x="3159626" y="315424"/>
                    <a:pt x="3068650" y="406400"/>
                    <a:pt x="2956426" y="406400"/>
                  </a:cubicBezTo>
                  <a:lnTo>
                    <a:pt x="203200" y="406400"/>
                  </a:lnTo>
                  <a:cubicBezTo>
                    <a:pt x="90976" y="406400"/>
                    <a:pt x="0" y="315424"/>
                    <a:pt x="0" y="203200"/>
                  </a:cubicBezTo>
                  <a:cubicBezTo>
                    <a:pt x="0" y="90976"/>
                    <a:pt x="90976" y="0"/>
                    <a:pt x="203200" y="0"/>
                  </a:cubicBezTo>
                  <a:close/>
                </a:path>
              </a:pathLst>
            </a:custGeom>
            <a:solidFill>
              <a:srgbClr val="CDCED7"/>
            </a:solidFill>
          </p:spPr>
        </p:sp>
        <p:sp>
          <p:nvSpPr>
            <p:cNvPr name="TextBox 21" id="21"/>
            <p:cNvSpPr txBox="true"/>
            <p:nvPr/>
          </p:nvSpPr>
          <p:spPr>
            <a:xfrm>
              <a:off x="0" y="-28575"/>
              <a:ext cx="3159626" cy="434975"/>
            </a:xfrm>
            <a:prstGeom prst="rect">
              <a:avLst/>
            </a:prstGeom>
          </p:spPr>
          <p:txBody>
            <a:bodyPr anchor="ctr" rtlCol="false" tIns="47315" lIns="47315" bIns="47315" rIns="47315"/>
            <a:lstStyle/>
            <a:p>
              <a:pPr algn="ctr">
                <a:lnSpc>
                  <a:spcPts val="2099"/>
                </a:lnSpc>
              </a:pPr>
            </a:p>
          </p:txBody>
        </p:sp>
      </p:grpSp>
      <p:sp>
        <p:nvSpPr>
          <p:cNvPr name="Freeform 22" id="22">
            <a:hlinkClick r:id="rId13" tooltip="https://linkedin.com/in/ahmed-el-shenawy-573435332"/>
          </p:cNvPr>
          <p:cNvSpPr/>
          <p:nvPr/>
        </p:nvSpPr>
        <p:spPr>
          <a:xfrm flipH="false" flipV="false" rot="0">
            <a:off x="8047570" y="7721754"/>
            <a:ext cx="429801" cy="429801"/>
          </a:xfrm>
          <a:custGeom>
            <a:avLst/>
            <a:gdLst/>
            <a:ahLst/>
            <a:cxnLst/>
            <a:rect r="r" b="b" t="t" l="l"/>
            <a:pathLst>
              <a:path h="429801" w="429801">
                <a:moveTo>
                  <a:pt x="0" y="0"/>
                </a:moveTo>
                <a:lnTo>
                  <a:pt x="429800" y="0"/>
                </a:lnTo>
                <a:lnTo>
                  <a:pt x="429800" y="429800"/>
                </a:lnTo>
                <a:lnTo>
                  <a:pt x="0" y="429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3" id="23"/>
          <p:cNvSpPr txBox="true"/>
          <p:nvPr/>
        </p:nvSpPr>
        <p:spPr>
          <a:xfrm rot="0">
            <a:off x="3427615" y="7727928"/>
            <a:ext cx="4238954" cy="423924"/>
          </a:xfrm>
          <a:prstGeom prst="rect">
            <a:avLst/>
          </a:prstGeom>
        </p:spPr>
        <p:txBody>
          <a:bodyPr anchor="t" rtlCol="false" tIns="0" lIns="0" bIns="0" rIns="0">
            <a:spAutoFit/>
          </a:bodyPr>
          <a:lstStyle/>
          <a:p>
            <a:pPr algn="l">
              <a:lnSpc>
                <a:spcPts val="3406"/>
              </a:lnSpc>
            </a:pPr>
            <a:r>
              <a:rPr lang="en-US" sz="2620">
                <a:solidFill>
                  <a:srgbClr val="0A0E26"/>
                </a:solidFill>
                <a:latin typeface="DM Sans"/>
                <a:ea typeface="DM Sans"/>
                <a:cs typeface="DM Sans"/>
                <a:sym typeface="DM Sans"/>
              </a:rPr>
              <a:t>Ahmed Mahmoud ELSayed</a:t>
            </a:r>
          </a:p>
        </p:txBody>
      </p:sp>
      <p:grpSp>
        <p:nvGrpSpPr>
          <p:cNvPr name="Group 24" id="24"/>
          <p:cNvGrpSpPr/>
          <p:nvPr/>
        </p:nvGrpSpPr>
        <p:grpSpPr>
          <a:xfrm rot="0">
            <a:off x="9488041" y="2259495"/>
            <a:ext cx="2092111" cy="2092103"/>
            <a:chOff x="0" y="0"/>
            <a:chExt cx="6350000" cy="6349975"/>
          </a:xfrm>
        </p:grpSpPr>
        <p:sp>
          <p:nvSpPr>
            <p:cNvPr name="Freeform 25" id="2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4"/>
              <a:stretch>
                <a:fillRect l="-746" t="0" r="-746" b="0"/>
              </a:stretch>
            </a:blipFill>
          </p:spPr>
        </p:sp>
      </p:grpSp>
      <p:grpSp>
        <p:nvGrpSpPr>
          <p:cNvPr name="Group 26" id="26"/>
          <p:cNvGrpSpPr/>
          <p:nvPr/>
        </p:nvGrpSpPr>
        <p:grpSpPr>
          <a:xfrm rot="0">
            <a:off x="11960458" y="2515039"/>
            <a:ext cx="5679834" cy="730556"/>
            <a:chOff x="0" y="0"/>
            <a:chExt cx="3159626" cy="406400"/>
          </a:xfrm>
        </p:grpSpPr>
        <p:sp>
          <p:nvSpPr>
            <p:cNvPr name="Freeform 27" id="27"/>
            <p:cNvSpPr/>
            <p:nvPr/>
          </p:nvSpPr>
          <p:spPr>
            <a:xfrm flipH="false" flipV="false" rot="0">
              <a:off x="0" y="0"/>
              <a:ext cx="3159626" cy="406400"/>
            </a:xfrm>
            <a:custGeom>
              <a:avLst/>
              <a:gdLst/>
              <a:ahLst/>
              <a:cxnLst/>
              <a:rect r="r" b="b" t="t" l="l"/>
              <a:pathLst>
                <a:path h="406400" w="3159626">
                  <a:moveTo>
                    <a:pt x="2956426" y="0"/>
                  </a:moveTo>
                  <a:cubicBezTo>
                    <a:pt x="3068650" y="0"/>
                    <a:pt x="3159626" y="90976"/>
                    <a:pt x="3159626" y="203200"/>
                  </a:cubicBezTo>
                  <a:cubicBezTo>
                    <a:pt x="3159626" y="315424"/>
                    <a:pt x="3068650" y="406400"/>
                    <a:pt x="2956426" y="406400"/>
                  </a:cubicBezTo>
                  <a:lnTo>
                    <a:pt x="203200" y="406400"/>
                  </a:lnTo>
                  <a:cubicBezTo>
                    <a:pt x="90976" y="406400"/>
                    <a:pt x="0" y="315424"/>
                    <a:pt x="0" y="203200"/>
                  </a:cubicBezTo>
                  <a:cubicBezTo>
                    <a:pt x="0" y="90976"/>
                    <a:pt x="90976" y="0"/>
                    <a:pt x="203200" y="0"/>
                  </a:cubicBezTo>
                  <a:close/>
                </a:path>
              </a:pathLst>
            </a:custGeom>
            <a:solidFill>
              <a:srgbClr val="CDCED7"/>
            </a:solidFill>
          </p:spPr>
        </p:sp>
        <p:sp>
          <p:nvSpPr>
            <p:cNvPr name="TextBox 28" id="28"/>
            <p:cNvSpPr txBox="true"/>
            <p:nvPr/>
          </p:nvSpPr>
          <p:spPr>
            <a:xfrm>
              <a:off x="0" y="-28575"/>
              <a:ext cx="3159626" cy="434975"/>
            </a:xfrm>
            <a:prstGeom prst="rect">
              <a:avLst/>
            </a:prstGeom>
          </p:spPr>
          <p:txBody>
            <a:bodyPr anchor="ctr" rtlCol="false" tIns="47315" lIns="47315" bIns="47315" rIns="47315"/>
            <a:lstStyle/>
            <a:p>
              <a:pPr algn="ctr">
                <a:lnSpc>
                  <a:spcPts val="2099"/>
                </a:lnSpc>
              </a:pPr>
            </a:p>
          </p:txBody>
        </p:sp>
      </p:grpSp>
      <p:sp>
        <p:nvSpPr>
          <p:cNvPr name="Freeform 29" id="29">
            <a:hlinkClick r:id="rId15" tooltip="https://linkedin.com/in/rewan-salah"/>
          </p:cNvPr>
          <p:cNvSpPr/>
          <p:nvPr/>
        </p:nvSpPr>
        <p:spPr>
          <a:xfrm flipH="false" flipV="false" rot="0">
            <a:off x="16930416" y="2665417"/>
            <a:ext cx="429801" cy="429801"/>
          </a:xfrm>
          <a:custGeom>
            <a:avLst/>
            <a:gdLst/>
            <a:ahLst/>
            <a:cxnLst/>
            <a:rect r="r" b="b" t="t" l="l"/>
            <a:pathLst>
              <a:path h="429801" w="429801">
                <a:moveTo>
                  <a:pt x="0" y="0"/>
                </a:moveTo>
                <a:lnTo>
                  <a:pt x="429801" y="0"/>
                </a:lnTo>
                <a:lnTo>
                  <a:pt x="429801" y="429801"/>
                </a:lnTo>
                <a:lnTo>
                  <a:pt x="0" y="4298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0" id="30"/>
          <p:cNvSpPr txBox="true"/>
          <p:nvPr/>
        </p:nvSpPr>
        <p:spPr>
          <a:xfrm rot="0">
            <a:off x="12272362" y="2671591"/>
            <a:ext cx="4254905" cy="423924"/>
          </a:xfrm>
          <a:prstGeom prst="rect">
            <a:avLst/>
          </a:prstGeom>
        </p:spPr>
        <p:txBody>
          <a:bodyPr anchor="t" rtlCol="false" tIns="0" lIns="0" bIns="0" rIns="0">
            <a:spAutoFit/>
          </a:bodyPr>
          <a:lstStyle/>
          <a:p>
            <a:pPr algn="l">
              <a:lnSpc>
                <a:spcPts val="3406"/>
              </a:lnSpc>
            </a:pPr>
            <a:r>
              <a:rPr lang="en-US" sz="2620">
                <a:solidFill>
                  <a:srgbClr val="0A0E26"/>
                </a:solidFill>
                <a:latin typeface="DM Sans"/>
                <a:ea typeface="DM Sans"/>
                <a:cs typeface="DM Sans"/>
                <a:sym typeface="DM Sans"/>
              </a:rPr>
              <a:t>Rewan Salah Mahmoud</a:t>
            </a:r>
          </a:p>
        </p:txBody>
      </p:sp>
      <p:grpSp>
        <p:nvGrpSpPr>
          <p:cNvPr name="Group 31" id="31"/>
          <p:cNvGrpSpPr/>
          <p:nvPr/>
        </p:nvGrpSpPr>
        <p:grpSpPr>
          <a:xfrm rot="0">
            <a:off x="9488041" y="4701705"/>
            <a:ext cx="2092111" cy="2092103"/>
            <a:chOff x="0" y="0"/>
            <a:chExt cx="6350000" cy="6349975"/>
          </a:xfrm>
        </p:grpSpPr>
        <p:sp>
          <p:nvSpPr>
            <p:cNvPr name="Freeform 32" id="32"/>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6"/>
              <a:stretch>
                <a:fillRect l="0" t="0" r="0" b="0"/>
              </a:stretch>
            </a:blipFill>
          </p:spPr>
        </p:sp>
      </p:grpSp>
      <p:grpSp>
        <p:nvGrpSpPr>
          <p:cNvPr name="Group 33" id="33"/>
          <p:cNvGrpSpPr/>
          <p:nvPr/>
        </p:nvGrpSpPr>
        <p:grpSpPr>
          <a:xfrm rot="0">
            <a:off x="11960458" y="4957250"/>
            <a:ext cx="5679834" cy="730556"/>
            <a:chOff x="0" y="0"/>
            <a:chExt cx="3159626" cy="406400"/>
          </a:xfrm>
        </p:grpSpPr>
        <p:sp>
          <p:nvSpPr>
            <p:cNvPr name="Freeform 34" id="34"/>
            <p:cNvSpPr/>
            <p:nvPr/>
          </p:nvSpPr>
          <p:spPr>
            <a:xfrm flipH="false" flipV="false" rot="0">
              <a:off x="0" y="0"/>
              <a:ext cx="3159626" cy="406400"/>
            </a:xfrm>
            <a:custGeom>
              <a:avLst/>
              <a:gdLst/>
              <a:ahLst/>
              <a:cxnLst/>
              <a:rect r="r" b="b" t="t" l="l"/>
              <a:pathLst>
                <a:path h="406400" w="3159626">
                  <a:moveTo>
                    <a:pt x="2956426" y="0"/>
                  </a:moveTo>
                  <a:cubicBezTo>
                    <a:pt x="3068650" y="0"/>
                    <a:pt x="3159626" y="90976"/>
                    <a:pt x="3159626" y="203200"/>
                  </a:cubicBezTo>
                  <a:cubicBezTo>
                    <a:pt x="3159626" y="315424"/>
                    <a:pt x="3068650" y="406400"/>
                    <a:pt x="2956426" y="406400"/>
                  </a:cubicBezTo>
                  <a:lnTo>
                    <a:pt x="203200" y="406400"/>
                  </a:lnTo>
                  <a:cubicBezTo>
                    <a:pt x="90976" y="406400"/>
                    <a:pt x="0" y="315424"/>
                    <a:pt x="0" y="203200"/>
                  </a:cubicBezTo>
                  <a:cubicBezTo>
                    <a:pt x="0" y="90976"/>
                    <a:pt x="90976" y="0"/>
                    <a:pt x="203200" y="0"/>
                  </a:cubicBezTo>
                  <a:close/>
                </a:path>
              </a:pathLst>
            </a:custGeom>
            <a:solidFill>
              <a:srgbClr val="CDCED7"/>
            </a:solidFill>
          </p:spPr>
        </p:sp>
        <p:sp>
          <p:nvSpPr>
            <p:cNvPr name="TextBox 35" id="35"/>
            <p:cNvSpPr txBox="true"/>
            <p:nvPr/>
          </p:nvSpPr>
          <p:spPr>
            <a:xfrm>
              <a:off x="0" y="-28575"/>
              <a:ext cx="3159626" cy="434975"/>
            </a:xfrm>
            <a:prstGeom prst="rect">
              <a:avLst/>
            </a:prstGeom>
          </p:spPr>
          <p:txBody>
            <a:bodyPr anchor="ctr" rtlCol="false" tIns="47315" lIns="47315" bIns="47315" rIns="47315"/>
            <a:lstStyle/>
            <a:p>
              <a:pPr algn="ctr">
                <a:lnSpc>
                  <a:spcPts val="2099"/>
                </a:lnSpc>
              </a:pPr>
            </a:p>
          </p:txBody>
        </p:sp>
      </p:grpSp>
      <p:sp>
        <p:nvSpPr>
          <p:cNvPr name="Freeform 36" id="36">
            <a:hlinkClick r:id="rId17" tooltip="https://linkedin.com/in/aya-mohmed-184476332"/>
          </p:cNvPr>
          <p:cNvSpPr/>
          <p:nvPr/>
        </p:nvSpPr>
        <p:spPr>
          <a:xfrm flipH="false" flipV="false" rot="0">
            <a:off x="16930416" y="5107628"/>
            <a:ext cx="429801" cy="429801"/>
          </a:xfrm>
          <a:custGeom>
            <a:avLst/>
            <a:gdLst/>
            <a:ahLst/>
            <a:cxnLst/>
            <a:rect r="r" b="b" t="t" l="l"/>
            <a:pathLst>
              <a:path h="429801" w="429801">
                <a:moveTo>
                  <a:pt x="0" y="0"/>
                </a:moveTo>
                <a:lnTo>
                  <a:pt x="429801" y="0"/>
                </a:lnTo>
                <a:lnTo>
                  <a:pt x="429801" y="429800"/>
                </a:lnTo>
                <a:lnTo>
                  <a:pt x="0" y="429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7" id="37"/>
          <p:cNvSpPr txBox="true"/>
          <p:nvPr/>
        </p:nvSpPr>
        <p:spPr>
          <a:xfrm rot="0">
            <a:off x="12272362" y="5113802"/>
            <a:ext cx="4572329" cy="423924"/>
          </a:xfrm>
          <a:prstGeom prst="rect">
            <a:avLst/>
          </a:prstGeom>
        </p:spPr>
        <p:txBody>
          <a:bodyPr anchor="t" rtlCol="false" tIns="0" lIns="0" bIns="0" rIns="0">
            <a:spAutoFit/>
          </a:bodyPr>
          <a:lstStyle/>
          <a:p>
            <a:pPr algn="l">
              <a:lnSpc>
                <a:spcPts val="3406"/>
              </a:lnSpc>
            </a:pPr>
            <a:r>
              <a:rPr lang="en-US" sz="2620">
                <a:solidFill>
                  <a:srgbClr val="0A0E26"/>
                </a:solidFill>
                <a:latin typeface="DM Sans"/>
                <a:ea typeface="DM Sans"/>
                <a:cs typeface="DM Sans"/>
                <a:sym typeface="DM Sans"/>
              </a:rPr>
              <a:t>Aya Mohamed Abdelrahman</a:t>
            </a:r>
          </a:p>
        </p:txBody>
      </p:sp>
      <p:sp>
        <p:nvSpPr>
          <p:cNvPr name="TextBox 38" id="38"/>
          <p:cNvSpPr txBox="true"/>
          <p:nvPr/>
        </p:nvSpPr>
        <p:spPr>
          <a:xfrm rot="0">
            <a:off x="3165642" y="3469818"/>
            <a:ext cx="5482434" cy="1020730"/>
          </a:xfrm>
          <a:prstGeom prst="rect">
            <a:avLst/>
          </a:prstGeom>
        </p:spPr>
        <p:txBody>
          <a:bodyPr anchor="t" rtlCol="false" tIns="0" lIns="0" bIns="0" rIns="0">
            <a:spAutoFit/>
          </a:bodyPr>
          <a:lstStyle/>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Project Team Leader </a:t>
            </a:r>
          </a:p>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Security Operation Center (SOC) Manager</a:t>
            </a:r>
          </a:p>
        </p:txBody>
      </p:sp>
      <p:sp>
        <p:nvSpPr>
          <p:cNvPr name="TextBox 39" id="39"/>
          <p:cNvSpPr txBox="true"/>
          <p:nvPr/>
        </p:nvSpPr>
        <p:spPr>
          <a:xfrm rot="0">
            <a:off x="3176311" y="6000703"/>
            <a:ext cx="5482434" cy="677830"/>
          </a:xfrm>
          <a:prstGeom prst="rect">
            <a:avLst/>
          </a:prstGeom>
        </p:spPr>
        <p:txBody>
          <a:bodyPr anchor="t" rtlCol="false" tIns="0" lIns="0" bIns="0" rIns="0">
            <a:spAutoFit/>
          </a:bodyPr>
          <a:lstStyle/>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Penetration tester </a:t>
            </a:r>
          </a:p>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Network Security Manager</a:t>
            </a:r>
          </a:p>
        </p:txBody>
      </p:sp>
      <p:sp>
        <p:nvSpPr>
          <p:cNvPr name="TextBox 40" id="40"/>
          <p:cNvSpPr txBox="true"/>
          <p:nvPr/>
        </p:nvSpPr>
        <p:spPr>
          <a:xfrm rot="0">
            <a:off x="3165642" y="8528872"/>
            <a:ext cx="5482434" cy="1020730"/>
          </a:xfrm>
          <a:prstGeom prst="rect">
            <a:avLst/>
          </a:prstGeom>
        </p:spPr>
        <p:txBody>
          <a:bodyPr anchor="t" rtlCol="false" tIns="0" lIns="0" bIns="0" rIns="0">
            <a:spAutoFit/>
          </a:bodyPr>
          <a:lstStyle/>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Network Engineer</a:t>
            </a:r>
          </a:p>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Web Developer </a:t>
            </a:r>
          </a:p>
          <a:p>
            <a:pPr algn="l">
              <a:lnSpc>
                <a:spcPts val="2765"/>
              </a:lnSpc>
            </a:pPr>
          </a:p>
        </p:txBody>
      </p:sp>
      <p:sp>
        <p:nvSpPr>
          <p:cNvPr name="TextBox 41" id="41"/>
          <p:cNvSpPr txBox="true"/>
          <p:nvPr/>
        </p:nvSpPr>
        <p:spPr>
          <a:xfrm rot="0">
            <a:off x="11960458" y="3469818"/>
            <a:ext cx="5482434" cy="677830"/>
          </a:xfrm>
          <a:prstGeom prst="rect">
            <a:avLst/>
          </a:prstGeom>
        </p:spPr>
        <p:txBody>
          <a:bodyPr anchor="t" rtlCol="false" tIns="0" lIns="0" bIns="0" rIns="0">
            <a:spAutoFit/>
          </a:bodyPr>
          <a:lstStyle/>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Cyber Security Engineer </a:t>
            </a:r>
          </a:p>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Early Detection System Manager</a:t>
            </a:r>
          </a:p>
        </p:txBody>
      </p:sp>
      <p:sp>
        <p:nvSpPr>
          <p:cNvPr name="TextBox 42" id="42"/>
          <p:cNvSpPr txBox="true"/>
          <p:nvPr/>
        </p:nvSpPr>
        <p:spPr>
          <a:xfrm rot="0">
            <a:off x="11960458" y="6000703"/>
            <a:ext cx="5482434" cy="677830"/>
          </a:xfrm>
          <a:prstGeom prst="rect">
            <a:avLst/>
          </a:prstGeom>
        </p:spPr>
        <p:txBody>
          <a:bodyPr anchor="t" rtlCol="false" tIns="0" lIns="0" bIns="0" rIns="0">
            <a:spAutoFit/>
          </a:bodyPr>
          <a:lstStyle/>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Designing and graph Specialist</a:t>
            </a:r>
          </a:p>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Data Loss prevention Manager</a:t>
            </a:r>
          </a:p>
        </p:txBody>
      </p:sp>
      <p:grpSp>
        <p:nvGrpSpPr>
          <p:cNvPr name="Group 43" id="43"/>
          <p:cNvGrpSpPr/>
          <p:nvPr/>
        </p:nvGrpSpPr>
        <p:grpSpPr>
          <a:xfrm rot="0">
            <a:off x="9530555" y="7274073"/>
            <a:ext cx="2092111" cy="2092103"/>
            <a:chOff x="0" y="0"/>
            <a:chExt cx="6350000" cy="6349975"/>
          </a:xfrm>
        </p:grpSpPr>
        <p:sp>
          <p:nvSpPr>
            <p:cNvPr name="Freeform 44" id="44"/>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8"/>
              <a:stretch>
                <a:fillRect l="-366" t="0" r="-366" b="0"/>
              </a:stretch>
            </a:blipFill>
          </p:spPr>
        </p:sp>
      </p:grpSp>
      <p:grpSp>
        <p:nvGrpSpPr>
          <p:cNvPr name="Group 45" id="45"/>
          <p:cNvGrpSpPr/>
          <p:nvPr/>
        </p:nvGrpSpPr>
        <p:grpSpPr>
          <a:xfrm rot="0">
            <a:off x="12002972" y="7529618"/>
            <a:ext cx="5679834" cy="730556"/>
            <a:chOff x="0" y="0"/>
            <a:chExt cx="3159626" cy="406400"/>
          </a:xfrm>
        </p:grpSpPr>
        <p:sp>
          <p:nvSpPr>
            <p:cNvPr name="Freeform 46" id="46"/>
            <p:cNvSpPr/>
            <p:nvPr/>
          </p:nvSpPr>
          <p:spPr>
            <a:xfrm flipH="false" flipV="false" rot="0">
              <a:off x="0" y="0"/>
              <a:ext cx="3159626" cy="406400"/>
            </a:xfrm>
            <a:custGeom>
              <a:avLst/>
              <a:gdLst/>
              <a:ahLst/>
              <a:cxnLst/>
              <a:rect r="r" b="b" t="t" l="l"/>
              <a:pathLst>
                <a:path h="406400" w="3159626">
                  <a:moveTo>
                    <a:pt x="2956426" y="0"/>
                  </a:moveTo>
                  <a:cubicBezTo>
                    <a:pt x="3068650" y="0"/>
                    <a:pt x="3159626" y="90976"/>
                    <a:pt x="3159626" y="203200"/>
                  </a:cubicBezTo>
                  <a:cubicBezTo>
                    <a:pt x="3159626" y="315424"/>
                    <a:pt x="3068650" y="406400"/>
                    <a:pt x="2956426" y="406400"/>
                  </a:cubicBezTo>
                  <a:lnTo>
                    <a:pt x="203200" y="406400"/>
                  </a:lnTo>
                  <a:cubicBezTo>
                    <a:pt x="90976" y="406400"/>
                    <a:pt x="0" y="315424"/>
                    <a:pt x="0" y="203200"/>
                  </a:cubicBezTo>
                  <a:cubicBezTo>
                    <a:pt x="0" y="90976"/>
                    <a:pt x="90976" y="0"/>
                    <a:pt x="203200" y="0"/>
                  </a:cubicBezTo>
                  <a:close/>
                </a:path>
              </a:pathLst>
            </a:custGeom>
            <a:solidFill>
              <a:srgbClr val="CDCED7"/>
            </a:solidFill>
          </p:spPr>
        </p:sp>
        <p:sp>
          <p:nvSpPr>
            <p:cNvPr name="TextBox 47" id="47"/>
            <p:cNvSpPr txBox="true"/>
            <p:nvPr/>
          </p:nvSpPr>
          <p:spPr>
            <a:xfrm>
              <a:off x="0" y="-28575"/>
              <a:ext cx="3159626" cy="434975"/>
            </a:xfrm>
            <a:prstGeom prst="rect">
              <a:avLst/>
            </a:prstGeom>
          </p:spPr>
          <p:txBody>
            <a:bodyPr anchor="ctr" rtlCol="false" tIns="47315" lIns="47315" bIns="47315" rIns="47315"/>
            <a:lstStyle/>
            <a:p>
              <a:pPr algn="ctr">
                <a:lnSpc>
                  <a:spcPts val="2099"/>
                </a:lnSpc>
              </a:pPr>
            </a:p>
          </p:txBody>
        </p:sp>
      </p:grpSp>
      <p:sp>
        <p:nvSpPr>
          <p:cNvPr name="TextBox 48" id="48"/>
          <p:cNvSpPr txBox="true"/>
          <p:nvPr/>
        </p:nvSpPr>
        <p:spPr>
          <a:xfrm rot="0">
            <a:off x="12314876" y="7686170"/>
            <a:ext cx="3850190" cy="423924"/>
          </a:xfrm>
          <a:prstGeom prst="rect">
            <a:avLst/>
          </a:prstGeom>
        </p:spPr>
        <p:txBody>
          <a:bodyPr anchor="t" rtlCol="false" tIns="0" lIns="0" bIns="0" rIns="0">
            <a:spAutoFit/>
          </a:bodyPr>
          <a:lstStyle/>
          <a:p>
            <a:pPr algn="l">
              <a:lnSpc>
                <a:spcPts val="3406"/>
              </a:lnSpc>
            </a:pPr>
            <a:r>
              <a:rPr lang="en-US" sz="2620">
                <a:solidFill>
                  <a:srgbClr val="0A0E26"/>
                </a:solidFill>
                <a:latin typeface="DM Sans"/>
                <a:ea typeface="DM Sans"/>
                <a:cs typeface="DM Sans"/>
                <a:sym typeface="DM Sans"/>
              </a:rPr>
              <a:t>Youssef George Abdou</a:t>
            </a:r>
          </a:p>
        </p:txBody>
      </p:sp>
      <p:sp>
        <p:nvSpPr>
          <p:cNvPr name="TextBox 49" id="49"/>
          <p:cNvSpPr txBox="true"/>
          <p:nvPr/>
        </p:nvSpPr>
        <p:spPr>
          <a:xfrm rot="0">
            <a:off x="12091002" y="8484396"/>
            <a:ext cx="5482434" cy="677830"/>
          </a:xfrm>
          <a:prstGeom prst="rect">
            <a:avLst/>
          </a:prstGeom>
        </p:spPr>
        <p:txBody>
          <a:bodyPr anchor="t" rtlCol="false" tIns="0" lIns="0" bIns="0" rIns="0">
            <a:spAutoFit/>
          </a:bodyPr>
          <a:lstStyle/>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System and Cloud Engineer </a:t>
            </a:r>
          </a:p>
          <a:p>
            <a:pPr algn="l" marL="459338" indent="-229669" lvl="1">
              <a:lnSpc>
                <a:spcPts val="2765"/>
              </a:lnSpc>
              <a:buFont typeface="Arial"/>
              <a:buChar char="•"/>
            </a:pPr>
            <a:r>
              <a:rPr lang="en-US" b="true" sz="2127">
                <a:solidFill>
                  <a:srgbClr val="E9EAF3"/>
                </a:solidFill>
                <a:latin typeface="DM Sans Bold"/>
                <a:ea typeface="DM Sans Bold"/>
                <a:cs typeface="DM Sans Bold"/>
                <a:sym typeface="DM Sans Bold"/>
              </a:rPr>
              <a:t>Threat Intelligence Manager</a:t>
            </a:r>
          </a:p>
        </p:txBody>
      </p:sp>
      <p:sp>
        <p:nvSpPr>
          <p:cNvPr name="Freeform 50" id="50">
            <a:hlinkClick r:id="rId19" tooltip="https://linkedin.com/in/youssef-george-915540223"/>
          </p:cNvPr>
          <p:cNvSpPr/>
          <p:nvPr/>
        </p:nvSpPr>
        <p:spPr>
          <a:xfrm flipH="false" flipV="false" rot="0">
            <a:off x="16936892" y="7662733"/>
            <a:ext cx="429801" cy="429801"/>
          </a:xfrm>
          <a:custGeom>
            <a:avLst/>
            <a:gdLst/>
            <a:ahLst/>
            <a:cxnLst/>
            <a:rect r="r" b="b" t="t" l="l"/>
            <a:pathLst>
              <a:path h="429801" w="429801">
                <a:moveTo>
                  <a:pt x="0" y="0"/>
                </a:moveTo>
                <a:lnTo>
                  <a:pt x="429801" y="0"/>
                </a:lnTo>
                <a:lnTo>
                  <a:pt x="429801" y="429800"/>
                </a:lnTo>
                <a:lnTo>
                  <a:pt x="0" y="429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51" id="51"/>
          <p:cNvSpPr txBox="true"/>
          <p:nvPr/>
        </p:nvSpPr>
        <p:spPr>
          <a:xfrm rot="0">
            <a:off x="6627267" y="1460030"/>
            <a:ext cx="5033467" cy="336816"/>
          </a:xfrm>
          <a:prstGeom prst="rect">
            <a:avLst/>
          </a:prstGeom>
        </p:spPr>
        <p:txBody>
          <a:bodyPr anchor="t" rtlCol="false" tIns="0" lIns="0" bIns="0" rIns="0">
            <a:spAutoFit/>
          </a:bodyPr>
          <a:lstStyle/>
          <a:p>
            <a:pPr algn="ctr">
              <a:lnSpc>
                <a:spcPts val="2786"/>
              </a:lnSpc>
              <a:spcBef>
                <a:spcPct val="0"/>
              </a:spcBef>
            </a:pPr>
            <a:r>
              <a:rPr lang="en-US" sz="1990">
                <a:solidFill>
                  <a:srgbClr val="CDCED7"/>
                </a:solidFill>
                <a:latin typeface="DM Sans"/>
                <a:ea typeface="DM Sans"/>
                <a:cs typeface="DM Sans"/>
                <a:sym typeface="DM Sans"/>
              </a:rPr>
              <a:t>Together, we innovate, secure, and protect.</a:t>
            </a:r>
          </a:p>
        </p:txBody>
      </p:sp>
    </p:spTree>
  </p:cSld>
  <p:clrMapOvr>
    <a:masterClrMapping/>
  </p:clrMapOvr>
  <p:transition spd="slow">
    <p:cover dir="l"/>
  </p:transition>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173354" y="5125860"/>
            <a:ext cx="21040761" cy="5376553"/>
            <a:chOff x="0" y="0"/>
            <a:chExt cx="5541600" cy="1416047"/>
          </a:xfrm>
        </p:grpSpPr>
        <p:sp>
          <p:nvSpPr>
            <p:cNvPr name="Freeform 3" id="3"/>
            <p:cNvSpPr/>
            <p:nvPr/>
          </p:nvSpPr>
          <p:spPr>
            <a:xfrm flipH="false" flipV="false" rot="0">
              <a:off x="0" y="0"/>
              <a:ext cx="5541600" cy="1416047"/>
            </a:xfrm>
            <a:custGeom>
              <a:avLst/>
              <a:gdLst/>
              <a:ahLst/>
              <a:cxnLst/>
              <a:rect r="r" b="b" t="t" l="l"/>
              <a:pathLst>
                <a:path h="1416047" w="5541600">
                  <a:moveTo>
                    <a:pt x="0" y="0"/>
                  </a:moveTo>
                  <a:lnTo>
                    <a:pt x="5541600" y="0"/>
                  </a:lnTo>
                  <a:lnTo>
                    <a:pt x="5541600" y="1416047"/>
                  </a:lnTo>
                  <a:lnTo>
                    <a:pt x="0" y="1416047"/>
                  </a:lnTo>
                  <a:close/>
                </a:path>
              </a:pathLst>
            </a:custGeom>
            <a:solidFill>
              <a:srgbClr val="0A0E26"/>
            </a:solidFill>
          </p:spPr>
        </p:sp>
        <p:sp>
          <p:nvSpPr>
            <p:cNvPr name="TextBox 4" id="4"/>
            <p:cNvSpPr txBox="true"/>
            <p:nvPr/>
          </p:nvSpPr>
          <p:spPr>
            <a:xfrm>
              <a:off x="0" y="-38100"/>
              <a:ext cx="5541600" cy="145414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026646" y="1726784"/>
            <a:ext cx="10234707" cy="6833433"/>
            <a:chOff x="0" y="0"/>
            <a:chExt cx="2695561" cy="1799752"/>
          </a:xfrm>
        </p:grpSpPr>
        <p:sp>
          <p:nvSpPr>
            <p:cNvPr name="Freeform 6" id="6"/>
            <p:cNvSpPr/>
            <p:nvPr/>
          </p:nvSpPr>
          <p:spPr>
            <a:xfrm flipH="false" flipV="false" rot="0">
              <a:off x="0" y="0"/>
              <a:ext cx="2695561" cy="1799752"/>
            </a:xfrm>
            <a:custGeom>
              <a:avLst/>
              <a:gdLst/>
              <a:ahLst/>
              <a:cxnLst/>
              <a:rect r="r" b="b" t="t" l="l"/>
              <a:pathLst>
                <a:path h="1799752" w="2695561">
                  <a:moveTo>
                    <a:pt x="0" y="0"/>
                  </a:moveTo>
                  <a:lnTo>
                    <a:pt x="2695561" y="0"/>
                  </a:lnTo>
                  <a:lnTo>
                    <a:pt x="2695561" y="1799752"/>
                  </a:lnTo>
                  <a:lnTo>
                    <a:pt x="0" y="1799752"/>
                  </a:lnTo>
                  <a:close/>
                </a:path>
              </a:pathLst>
            </a:custGeom>
            <a:solidFill>
              <a:srgbClr val="E9EAF3"/>
            </a:solidFill>
          </p:spPr>
        </p:sp>
        <p:sp>
          <p:nvSpPr>
            <p:cNvPr name="TextBox 7" id="7"/>
            <p:cNvSpPr txBox="true"/>
            <p:nvPr/>
          </p:nvSpPr>
          <p:spPr>
            <a:xfrm>
              <a:off x="0" y="-38100"/>
              <a:ext cx="2695561" cy="183785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4386339" y="3874963"/>
            <a:ext cx="9350029" cy="1123950"/>
          </a:xfrm>
          <a:prstGeom prst="rect">
            <a:avLst/>
          </a:prstGeom>
        </p:spPr>
        <p:txBody>
          <a:bodyPr anchor="t" rtlCol="false" tIns="0" lIns="0" bIns="0" rIns="0">
            <a:spAutoFit/>
          </a:bodyPr>
          <a:lstStyle/>
          <a:p>
            <a:pPr algn="ctr">
              <a:lnSpc>
                <a:spcPts val="8100"/>
              </a:lnSpc>
            </a:pPr>
            <a:r>
              <a:rPr lang="en-US" sz="9000">
                <a:solidFill>
                  <a:srgbClr val="0A0E26"/>
                </a:solidFill>
                <a:latin typeface="DM Sans"/>
                <a:ea typeface="DM Sans"/>
                <a:cs typeface="DM Sans"/>
                <a:sym typeface="DM Sans"/>
              </a:rPr>
              <a:t>PROBLEM</a:t>
            </a:r>
          </a:p>
        </p:txBody>
      </p:sp>
      <p:sp>
        <p:nvSpPr>
          <p:cNvPr name="TextBox 9" id="9"/>
          <p:cNvSpPr txBox="true"/>
          <p:nvPr/>
        </p:nvSpPr>
        <p:spPr>
          <a:xfrm rot="0">
            <a:off x="4386339" y="5373510"/>
            <a:ext cx="9350029" cy="1123950"/>
          </a:xfrm>
          <a:prstGeom prst="rect">
            <a:avLst/>
          </a:prstGeom>
        </p:spPr>
        <p:txBody>
          <a:bodyPr anchor="t" rtlCol="false" tIns="0" lIns="0" bIns="0" rIns="0">
            <a:spAutoFit/>
          </a:bodyPr>
          <a:lstStyle/>
          <a:p>
            <a:pPr algn="ctr">
              <a:lnSpc>
                <a:spcPts val="8100"/>
              </a:lnSpc>
            </a:pPr>
            <a:r>
              <a:rPr lang="en-US" sz="9000" spc="1017">
                <a:solidFill>
                  <a:srgbClr val="0A0E26"/>
                </a:solidFill>
                <a:latin typeface="DM Sans"/>
                <a:ea typeface="DM Sans"/>
                <a:cs typeface="DM Sans"/>
                <a:sym typeface="DM Sans"/>
              </a:rPr>
              <a:t>SOLVING</a:t>
            </a:r>
          </a:p>
        </p:txBody>
      </p:sp>
      <p:sp>
        <p:nvSpPr>
          <p:cNvPr name="TextBox 10" id="10"/>
          <p:cNvSpPr txBox="true"/>
          <p:nvPr/>
        </p:nvSpPr>
        <p:spPr>
          <a:xfrm rot="0">
            <a:off x="4386339" y="7069304"/>
            <a:ext cx="9350029" cy="628650"/>
          </a:xfrm>
          <a:prstGeom prst="rect">
            <a:avLst/>
          </a:prstGeom>
        </p:spPr>
        <p:txBody>
          <a:bodyPr anchor="t" rtlCol="false" tIns="0" lIns="0" bIns="0" rIns="0">
            <a:spAutoFit/>
          </a:bodyPr>
          <a:lstStyle/>
          <a:p>
            <a:pPr algn="ctr">
              <a:lnSpc>
                <a:spcPts val="4500"/>
              </a:lnSpc>
            </a:pPr>
            <a:r>
              <a:rPr lang="en-US" sz="5000">
                <a:solidFill>
                  <a:srgbClr val="0A0E26"/>
                </a:solidFill>
                <a:latin typeface="DM Sans"/>
                <a:ea typeface="DM Sans"/>
                <a:cs typeface="DM Sans"/>
                <a:sym typeface="DM Sans"/>
              </a:rPr>
              <a:t>IN CYBERGUARDX</a:t>
            </a:r>
          </a:p>
        </p:txBody>
      </p:sp>
      <p:sp>
        <p:nvSpPr>
          <p:cNvPr name="TextBox 11" id="11"/>
          <p:cNvSpPr txBox="true"/>
          <p:nvPr/>
        </p:nvSpPr>
        <p:spPr>
          <a:xfrm rot="0">
            <a:off x="4468985" y="2998663"/>
            <a:ext cx="9350029" cy="628650"/>
          </a:xfrm>
          <a:prstGeom prst="rect">
            <a:avLst/>
          </a:prstGeom>
        </p:spPr>
        <p:txBody>
          <a:bodyPr anchor="t" rtlCol="false" tIns="0" lIns="0" bIns="0" rIns="0">
            <a:spAutoFit/>
          </a:bodyPr>
          <a:lstStyle/>
          <a:p>
            <a:pPr algn="ctr">
              <a:lnSpc>
                <a:spcPts val="4500"/>
              </a:lnSpc>
            </a:pPr>
            <a:r>
              <a:rPr lang="en-US" b="true" sz="5000">
                <a:solidFill>
                  <a:srgbClr val="0A0E26"/>
                </a:solidFill>
                <a:latin typeface="DM Sans Bold"/>
                <a:ea typeface="DM Sans Bold"/>
                <a:cs typeface="DM Sans Bold"/>
                <a:sym typeface="DM Sans Bold"/>
              </a:rPr>
              <a:t>HOW THIS</a:t>
            </a:r>
          </a:p>
        </p:txBody>
      </p:sp>
      <p:sp>
        <p:nvSpPr>
          <p:cNvPr name="Freeform 12" id="12"/>
          <p:cNvSpPr/>
          <p:nvPr/>
        </p:nvSpPr>
        <p:spPr>
          <a:xfrm flipH="false" flipV="false" rot="-1627023">
            <a:off x="2762647" y="1415122"/>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627023">
            <a:off x="12460739" y="7981641"/>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Tree>
  </p:cSld>
  <p:clrMapOvr>
    <a:masterClrMapping/>
  </p:clrMapOvr>
  <p:transition spd="fast">
    <p:fade/>
  </p:transition>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4933465" y="2528537"/>
            <a:ext cx="1131074" cy="113107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CED7"/>
            </a:solidFill>
          </p:spPr>
        </p:sp>
        <p:sp>
          <p:nvSpPr>
            <p:cNvPr name="TextBox 5" id="5"/>
            <p:cNvSpPr txBox="true"/>
            <p:nvPr/>
          </p:nvSpPr>
          <p:spPr>
            <a:xfrm>
              <a:off x="76200" y="28575"/>
              <a:ext cx="660400" cy="708025"/>
            </a:xfrm>
            <a:prstGeom prst="rect">
              <a:avLst/>
            </a:prstGeom>
          </p:spPr>
          <p:txBody>
            <a:bodyPr anchor="ctr" rtlCol="false" tIns="50800" lIns="50800" bIns="50800" rIns="50800"/>
            <a:lstStyle/>
            <a:p>
              <a:pPr algn="ctr">
                <a:lnSpc>
                  <a:spcPts val="3079"/>
                </a:lnSpc>
              </a:pPr>
            </a:p>
          </p:txBody>
        </p:sp>
      </p:grpSp>
      <p:grpSp>
        <p:nvGrpSpPr>
          <p:cNvPr name="Group 6" id="6"/>
          <p:cNvGrpSpPr/>
          <p:nvPr/>
        </p:nvGrpSpPr>
        <p:grpSpPr>
          <a:xfrm rot="0">
            <a:off x="8544334" y="1347206"/>
            <a:ext cx="1131074" cy="113107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CED7"/>
            </a:solidFill>
          </p:spPr>
        </p:sp>
        <p:sp>
          <p:nvSpPr>
            <p:cNvPr name="TextBox 8" id="8"/>
            <p:cNvSpPr txBox="true"/>
            <p:nvPr/>
          </p:nvSpPr>
          <p:spPr>
            <a:xfrm>
              <a:off x="76200" y="28575"/>
              <a:ext cx="660400" cy="708025"/>
            </a:xfrm>
            <a:prstGeom prst="rect">
              <a:avLst/>
            </a:prstGeom>
          </p:spPr>
          <p:txBody>
            <a:bodyPr anchor="ctr" rtlCol="false" tIns="50800" lIns="50800" bIns="50800" rIns="50800"/>
            <a:lstStyle/>
            <a:p>
              <a:pPr algn="ctr">
                <a:lnSpc>
                  <a:spcPts val="3079"/>
                </a:lnSpc>
              </a:pPr>
            </a:p>
          </p:txBody>
        </p:sp>
      </p:grpSp>
      <p:grpSp>
        <p:nvGrpSpPr>
          <p:cNvPr name="Group 9" id="9"/>
          <p:cNvGrpSpPr/>
          <p:nvPr/>
        </p:nvGrpSpPr>
        <p:grpSpPr>
          <a:xfrm rot="0">
            <a:off x="4933465" y="6659322"/>
            <a:ext cx="1131074" cy="1131074"/>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CED7"/>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3079"/>
                </a:lnSpc>
              </a:pPr>
            </a:p>
          </p:txBody>
        </p:sp>
      </p:grpSp>
      <p:grpSp>
        <p:nvGrpSpPr>
          <p:cNvPr name="Group 12" id="12"/>
          <p:cNvGrpSpPr/>
          <p:nvPr/>
        </p:nvGrpSpPr>
        <p:grpSpPr>
          <a:xfrm rot="0">
            <a:off x="8554135" y="8127226"/>
            <a:ext cx="1131074" cy="1131074"/>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CED7"/>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3079"/>
                </a:lnSpc>
              </a:pPr>
            </a:p>
          </p:txBody>
        </p:sp>
      </p:grpSp>
      <p:grpSp>
        <p:nvGrpSpPr>
          <p:cNvPr name="Group 15" id="15"/>
          <p:cNvGrpSpPr/>
          <p:nvPr/>
        </p:nvGrpSpPr>
        <p:grpSpPr>
          <a:xfrm rot="0">
            <a:off x="12327801" y="6659322"/>
            <a:ext cx="1131074" cy="1131074"/>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CED7"/>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3079"/>
                </a:lnSpc>
              </a:pPr>
            </a:p>
          </p:txBody>
        </p:sp>
      </p:grpSp>
      <p:sp>
        <p:nvSpPr>
          <p:cNvPr name="AutoShape 18" id="18"/>
          <p:cNvSpPr/>
          <p:nvPr/>
        </p:nvSpPr>
        <p:spPr>
          <a:xfrm>
            <a:off x="5992049" y="3371293"/>
            <a:ext cx="2079448" cy="1169185"/>
          </a:xfrm>
          <a:prstGeom prst="line">
            <a:avLst/>
          </a:prstGeom>
          <a:ln cap="flat" w="28575">
            <a:solidFill>
              <a:srgbClr val="CDCED7"/>
            </a:solidFill>
            <a:prstDash val="sysDash"/>
            <a:headEnd type="none" len="sm" w="sm"/>
            <a:tailEnd type="none" len="sm" w="sm"/>
          </a:ln>
        </p:spPr>
      </p:sp>
      <p:sp>
        <p:nvSpPr>
          <p:cNvPr name="AutoShape 19" id="19"/>
          <p:cNvSpPr/>
          <p:nvPr/>
        </p:nvSpPr>
        <p:spPr>
          <a:xfrm flipV="true">
            <a:off x="5990197" y="5752435"/>
            <a:ext cx="2087400" cy="1191943"/>
          </a:xfrm>
          <a:prstGeom prst="line">
            <a:avLst/>
          </a:prstGeom>
          <a:ln cap="flat" w="28575">
            <a:solidFill>
              <a:srgbClr val="CDCED7"/>
            </a:solidFill>
            <a:prstDash val="sysDash"/>
            <a:headEnd type="none" len="sm" w="sm"/>
            <a:tailEnd type="none" len="sm" w="sm"/>
          </a:ln>
        </p:spPr>
      </p:sp>
      <p:sp>
        <p:nvSpPr>
          <p:cNvPr name="AutoShape 20" id="20"/>
          <p:cNvSpPr/>
          <p:nvPr/>
        </p:nvSpPr>
        <p:spPr>
          <a:xfrm flipV="true">
            <a:off x="9123549" y="6405143"/>
            <a:ext cx="11804" cy="1722096"/>
          </a:xfrm>
          <a:prstGeom prst="line">
            <a:avLst/>
          </a:prstGeom>
          <a:ln cap="flat" w="28575">
            <a:solidFill>
              <a:srgbClr val="CDCED7"/>
            </a:solidFill>
            <a:prstDash val="sysDash"/>
            <a:headEnd type="none" len="sm" w="sm"/>
            <a:tailEnd type="none" len="sm" w="sm"/>
          </a:ln>
        </p:spPr>
      </p:sp>
      <p:sp>
        <p:nvSpPr>
          <p:cNvPr name="AutoShape 21" id="21"/>
          <p:cNvSpPr/>
          <p:nvPr/>
        </p:nvSpPr>
        <p:spPr>
          <a:xfrm flipH="true" flipV="true">
            <a:off x="10096647" y="5674042"/>
            <a:ext cx="2302014" cy="1276509"/>
          </a:xfrm>
          <a:prstGeom prst="line">
            <a:avLst/>
          </a:prstGeom>
          <a:ln cap="flat" w="28575">
            <a:solidFill>
              <a:srgbClr val="CDCED7"/>
            </a:solidFill>
            <a:prstDash val="sysDash"/>
            <a:headEnd type="none" len="sm" w="sm"/>
            <a:tailEnd type="none" len="sm" w="sm"/>
          </a:ln>
        </p:spPr>
      </p:sp>
      <p:sp>
        <p:nvSpPr>
          <p:cNvPr name="AutoShape 22" id="22"/>
          <p:cNvSpPr/>
          <p:nvPr/>
        </p:nvSpPr>
        <p:spPr>
          <a:xfrm>
            <a:off x="9119672" y="2478197"/>
            <a:ext cx="24328" cy="1403522"/>
          </a:xfrm>
          <a:prstGeom prst="line">
            <a:avLst/>
          </a:prstGeom>
          <a:ln cap="flat" w="28575">
            <a:solidFill>
              <a:srgbClr val="CDCED7"/>
            </a:solidFill>
            <a:prstDash val="sysDash"/>
            <a:headEnd type="none" len="sm" w="sm"/>
            <a:tailEnd type="none" len="sm" w="sm"/>
          </a:ln>
        </p:spPr>
      </p:sp>
      <p:sp>
        <p:nvSpPr>
          <p:cNvPr name="AutoShape 23" id="23"/>
          <p:cNvSpPr/>
          <p:nvPr/>
        </p:nvSpPr>
        <p:spPr>
          <a:xfrm flipH="true">
            <a:off x="10308766" y="3316181"/>
            <a:ext cx="2019035" cy="1235232"/>
          </a:xfrm>
          <a:prstGeom prst="line">
            <a:avLst/>
          </a:prstGeom>
          <a:ln cap="flat" w="28575">
            <a:solidFill>
              <a:srgbClr val="CDCED7"/>
            </a:solidFill>
            <a:prstDash val="sysDash"/>
            <a:headEnd type="none" len="sm" w="sm"/>
            <a:tailEnd type="none" len="sm" w="sm"/>
          </a:ln>
        </p:spPr>
      </p:sp>
      <p:grpSp>
        <p:nvGrpSpPr>
          <p:cNvPr name="Group 24" id="24"/>
          <p:cNvGrpSpPr>
            <a:grpSpLocks noChangeAspect="true"/>
          </p:cNvGrpSpPr>
          <p:nvPr/>
        </p:nvGrpSpPr>
        <p:grpSpPr>
          <a:xfrm rot="0">
            <a:off x="7855479" y="3881718"/>
            <a:ext cx="2577043" cy="2523565"/>
            <a:chOff x="-72390" y="7620"/>
            <a:chExt cx="6487160" cy="6352540"/>
          </a:xfrm>
        </p:grpSpPr>
        <p:sp>
          <p:nvSpPr>
            <p:cNvPr name="Freeform 25" id="25"/>
            <p:cNvSpPr/>
            <p:nvPr/>
          </p:nvSpPr>
          <p:spPr>
            <a:xfrm flipH="false" flipV="false" rot="0">
              <a:off x="-72390" y="7620"/>
              <a:ext cx="6487160" cy="6352540"/>
            </a:xfrm>
            <a:custGeom>
              <a:avLst/>
              <a:gdLst/>
              <a:ahLst/>
              <a:cxnLst/>
              <a:rect r="r" b="b" t="t" l="l"/>
              <a:pathLst>
                <a:path h="6352540" w="648716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3C68AE"/>
            </a:solidFill>
          </p:spPr>
        </p:sp>
      </p:grpSp>
      <p:grpSp>
        <p:nvGrpSpPr>
          <p:cNvPr name="Group 26" id="26"/>
          <p:cNvGrpSpPr/>
          <p:nvPr/>
        </p:nvGrpSpPr>
        <p:grpSpPr>
          <a:xfrm rot="0">
            <a:off x="12327801" y="2750643"/>
            <a:ext cx="1131074" cy="1131074"/>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CED7"/>
            </a:solidFill>
          </p:spPr>
        </p:sp>
        <p:sp>
          <p:nvSpPr>
            <p:cNvPr name="TextBox 28" id="28"/>
            <p:cNvSpPr txBox="true"/>
            <p:nvPr/>
          </p:nvSpPr>
          <p:spPr>
            <a:xfrm>
              <a:off x="76200" y="28575"/>
              <a:ext cx="660400" cy="708025"/>
            </a:xfrm>
            <a:prstGeom prst="rect">
              <a:avLst/>
            </a:prstGeom>
          </p:spPr>
          <p:txBody>
            <a:bodyPr anchor="ctr" rtlCol="false" tIns="50800" lIns="50800" bIns="50800" rIns="50800"/>
            <a:lstStyle/>
            <a:p>
              <a:pPr algn="ctr">
                <a:lnSpc>
                  <a:spcPts val="3079"/>
                </a:lnSpc>
              </a:pPr>
            </a:p>
          </p:txBody>
        </p:sp>
      </p:grpSp>
      <p:sp>
        <p:nvSpPr>
          <p:cNvPr name="Freeform 29" id="29"/>
          <p:cNvSpPr/>
          <p:nvPr/>
        </p:nvSpPr>
        <p:spPr>
          <a:xfrm flipH="false" flipV="false" rot="0">
            <a:off x="5074403" y="6800259"/>
            <a:ext cx="849199" cy="849199"/>
          </a:xfrm>
          <a:custGeom>
            <a:avLst/>
            <a:gdLst/>
            <a:ahLst/>
            <a:cxnLst/>
            <a:rect r="r" b="b" t="t" l="l"/>
            <a:pathLst>
              <a:path h="849199" w="849199">
                <a:moveTo>
                  <a:pt x="0" y="0"/>
                </a:moveTo>
                <a:lnTo>
                  <a:pt x="849199" y="0"/>
                </a:lnTo>
                <a:lnTo>
                  <a:pt x="849199" y="849200"/>
                </a:lnTo>
                <a:lnTo>
                  <a:pt x="0" y="8492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0" id="30"/>
          <p:cNvSpPr/>
          <p:nvPr/>
        </p:nvSpPr>
        <p:spPr>
          <a:xfrm flipH="false" flipV="false" rot="0">
            <a:off x="5089572" y="2684644"/>
            <a:ext cx="818861" cy="818861"/>
          </a:xfrm>
          <a:custGeom>
            <a:avLst/>
            <a:gdLst/>
            <a:ahLst/>
            <a:cxnLst/>
            <a:rect r="r" b="b" t="t" l="l"/>
            <a:pathLst>
              <a:path h="818861" w="818861">
                <a:moveTo>
                  <a:pt x="0" y="0"/>
                </a:moveTo>
                <a:lnTo>
                  <a:pt x="818861" y="0"/>
                </a:lnTo>
                <a:lnTo>
                  <a:pt x="818861" y="818861"/>
                </a:lnTo>
                <a:lnTo>
                  <a:pt x="0" y="81886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1" id="31"/>
          <p:cNvSpPr/>
          <p:nvPr/>
        </p:nvSpPr>
        <p:spPr>
          <a:xfrm flipH="false" flipV="false" rot="0">
            <a:off x="8179630" y="4179130"/>
            <a:ext cx="1928739" cy="1928739"/>
          </a:xfrm>
          <a:custGeom>
            <a:avLst/>
            <a:gdLst/>
            <a:ahLst/>
            <a:cxnLst/>
            <a:rect r="r" b="b" t="t" l="l"/>
            <a:pathLst>
              <a:path h="1928739" w="1928739">
                <a:moveTo>
                  <a:pt x="0" y="0"/>
                </a:moveTo>
                <a:lnTo>
                  <a:pt x="1928740" y="0"/>
                </a:lnTo>
                <a:lnTo>
                  <a:pt x="1928740" y="1928740"/>
                </a:lnTo>
                <a:lnTo>
                  <a:pt x="0" y="19287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2" id="32"/>
          <p:cNvSpPr/>
          <p:nvPr/>
        </p:nvSpPr>
        <p:spPr>
          <a:xfrm flipH="false" flipV="false" rot="0">
            <a:off x="8681139" y="8244135"/>
            <a:ext cx="877067" cy="897255"/>
          </a:xfrm>
          <a:custGeom>
            <a:avLst/>
            <a:gdLst/>
            <a:ahLst/>
            <a:cxnLst/>
            <a:rect r="r" b="b" t="t" l="l"/>
            <a:pathLst>
              <a:path h="897255" w="877067">
                <a:moveTo>
                  <a:pt x="0" y="0"/>
                </a:moveTo>
                <a:lnTo>
                  <a:pt x="877067" y="0"/>
                </a:lnTo>
                <a:lnTo>
                  <a:pt x="877067" y="897255"/>
                </a:lnTo>
                <a:lnTo>
                  <a:pt x="0" y="89725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33" id="33"/>
          <p:cNvSpPr/>
          <p:nvPr/>
        </p:nvSpPr>
        <p:spPr>
          <a:xfrm flipH="false" flipV="false" rot="0">
            <a:off x="8708263" y="1464644"/>
            <a:ext cx="803216" cy="896197"/>
          </a:xfrm>
          <a:custGeom>
            <a:avLst/>
            <a:gdLst/>
            <a:ahLst/>
            <a:cxnLst/>
            <a:rect r="r" b="b" t="t" l="l"/>
            <a:pathLst>
              <a:path h="896197" w="803216">
                <a:moveTo>
                  <a:pt x="0" y="0"/>
                </a:moveTo>
                <a:lnTo>
                  <a:pt x="803216" y="0"/>
                </a:lnTo>
                <a:lnTo>
                  <a:pt x="803216" y="896197"/>
                </a:lnTo>
                <a:lnTo>
                  <a:pt x="0" y="89619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34" id="34"/>
          <p:cNvSpPr/>
          <p:nvPr/>
        </p:nvSpPr>
        <p:spPr>
          <a:xfrm flipH="false" flipV="false" rot="0">
            <a:off x="12495935" y="2830802"/>
            <a:ext cx="794807" cy="970756"/>
          </a:xfrm>
          <a:custGeom>
            <a:avLst/>
            <a:gdLst/>
            <a:ahLst/>
            <a:cxnLst/>
            <a:rect r="r" b="b" t="t" l="l"/>
            <a:pathLst>
              <a:path h="970756" w="794807">
                <a:moveTo>
                  <a:pt x="0" y="0"/>
                </a:moveTo>
                <a:lnTo>
                  <a:pt x="794806" y="0"/>
                </a:lnTo>
                <a:lnTo>
                  <a:pt x="794806" y="970757"/>
                </a:lnTo>
                <a:lnTo>
                  <a:pt x="0" y="97075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35" id="35"/>
          <p:cNvSpPr/>
          <p:nvPr/>
        </p:nvSpPr>
        <p:spPr>
          <a:xfrm flipH="false" flipV="false" rot="0">
            <a:off x="12443997" y="6760424"/>
            <a:ext cx="898682" cy="928870"/>
          </a:xfrm>
          <a:custGeom>
            <a:avLst/>
            <a:gdLst/>
            <a:ahLst/>
            <a:cxnLst/>
            <a:rect r="r" b="b" t="t" l="l"/>
            <a:pathLst>
              <a:path h="928870" w="898682">
                <a:moveTo>
                  <a:pt x="0" y="0"/>
                </a:moveTo>
                <a:lnTo>
                  <a:pt x="898682" y="0"/>
                </a:lnTo>
                <a:lnTo>
                  <a:pt x="898682" y="928870"/>
                </a:lnTo>
                <a:lnTo>
                  <a:pt x="0" y="92887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36" id="36"/>
          <p:cNvSpPr txBox="true"/>
          <p:nvPr/>
        </p:nvSpPr>
        <p:spPr>
          <a:xfrm rot="0">
            <a:off x="0" y="150865"/>
            <a:ext cx="18288000" cy="920116"/>
          </a:xfrm>
          <a:prstGeom prst="rect">
            <a:avLst/>
          </a:prstGeom>
        </p:spPr>
        <p:txBody>
          <a:bodyPr anchor="t" rtlCol="false" tIns="0" lIns="0" bIns="0" rIns="0">
            <a:spAutoFit/>
          </a:bodyPr>
          <a:lstStyle/>
          <a:p>
            <a:pPr algn="ctr">
              <a:lnSpc>
                <a:spcPts val="7559"/>
              </a:lnSpc>
            </a:pPr>
            <a:r>
              <a:rPr lang="en-US" b="true" sz="5399" spc="161">
                <a:solidFill>
                  <a:srgbClr val="E9EAF3"/>
                </a:solidFill>
                <a:latin typeface="DM Sans Bold"/>
                <a:ea typeface="DM Sans Bold"/>
                <a:cs typeface="DM Sans Bold"/>
                <a:sym typeface="DM Sans Bold"/>
              </a:rPr>
              <a:t>FEATURES OF CYBERGUARDX</a:t>
            </a:r>
          </a:p>
        </p:txBody>
      </p:sp>
      <p:sp>
        <p:nvSpPr>
          <p:cNvPr name="TextBox 37" id="37"/>
          <p:cNvSpPr txBox="true"/>
          <p:nvPr/>
        </p:nvSpPr>
        <p:spPr>
          <a:xfrm rot="0">
            <a:off x="414696" y="2550901"/>
            <a:ext cx="4241322" cy="1108710"/>
          </a:xfrm>
          <a:prstGeom prst="rect">
            <a:avLst/>
          </a:prstGeom>
        </p:spPr>
        <p:txBody>
          <a:bodyPr anchor="t" rtlCol="false" tIns="0" lIns="0" bIns="0" rIns="0">
            <a:spAutoFit/>
          </a:bodyPr>
          <a:lstStyle/>
          <a:p>
            <a:pPr algn="l" marL="0" indent="0" lvl="1">
              <a:lnSpc>
                <a:spcPts val="2940"/>
              </a:lnSpc>
              <a:spcBef>
                <a:spcPct val="0"/>
              </a:spcBef>
            </a:pPr>
            <a:r>
              <a:rPr lang="en-US" sz="2100">
                <a:solidFill>
                  <a:srgbClr val="E9EAF3"/>
                </a:solidFill>
                <a:latin typeface="DM Sans"/>
                <a:ea typeface="DM Sans"/>
                <a:cs typeface="DM Sans"/>
                <a:sym typeface="DM Sans"/>
              </a:rPr>
              <a:t>SIEM, SOAR, UBA, CTI, DLP, and honeypots are all included in integrated modules.</a:t>
            </a:r>
          </a:p>
        </p:txBody>
      </p:sp>
      <p:sp>
        <p:nvSpPr>
          <p:cNvPr name="TextBox 38" id="38"/>
          <p:cNvSpPr txBox="true"/>
          <p:nvPr/>
        </p:nvSpPr>
        <p:spPr>
          <a:xfrm rot="0">
            <a:off x="13992127" y="2793126"/>
            <a:ext cx="3357537" cy="1108710"/>
          </a:xfrm>
          <a:prstGeom prst="rect">
            <a:avLst/>
          </a:prstGeom>
        </p:spPr>
        <p:txBody>
          <a:bodyPr anchor="t" rtlCol="false" tIns="0" lIns="0" bIns="0" rIns="0">
            <a:spAutoFit/>
          </a:bodyPr>
          <a:lstStyle/>
          <a:p>
            <a:pPr algn="l" marL="0" indent="0" lvl="1">
              <a:lnSpc>
                <a:spcPts val="2940"/>
              </a:lnSpc>
              <a:spcBef>
                <a:spcPct val="0"/>
              </a:spcBef>
            </a:pPr>
            <a:r>
              <a:rPr lang="en-US" sz="2100">
                <a:solidFill>
                  <a:srgbClr val="E9EAF3"/>
                </a:solidFill>
                <a:latin typeface="DM Sans"/>
                <a:ea typeface="DM Sans"/>
                <a:cs typeface="DM Sans"/>
                <a:sym typeface="DM Sans"/>
              </a:rPr>
              <a:t>Data Protection: Secure data processing with a strong DLP.</a:t>
            </a:r>
          </a:p>
        </p:txBody>
      </p:sp>
      <p:sp>
        <p:nvSpPr>
          <p:cNvPr name="TextBox 39" id="39"/>
          <p:cNvSpPr txBox="true"/>
          <p:nvPr/>
        </p:nvSpPr>
        <p:spPr>
          <a:xfrm rot="0">
            <a:off x="13866468" y="6789202"/>
            <a:ext cx="3507968" cy="1108710"/>
          </a:xfrm>
          <a:prstGeom prst="rect">
            <a:avLst/>
          </a:prstGeom>
        </p:spPr>
        <p:txBody>
          <a:bodyPr anchor="t" rtlCol="false" tIns="0" lIns="0" bIns="0" rIns="0">
            <a:spAutoFit/>
          </a:bodyPr>
          <a:lstStyle/>
          <a:p>
            <a:pPr algn="l" marL="0" indent="0" lvl="1">
              <a:lnSpc>
                <a:spcPts val="2940"/>
              </a:lnSpc>
              <a:spcBef>
                <a:spcPct val="0"/>
              </a:spcBef>
            </a:pPr>
            <a:r>
              <a:rPr lang="en-US" sz="2100">
                <a:solidFill>
                  <a:srgbClr val="E9EAF3"/>
                </a:solidFill>
                <a:latin typeface="DM Sans"/>
                <a:ea typeface="DM Sans"/>
                <a:cs typeface="DM Sans"/>
                <a:sym typeface="DM Sans"/>
              </a:rPr>
              <a:t>Cloud  and hybrid are supported by scalable design.</a:t>
            </a:r>
          </a:p>
        </p:txBody>
      </p:sp>
      <p:sp>
        <p:nvSpPr>
          <p:cNvPr name="TextBox 40" id="40"/>
          <p:cNvSpPr txBox="true"/>
          <p:nvPr/>
        </p:nvSpPr>
        <p:spPr>
          <a:xfrm rot="0">
            <a:off x="4303013" y="8402737"/>
            <a:ext cx="4241322" cy="737235"/>
          </a:xfrm>
          <a:prstGeom prst="rect">
            <a:avLst/>
          </a:prstGeom>
        </p:spPr>
        <p:txBody>
          <a:bodyPr anchor="t" rtlCol="false" tIns="0" lIns="0" bIns="0" rIns="0">
            <a:spAutoFit/>
          </a:bodyPr>
          <a:lstStyle/>
          <a:p>
            <a:pPr algn="l" marL="0" indent="0" lvl="1">
              <a:lnSpc>
                <a:spcPts val="2940"/>
              </a:lnSpc>
              <a:spcBef>
                <a:spcPct val="0"/>
              </a:spcBef>
            </a:pPr>
            <a:r>
              <a:rPr lang="en-US" sz="2100">
                <a:solidFill>
                  <a:srgbClr val="E9EAF3"/>
                </a:solidFill>
                <a:latin typeface="DM Sans"/>
                <a:ea typeface="DM Sans"/>
                <a:cs typeface="DM Sans"/>
                <a:sym typeface="DM Sans"/>
              </a:rPr>
              <a:t>Real-time monitoring: ongoing detection and reaction to threats.</a:t>
            </a:r>
          </a:p>
        </p:txBody>
      </p:sp>
      <p:sp>
        <p:nvSpPr>
          <p:cNvPr name="TextBox 41" id="41"/>
          <p:cNvSpPr txBox="true"/>
          <p:nvPr/>
        </p:nvSpPr>
        <p:spPr>
          <a:xfrm rot="0">
            <a:off x="414696" y="6417727"/>
            <a:ext cx="4241322" cy="1480185"/>
          </a:xfrm>
          <a:prstGeom prst="rect">
            <a:avLst/>
          </a:prstGeom>
        </p:spPr>
        <p:txBody>
          <a:bodyPr anchor="t" rtlCol="false" tIns="0" lIns="0" bIns="0" rIns="0">
            <a:spAutoFit/>
          </a:bodyPr>
          <a:lstStyle/>
          <a:p>
            <a:pPr algn="l">
              <a:lnSpc>
                <a:spcPts val="2940"/>
              </a:lnSpc>
            </a:pPr>
          </a:p>
          <a:p>
            <a:pPr algn="l" marL="0" indent="0" lvl="1">
              <a:lnSpc>
                <a:spcPts val="2940"/>
              </a:lnSpc>
              <a:spcBef>
                <a:spcPct val="0"/>
              </a:spcBef>
            </a:pPr>
            <a:r>
              <a:rPr lang="en-US" sz="2100">
                <a:solidFill>
                  <a:srgbClr val="E9EAF3"/>
                </a:solidFill>
                <a:latin typeface="DM Sans"/>
                <a:ea typeface="DM Sans"/>
                <a:cs typeface="DM Sans"/>
                <a:sym typeface="DM Sans"/>
              </a:rPr>
              <a:t>AI-Driven: Makes use of AI/ML for automation and predictive threat assessments.</a:t>
            </a:r>
          </a:p>
        </p:txBody>
      </p:sp>
      <p:sp>
        <p:nvSpPr>
          <p:cNvPr name="TextBox 42" id="42"/>
          <p:cNvSpPr txBox="true"/>
          <p:nvPr/>
        </p:nvSpPr>
        <p:spPr>
          <a:xfrm rot="0">
            <a:off x="10096647" y="1419827"/>
            <a:ext cx="3895479" cy="1108710"/>
          </a:xfrm>
          <a:prstGeom prst="rect">
            <a:avLst/>
          </a:prstGeom>
        </p:spPr>
        <p:txBody>
          <a:bodyPr anchor="t" rtlCol="false" tIns="0" lIns="0" bIns="0" rIns="0">
            <a:spAutoFit/>
          </a:bodyPr>
          <a:lstStyle/>
          <a:p>
            <a:pPr algn="l">
              <a:lnSpc>
                <a:spcPts val="2940"/>
              </a:lnSpc>
              <a:spcBef>
                <a:spcPct val="0"/>
              </a:spcBef>
            </a:pPr>
            <a:r>
              <a:rPr lang="en-US" sz="2100">
                <a:solidFill>
                  <a:srgbClr val="E9EAF3"/>
                </a:solidFill>
                <a:latin typeface="DM Sans"/>
                <a:ea typeface="DM Sans"/>
                <a:cs typeface="DM Sans"/>
                <a:sym typeface="DM Sans"/>
              </a:rPr>
              <a:t>Easy-to-use Interface: Made simpler for administrators and SOC analysts.</a:t>
            </a:r>
          </a:p>
        </p:txBody>
      </p:sp>
    </p:spTree>
  </p:cSld>
  <p:clrMapOvr>
    <a:masterClrMapping/>
  </p:clrMapOvr>
  <p:transition spd="slow">
    <p:cover dir="l"/>
  </p:transition>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797550" y="0"/>
            <a:ext cx="16692901" cy="10287000"/>
          </a:xfrm>
          <a:custGeom>
            <a:avLst/>
            <a:gdLst/>
            <a:ahLst/>
            <a:cxnLst/>
            <a:rect r="r" b="b" t="t" l="l"/>
            <a:pathLst>
              <a:path h="10287000" w="16692901">
                <a:moveTo>
                  <a:pt x="0" y="0"/>
                </a:moveTo>
                <a:lnTo>
                  <a:pt x="16692900" y="0"/>
                </a:lnTo>
                <a:lnTo>
                  <a:pt x="166929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2337426" y="2075994"/>
            <a:ext cx="4931019" cy="1380787"/>
          </a:xfrm>
          <a:prstGeom prst="rect">
            <a:avLst/>
          </a:prstGeom>
        </p:spPr>
        <p:txBody>
          <a:bodyPr anchor="t" rtlCol="false" tIns="0" lIns="0" bIns="0" rIns="0">
            <a:spAutoFit/>
          </a:bodyPr>
          <a:lstStyle/>
          <a:p>
            <a:pPr algn="ctr">
              <a:lnSpc>
                <a:spcPts val="11351"/>
              </a:lnSpc>
              <a:spcBef>
                <a:spcPct val="0"/>
              </a:spcBef>
            </a:pPr>
            <a:r>
              <a:rPr lang="en-US" b="true" sz="8108">
                <a:solidFill>
                  <a:srgbClr val="0A0E26"/>
                </a:solidFill>
                <a:latin typeface="DM Sans Bold"/>
                <a:ea typeface="DM Sans Bold"/>
                <a:cs typeface="DM Sans Bold"/>
                <a:sym typeface="DM Sans Bold"/>
              </a:rPr>
              <a:t>Data flow </a:t>
            </a:r>
          </a:p>
        </p:txBody>
      </p:sp>
    </p:spTree>
  </p:cSld>
  <p:clrMapOvr>
    <a:masterClrMapping/>
  </p:clrMapOvr>
  <p:transition spd="slow">
    <p:cover dir="l"/>
  </p:transition>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173354" y="5125860"/>
            <a:ext cx="21040761" cy="5376553"/>
            <a:chOff x="0" y="0"/>
            <a:chExt cx="5541600" cy="1416047"/>
          </a:xfrm>
        </p:grpSpPr>
        <p:sp>
          <p:nvSpPr>
            <p:cNvPr name="Freeform 3" id="3"/>
            <p:cNvSpPr/>
            <p:nvPr/>
          </p:nvSpPr>
          <p:spPr>
            <a:xfrm flipH="false" flipV="false" rot="0">
              <a:off x="0" y="0"/>
              <a:ext cx="5541600" cy="1416047"/>
            </a:xfrm>
            <a:custGeom>
              <a:avLst/>
              <a:gdLst/>
              <a:ahLst/>
              <a:cxnLst/>
              <a:rect r="r" b="b" t="t" l="l"/>
              <a:pathLst>
                <a:path h="1416047" w="5541600">
                  <a:moveTo>
                    <a:pt x="0" y="0"/>
                  </a:moveTo>
                  <a:lnTo>
                    <a:pt x="5541600" y="0"/>
                  </a:lnTo>
                  <a:lnTo>
                    <a:pt x="5541600" y="1416047"/>
                  </a:lnTo>
                  <a:lnTo>
                    <a:pt x="0" y="1416047"/>
                  </a:lnTo>
                  <a:close/>
                </a:path>
              </a:pathLst>
            </a:custGeom>
            <a:solidFill>
              <a:srgbClr val="0A0E26"/>
            </a:solidFill>
          </p:spPr>
        </p:sp>
        <p:sp>
          <p:nvSpPr>
            <p:cNvPr name="TextBox 4" id="4"/>
            <p:cNvSpPr txBox="true"/>
            <p:nvPr/>
          </p:nvSpPr>
          <p:spPr>
            <a:xfrm>
              <a:off x="0" y="-38100"/>
              <a:ext cx="5541600" cy="145414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026646" y="1726784"/>
            <a:ext cx="10234707" cy="6833433"/>
            <a:chOff x="0" y="0"/>
            <a:chExt cx="2695561" cy="1799752"/>
          </a:xfrm>
        </p:grpSpPr>
        <p:sp>
          <p:nvSpPr>
            <p:cNvPr name="Freeform 6" id="6"/>
            <p:cNvSpPr/>
            <p:nvPr/>
          </p:nvSpPr>
          <p:spPr>
            <a:xfrm flipH="false" flipV="false" rot="0">
              <a:off x="0" y="0"/>
              <a:ext cx="2695561" cy="1799752"/>
            </a:xfrm>
            <a:custGeom>
              <a:avLst/>
              <a:gdLst/>
              <a:ahLst/>
              <a:cxnLst/>
              <a:rect r="r" b="b" t="t" l="l"/>
              <a:pathLst>
                <a:path h="1799752" w="2695561">
                  <a:moveTo>
                    <a:pt x="0" y="0"/>
                  </a:moveTo>
                  <a:lnTo>
                    <a:pt x="2695561" y="0"/>
                  </a:lnTo>
                  <a:lnTo>
                    <a:pt x="2695561" y="1799752"/>
                  </a:lnTo>
                  <a:lnTo>
                    <a:pt x="0" y="1799752"/>
                  </a:lnTo>
                  <a:close/>
                </a:path>
              </a:pathLst>
            </a:custGeom>
            <a:solidFill>
              <a:srgbClr val="E9EAF3"/>
            </a:solidFill>
          </p:spPr>
        </p:sp>
        <p:sp>
          <p:nvSpPr>
            <p:cNvPr name="TextBox 7" id="7"/>
            <p:cNvSpPr txBox="true"/>
            <p:nvPr/>
          </p:nvSpPr>
          <p:spPr>
            <a:xfrm>
              <a:off x="0" y="-38100"/>
              <a:ext cx="2695561" cy="183785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4386339" y="3874963"/>
            <a:ext cx="9350029" cy="1123950"/>
          </a:xfrm>
          <a:prstGeom prst="rect">
            <a:avLst/>
          </a:prstGeom>
        </p:spPr>
        <p:txBody>
          <a:bodyPr anchor="t" rtlCol="false" tIns="0" lIns="0" bIns="0" rIns="0">
            <a:spAutoFit/>
          </a:bodyPr>
          <a:lstStyle/>
          <a:p>
            <a:pPr algn="ctr">
              <a:lnSpc>
                <a:spcPts val="8100"/>
              </a:lnSpc>
            </a:pPr>
            <a:r>
              <a:rPr lang="en-US" sz="9000">
                <a:solidFill>
                  <a:srgbClr val="0A0E26"/>
                </a:solidFill>
                <a:latin typeface="DM Sans"/>
                <a:ea typeface="DM Sans"/>
                <a:cs typeface="DM Sans"/>
                <a:sym typeface="DM Sans"/>
              </a:rPr>
              <a:t>ACADIMIC &amp;</a:t>
            </a:r>
          </a:p>
        </p:txBody>
      </p:sp>
      <p:sp>
        <p:nvSpPr>
          <p:cNvPr name="TextBox 9" id="9"/>
          <p:cNvSpPr txBox="true"/>
          <p:nvPr/>
        </p:nvSpPr>
        <p:spPr>
          <a:xfrm rot="0">
            <a:off x="4386339" y="5373510"/>
            <a:ext cx="9350029" cy="1123950"/>
          </a:xfrm>
          <a:prstGeom prst="rect">
            <a:avLst/>
          </a:prstGeom>
        </p:spPr>
        <p:txBody>
          <a:bodyPr anchor="t" rtlCol="false" tIns="0" lIns="0" bIns="0" rIns="0">
            <a:spAutoFit/>
          </a:bodyPr>
          <a:lstStyle/>
          <a:p>
            <a:pPr algn="ctr">
              <a:lnSpc>
                <a:spcPts val="8100"/>
              </a:lnSpc>
            </a:pPr>
            <a:r>
              <a:rPr lang="en-US" sz="9000" spc="1017">
                <a:solidFill>
                  <a:srgbClr val="0A0E26"/>
                </a:solidFill>
                <a:latin typeface="DM Sans"/>
                <a:ea typeface="DM Sans"/>
                <a:cs typeface="DM Sans"/>
                <a:sym typeface="DM Sans"/>
              </a:rPr>
              <a:t>INDUSTRIAL </a:t>
            </a:r>
          </a:p>
        </p:txBody>
      </p:sp>
      <p:sp>
        <p:nvSpPr>
          <p:cNvPr name="TextBox 10" id="10"/>
          <p:cNvSpPr txBox="true"/>
          <p:nvPr/>
        </p:nvSpPr>
        <p:spPr>
          <a:xfrm rot="0">
            <a:off x="4386339" y="7069304"/>
            <a:ext cx="9350029" cy="628650"/>
          </a:xfrm>
          <a:prstGeom prst="rect">
            <a:avLst/>
          </a:prstGeom>
        </p:spPr>
        <p:txBody>
          <a:bodyPr anchor="t" rtlCol="false" tIns="0" lIns="0" bIns="0" rIns="0">
            <a:spAutoFit/>
          </a:bodyPr>
          <a:lstStyle/>
          <a:p>
            <a:pPr algn="ctr">
              <a:lnSpc>
                <a:spcPts val="4500"/>
              </a:lnSpc>
            </a:pPr>
            <a:r>
              <a:rPr lang="en-US" sz="5000">
                <a:solidFill>
                  <a:srgbClr val="0A0E26"/>
                </a:solidFill>
                <a:latin typeface="DM Sans"/>
                <a:ea typeface="DM Sans"/>
                <a:cs typeface="DM Sans"/>
                <a:sym typeface="DM Sans"/>
              </a:rPr>
              <a:t>RESEARCHES</a:t>
            </a:r>
          </a:p>
        </p:txBody>
      </p:sp>
      <p:sp>
        <p:nvSpPr>
          <p:cNvPr name="TextBox 11" id="11"/>
          <p:cNvSpPr txBox="true"/>
          <p:nvPr/>
        </p:nvSpPr>
        <p:spPr>
          <a:xfrm rot="0">
            <a:off x="4468985" y="2998663"/>
            <a:ext cx="9350029" cy="628650"/>
          </a:xfrm>
          <a:prstGeom prst="rect">
            <a:avLst/>
          </a:prstGeom>
        </p:spPr>
        <p:txBody>
          <a:bodyPr anchor="t" rtlCol="false" tIns="0" lIns="0" bIns="0" rIns="0">
            <a:spAutoFit/>
          </a:bodyPr>
          <a:lstStyle/>
          <a:p>
            <a:pPr algn="ctr">
              <a:lnSpc>
                <a:spcPts val="4500"/>
              </a:lnSpc>
            </a:pPr>
            <a:r>
              <a:rPr lang="en-US" b="true" sz="5000">
                <a:solidFill>
                  <a:srgbClr val="0A0E26"/>
                </a:solidFill>
                <a:latin typeface="DM Sans Bold"/>
                <a:ea typeface="DM Sans Bold"/>
                <a:cs typeface="DM Sans Bold"/>
                <a:sym typeface="DM Sans Bold"/>
              </a:rPr>
              <a:t>THE</a:t>
            </a:r>
          </a:p>
        </p:txBody>
      </p:sp>
      <p:sp>
        <p:nvSpPr>
          <p:cNvPr name="Freeform 12" id="12"/>
          <p:cNvSpPr/>
          <p:nvPr/>
        </p:nvSpPr>
        <p:spPr>
          <a:xfrm flipH="false" flipV="false" rot="-1627023">
            <a:off x="2762647" y="1415122"/>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627023">
            <a:off x="12460739" y="7981641"/>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Tree>
  </p:cSld>
  <p:clrMapOvr>
    <a:masterClrMapping/>
  </p:clrMapOvr>
  <p:transition spd="fast">
    <p:circle/>
  </p:transition>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028700" y="3452204"/>
            <a:ext cx="2557549" cy="1477730"/>
            <a:chOff x="0" y="0"/>
            <a:chExt cx="661560" cy="382244"/>
          </a:xfrm>
        </p:grpSpPr>
        <p:sp>
          <p:nvSpPr>
            <p:cNvPr name="Freeform 3" id="3"/>
            <p:cNvSpPr/>
            <p:nvPr/>
          </p:nvSpPr>
          <p:spPr>
            <a:xfrm flipH="false" flipV="false" rot="0">
              <a:off x="0" y="0"/>
              <a:ext cx="661560" cy="382244"/>
            </a:xfrm>
            <a:custGeom>
              <a:avLst/>
              <a:gdLst/>
              <a:ahLst/>
              <a:cxnLst/>
              <a:rect r="r" b="b" t="t" l="l"/>
              <a:pathLst>
                <a:path h="382244" w="661560">
                  <a:moveTo>
                    <a:pt x="0" y="0"/>
                  </a:moveTo>
                  <a:lnTo>
                    <a:pt x="661560" y="0"/>
                  </a:lnTo>
                  <a:lnTo>
                    <a:pt x="661560" y="382244"/>
                  </a:lnTo>
                  <a:lnTo>
                    <a:pt x="0" y="382244"/>
                  </a:lnTo>
                  <a:close/>
                </a:path>
              </a:pathLst>
            </a:custGeom>
            <a:solidFill>
              <a:srgbClr val="EFA83C"/>
            </a:solidFill>
          </p:spPr>
        </p:sp>
        <p:sp>
          <p:nvSpPr>
            <p:cNvPr name="TextBox 4" id="4"/>
            <p:cNvSpPr txBox="true"/>
            <p:nvPr/>
          </p:nvSpPr>
          <p:spPr>
            <a:xfrm>
              <a:off x="0" y="-28575"/>
              <a:ext cx="661560" cy="410819"/>
            </a:xfrm>
            <a:prstGeom prst="rect">
              <a:avLst/>
            </a:prstGeom>
          </p:spPr>
          <p:txBody>
            <a:bodyPr anchor="ctr" rtlCol="false" tIns="71438" lIns="71438" bIns="71438" rIns="71438"/>
            <a:lstStyle/>
            <a:p>
              <a:pPr algn="ctr">
                <a:lnSpc>
                  <a:spcPts val="2362"/>
                </a:lnSpc>
              </a:pPr>
            </a:p>
          </p:txBody>
        </p:sp>
      </p:grpSp>
      <p:grpSp>
        <p:nvGrpSpPr>
          <p:cNvPr name="Group 5" id="5"/>
          <p:cNvGrpSpPr/>
          <p:nvPr/>
        </p:nvGrpSpPr>
        <p:grpSpPr>
          <a:xfrm rot="0">
            <a:off x="1028700" y="5077733"/>
            <a:ext cx="2557549" cy="1344575"/>
            <a:chOff x="0" y="0"/>
            <a:chExt cx="661560" cy="347801"/>
          </a:xfrm>
        </p:grpSpPr>
        <p:sp>
          <p:nvSpPr>
            <p:cNvPr name="Freeform 6" id="6"/>
            <p:cNvSpPr/>
            <p:nvPr/>
          </p:nvSpPr>
          <p:spPr>
            <a:xfrm flipH="false" flipV="false" rot="0">
              <a:off x="0" y="0"/>
              <a:ext cx="661560" cy="347801"/>
            </a:xfrm>
            <a:custGeom>
              <a:avLst/>
              <a:gdLst/>
              <a:ahLst/>
              <a:cxnLst/>
              <a:rect r="r" b="b" t="t" l="l"/>
              <a:pathLst>
                <a:path h="347801" w="661560">
                  <a:moveTo>
                    <a:pt x="0" y="0"/>
                  </a:moveTo>
                  <a:lnTo>
                    <a:pt x="661560" y="0"/>
                  </a:lnTo>
                  <a:lnTo>
                    <a:pt x="661560" y="347801"/>
                  </a:lnTo>
                  <a:lnTo>
                    <a:pt x="0" y="347801"/>
                  </a:lnTo>
                  <a:close/>
                </a:path>
              </a:pathLst>
            </a:custGeom>
            <a:solidFill>
              <a:srgbClr val="EFA83C">
                <a:alpha val="49804"/>
              </a:srgbClr>
            </a:solidFill>
          </p:spPr>
        </p:sp>
        <p:sp>
          <p:nvSpPr>
            <p:cNvPr name="TextBox 7" id="7"/>
            <p:cNvSpPr txBox="true"/>
            <p:nvPr/>
          </p:nvSpPr>
          <p:spPr>
            <a:xfrm>
              <a:off x="0" y="-28575"/>
              <a:ext cx="661560" cy="376376"/>
            </a:xfrm>
            <a:prstGeom prst="rect">
              <a:avLst/>
            </a:prstGeom>
          </p:spPr>
          <p:txBody>
            <a:bodyPr anchor="ctr" rtlCol="false" tIns="71438" lIns="71438" bIns="71438" rIns="71438"/>
            <a:lstStyle/>
            <a:p>
              <a:pPr algn="ctr">
                <a:lnSpc>
                  <a:spcPts val="2362"/>
                </a:lnSpc>
              </a:pPr>
            </a:p>
          </p:txBody>
        </p:sp>
      </p:grpSp>
      <p:grpSp>
        <p:nvGrpSpPr>
          <p:cNvPr name="Group 8" id="8"/>
          <p:cNvGrpSpPr/>
          <p:nvPr/>
        </p:nvGrpSpPr>
        <p:grpSpPr>
          <a:xfrm rot="0">
            <a:off x="1028700" y="6514640"/>
            <a:ext cx="2557549" cy="973131"/>
            <a:chOff x="0" y="0"/>
            <a:chExt cx="661560" cy="251719"/>
          </a:xfrm>
        </p:grpSpPr>
        <p:sp>
          <p:nvSpPr>
            <p:cNvPr name="Freeform 9" id="9"/>
            <p:cNvSpPr/>
            <p:nvPr/>
          </p:nvSpPr>
          <p:spPr>
            <a:xfrm flipH="false" flipV="false" rot="0">
              <a:off x="0" y="0"/>
              <a:ext cx="661560" cy="251719"/>
            </a:xfrm>
            <a:custGeom>
              <a:avLst/>
              <a:gdLst/>
              <a:ahLst/>
              <a:cxnLst/>
              <a:rect r="r" b="b" t="t" l="l"/>
              <a:pathLst>
                <a:path h="251719" w="661560">
                  <a:moveTo>
                    <a:pt x="0" y="0"/>
                  </a:moveTo>
                  <a:lnTo>
                    <a:pt x="661560" y="0"/>
                  </a:lnTo>
                  <a:lnTo>
                    <a:pt x="661560" y="251719"/>
                  </a:lnTo>
                  <a:lnTo>
                    <a:pt x="0" y="251719"/>
                  </a:lnTo>
                  <a:close/>
                </a:path>
              </a:pathLst>
            </a:custGeom>
            <a:solidFill>
              <a:srgbClr val="EFA83C"/>
            </a:solidFill>
          </p:spPr>
        </p:sp>
        <p:sp>
          <p:nvSpPr>
            <p:cNvPr name="TextBox 10" id="10"/>
            <p:cNvSpPr txBox="true"/>
            <p:nvPr/>
          </p:nvSpPr>
          <p:spPr>
            <a:xfrm>
              <a:off x="0" y="-28575"/>
              <a:ext cx="661560" cy="280294"/>
            </a:xfrm>
            <a:prstGeom prst="rect">
              <a:avLst/>
            </a:prstGeom>
          </p:spPr>
          <p:txBody>
            <a:bodyPr anchor="ctr" rtlCol="false" tIns="71438" lIns="71438" bIns="71438" rIns="71438"/>
            <a:lstStyle/>
            <a:p>
              <a:pPr algn="ctr">
                <a:lnSpc>
                  <a:spcPts val="2362"/>
                </a:lnSpc>
              </a:pPr>
              <a:r>
                <a:rPr lang="en-US" sz="1687">
                  <a:solidFill>
                    <a:srgbClr val="3B4241"/>
                  </a:solidFill>
                  <a:latin typeface="Montserrat"/>
                  <a:ea typeface="Montserrat"/>
                  <a:cs typeface="Montserrat"/>
                  <a:sym typeface="Montserrat"/>
                </a:rPr>
                <a:t>Ease of use </a:t>
              </a:r>
            </a:p>
          </p:txBody>
        </p:sp>
      </p:grpSp>
      <p:grpSp>
        <p:nvGrpSpPr>
          <p:cNvPr name="Group 11" id="11"/>
          <p:cNvGrpSpPr/>
          <p:nvPr/>
        </p:nvGrpSpPr>
        <p:grpSpPr>
          <a:xfrm rot="0">
            <a:off x="1028700" y="7715273"/>
            <a:ext cx="2557549" cy="846585"/>
            <a:chOff x="0" y="0"/>
            <a:chExt cx="661560" cy="218986"/>
          </a:xfrm>
        </p:grpSpPr>
        <p:sp>
          <p:nvSpPr>
            <p:cNvPr name="Freeform 12" id="12"/>
            <p:cNvSpPr/>
            <p:nvPr/>
          </p:nvSpPr>
          <p:spPr>
            <a:xfrm flipH="false" flipV="false" rot="0">
              <a:off x="0" y="0"/>
              <a:ext cx="661560" cy="218986"/>
            </a:xfrm>
            <a:custGeom>
              <a:avLst/>
              <a:gdLst/>
              <a:ahLst/>
              <a:cxnLst/>
              <a:rect r="r" b="b" t="t" l="l"/>
              <a:pathLst>
                <a:path h="218986" w="661560">
                  <a:moveTo>
                    <a:pt x="0" y="0"/>
                  </a:moveTo>
                  <a:lnTo>
                    <a:pt x="661560" y="0"/>
                  </a:lnTo>
                  <a:lnTo>
                    <a:pt x="661560" y="218986"/>
                  </a:lnTo>
                  <a:lnTo>
                    <a:pt x="0" y="218986"/>
                  </a:lnTo>
                  <a:close/>
                </a:path>
              </a:pathLst>
            </a:custGeom>
            <a:solidFill>
              <a:srgbClr val="EFA83C">
                <a:alpha val="49804"/>
              </a:srgbClr>
            </a:solidFill>
          </p:spPr>
        </p:sp>
        <p:sp>
          <p:nvSpPr>
            <p:cNvPr name="TextBox 13" id="13"/>
            <p:cNvSpPr txBox="true"/>
            <p:nvPr/>
          </p:nvSpPr>
          <p:spPr>
            <a:xfrm>
              <a:off x="0" y="-28575"/>
              <a:ext cx="661560" cy="247561"/>
            </a:xfrm>
            <a:prstGeom prst="rect">
              <a:avLst/>
            </a:prstGeom>
          </p:spPr>
          <p:txBody>
            <a:bodyPr anchor="ctr" rtlCol="false" tIns="71438" lIns="71438" bIns="71438" rIns="71438"/>
            <a:lstStyle/>
            <a:p>
              <a:pPr algn="ctr">
                <a:lnSpc>
                  <a:spcPts val="2362"/>
                </a:lnSpc>
              </a:pPr>
            </a:p>
          </p:txBody>
        </p:sp>
      </p:grpSp>
      <p:grpSp>
        <p:nvGrpSpPr>
          <p:cNvPr name="Group 14" id="14"/>
          <p:cNvGrpSpPr/>
          <p:nvPr/>
        </p:nvGrpSpPr>
        <p:grpSpPr>
          <a:xfrm rot="0">
            <a:off x="1028700" y="8873285"/>
            <a:ext cx="2557549" cy="769202"/>
            <a:chOff x="0" y="0"/>
            <a:chExt cx="661560" cy="198969"/>
          </a:xfrm>
        </p:grpSpPr>
        <p:sp>
          <p:nvSpPr>
            <p:cNvPr name="Freeform 15" id="15"/>
            <p:cNvSpPr/>
            <p:nvPr/>
          </p:nvSpPr>
          <p:spPr>
            <a:xfrm flipH="false" flipV="false" rot="0">
              <a:off x="0" y="0"/>
              <a:ext cx="661560" cy="198969"/>
            </a:xfrm>
            <a:custGeom>
              <a:avLst/>
              <a:gdLst/>
              <a:ahLst/>
              <a:cxnLst/>
              <a:rect r="r" b="b" t="t" l="l"/>
              <a:pathLst>
                <a:path h="198969" w="661560">
                  <a:moveTo>
                    <a:pt x="0" y="0"/>
                  </a:moveTo>
                  <a:lnTo>
                    <a:pt x="661560" y="0"/>
                  </a:lnTo>
                  <a:lnTo>
                    <a:pt x="661560" y="198969"/>
                  </a:lnTo>
                  <a:lnTo>
                    <a:pt x="0" y="198969"/>
                  </a:lnTo>
                  <a:close/>
                </a:path>
              </a:pathLst>
            </a:custGeom>
            <a:solidFill>
              <a:srgbClr val="EFA83C"/>
            </a:solidFill>
          </p:spPr>
        </p:sp>
        <p:sp>
          <p:nvSpPr>
            <p:cNvPr name="TextBox 16" id="16"/>
            <p:cNvSpPr txBox="true"/>
            <p:nvPr/>
          </p:nvSpPr>
          <p:spPr>
            <a:xfrm>
              <a:off x="0" y="-28575"/>
              <a:ext cx="661560" cy="227544"/>
            </a:xfrm>
            <a:prstGeom prst="rect">
              <a:avLst/>
            </a:prstGeom>
          </p:spPr>
          <p:txBody>
            <a:bodyPr anchor="ctr" rtlCol="false" tIns="71438" lIns="71438" bIns="71438" rIns="71438"/>
            <a:lstStyle/>
            <a:p>
              <a:pPr algn="ctr">
                <a:lnSpc>
                  <a:spcPts val="2362"/>
                </a:lnSpc>
              </a:pPr>
            </a:p>
          </p:txBody>
        </p:sp>
      </p:grpSp>
      <p:grpSp>
        <p:nvGrpSpPr>
          <p:cNvPr name="Group 17" id="17"/>
          <p:cNvGrpSpPr/>
          <p:nvPr/>
        </p:nvGrpSpPr>
        <p:grpSpPr>
          <a:xfrm rot="0">
            <a:off x="3379788" y="1930509"/>
            <a:ext cx="3186210" cy="8207798"/>
            <a:chOff x="0" y="0"/>
            <a:chExt cx="848215" cy="2185035"/>
          </a:xfrm>
        </p:grpSpPr>
        <p:sp>
          <p:nvSpPr>
            <p:cNvPr name="Freeform 18" id="18"/>
            <p:cNvSpPr/>
            <p:nvPr/>
          </p:nvSpPr>
          <p:spPr>
            <a:xfrm flipH="false" flipV="false" rot="0">
              <a:off x="0" y="0"/>
              <a:ext cx="848215" cy="2185035"/>
            </a:xfrm>
            <a:custGeom>
              <a:avLst/>
              <a:gdLst/>
              <a:ahLst/>
              <a:cxnLst/>
              <a:rect r="r" b="b" t="t" l="l"/>
              <a:pathLst>
                <a:path h="2185035" w="848215">
                  <a:moveTo>
                    <a:pt x="85044" y="0"/>
                  </a:moveTo>
                  <a:lnTo>
                    <a:pt x="763171" y="0"/>
                  </a:lnTo>
                  <a:cubicBezTo>
                    <a:pt x="785726" y="0"/>
                    <a:pt x="807358" y="8960"/>
                    <a:pt x="823306" y="24909"/>
                  </a:cubicBezTo>
                  <a:cubicBezTo>
                    <a:pt x="839255" y="40858"/>
                    <a:pt x="848215" y="62489"/>
                    <a:pt x="848215" y="85044"/>
                  </a:cubicBezTo>
                  <a:lnTo>
                    <a:pt x="848215" y="2099991"/>
                  </a:lnTo>
                  <a:cubicBezTo>
                    <a:pt x="848215" y="2146959"/>
                    <a:pt x="810140" y="2185035"/>
                    <a:pt x="763171" y="2185035"/>
                  </a:cubicBezTo>
                  <a:lnTo>
                    <a:pt x="85044" y="2185035"/>
                  </a:lnTo>
                  <a:cubicBezTo>
                    <a:pt x="62489" y="2185035"/>
                    <a:pt x="40858" y="2176075"/>
                    <a:pt x="24909" y="2160126"/>
                  </a:cubicBezTo>
                  <a:cubicBezTo>
                    <a:pt x="8960" y="2144177"/>
                    <a:pt x="0" y="2122546"/>
                    <a:pt x="0" y="2099991"/>
                  </a:cubicBezTo>
                  <a:lnTo>
                    <a:pt x="0" y="85044"/>
                  </a:lnTo>
                  <a:cubicBezTo>
                    <a:pt x="0" y="62489"/>
                    <a:pt x="8960" y="40858"/>
                    <a:pt x="24909" y="24909"/>
                  </a:cubicBezTo>
                  <a:cubicBezTo>
                    <a:pt x="40858" y="8960"/>
                    <a:pt x="62489" y="0"/>
                    <a:pt x="85044" y="0"/>
                  </a:cubicBezTo>
                  <a:close/>
                </a:path>
              </a:pathLst>
            </a:custGeom>
            <a:solidFill>
              <a:srgbClr val="116C7D"/>
            </a:solidFill>
            <a:ln cap="rnd">
              <a:noFill/>
              <a:prstDash val="solid"/>
              <a:round/>
            </a:ln>
          </p:spPr>
        </p:sp>
        <p:sp>
          <p:nvSpPr>
            <p:cNvPr name="TextBox 19" id="19"/>
            <p:cNvSpPr txBox="true"/>
            <p:nvPr/>
          </p:nvSpPr>
          <p:spPr>
            <a:xfrm>
              <a:off x="0" y="-28575"/>
              <a:ext cx="848215" cy="2213610"/>
            </a:xfrm>
            <a:prstGeom prst="rect">
              <a:avLst/>
            </a:prstGeom>
          </p:spPr>
          <p:txBody>
            <a:bodyPr anchor="ctr" rtlCol="false" tIns="71438" lIns="71438" bIns="71438" rIns="71438"/>
            <a:lstStyle/>
            <a:p>
              <a:pPr algn="ctr">
                <a:lnSpc>
                  <a:spcPts val="2362"/>
                </a:lnSpc>
              </a:pPr>
            </a:p>
          </p:txBody>
        </p:sp>
      </p:grpSp>
      <p:grpSp>
        <p:nvGrpSpPr>
          <p:cNvPr name="Group 20" id="20"/>
          <p:cNvGrpSpPr/>
          <p:nvPr/>
        </p:nvGrpSpPr>
        <p:grpSpPr>
          <a:xfrm rot="0">
            <a:off x="3436036" y="3419023"/>
            <a:ext cx="3186210" cy="1625528"/>
            <a:chOff x="0" y="0"/>
            <a:chExt cx="824175" cy="420475"/>
          </a:xfrm>
        </p:grpSpPr>
        <p:sp>
          <p:nvSpPr>
            <p:cNvPr name="Freeform 21" id="21"/>
            <p:cNvSpPr/>
            <p:nvPr/>
          </p:nvSpPr>
          <p:spPr>
            <a:xfrm flipH="false" flipV="false" rot="0">
              <a:off x="0" y="0"/>
              <a:ext cx="824175" cy="420475"/>
            </a:xfrm>
            <a:custGeom>
              <a:avLst/>
              <a:gdLst/>
              <a:ahLst/>
              <a:cxnLst/>
              <a:rect r="r" b="b" t="t" l="l"/>
              <a:pathLst>
                <a:path h="420475" w="824175">
                  <a:moveTo>
                    <a:pt x="0" y="0"/>
                  </a:moveTo>
                  <a:lnTo>
                    <a:pt x="824175" y="0"/>
                  </a:lnTo>
                  <a:lnTo>
                    <a:pt x="824175" y="420475"/>
                  </a:lnTo>
                  <a:lnTo>
                    <a:pt x="0" y="420475"/>
                  </a:lnTo>
                  <a:close/>
                </a:path>
              </a:pathLst>
            </a:custGeom>
            <a:solidFill>
              <a:srgbClr val="CFD4DA">
                <a:alpha val="49804"/>
              </a:srgbClr>
            </a:solidFill>
          </p:spPr>
        </p:sp>
        <p:sp>
          <p:nvSpPr>
            <p:cNvPr name="TextBox 22" id="22"/>
            <p:cNvSpPr txBox="true"/>
            <p:nvPr/>
          </p:nvSpPr>
          <p:spPr>
            <a:xfrm>
              <a:off x="0" y="-28575"/>
              <a:ext cx="824175" cy="449050"/>
            </a:xfrm>
            <a:prstGeom prst="rect">
              <a:avLst/>
            </a:prstGeom>
          </p:spPr>
          <p:txBody>
            <a:bodyPr anchor="ctr" rtlCol="false" tIns="71438" lIns="71438" bIns="71438" rIns="71438"/>
            <a:lstStyle/>
            <a:p>
              <a:pPr algn="ctr">
                <a:lnSpc>
                  <a:spcPts val="2362"/>
                </a:lnSpc>
              </a:pPr>
            </a:p>
          </p:txBody>
        </p:sp>
      </p:grpSp>
      <p:grpSp>
        <p:nvGrpSpPr>
          <p:cNvPr name="Group 23" id="23"/>
          <p:cNvGrpSpPr/>
          <p:nvPr/>
        </p:nvGrpSpPr>
        <p:grpSpPr>
          <a:xfrm rot="0">
            <a:off x="3379788" y="6480930"/>
            <a:ext cx="3186210" cy="1175720"/>
            <a:chOff x="0" y="0"/>
            <a:chExt cx="824175" cy="304123"/>
          </a:xfrm>
        </p:grpSpPr>
        <p:sp>
          <p:nvSpPr>
            <p:cNvPr name="Freeform 24" id="24"/>
            <p:cNvSpPr/>
            <p:nvPr/>
          </p:nvSpPr>
          <p:spPr>
            <a:xfrm flipH="false" flipV="false" rot="0">
              <a:off x="0" y="0"/>
              <a:ext cx="824175" cy="304123"/>
            </a:xfrm>
            <a:custGeom>
              <a:avLst/>
              <a:gdLst/>
              <a:ahLst/>
              <a:cxnLst/>
              <a:rect r="r" b="b" t="t" l="l"/>
              <a:pathLst>
                <a:path h="304123" w="824175">
                  <a:moveTo>
                    <a:pt x="0" y="0"/>
                  </a:moveTo>
                  <a:lnTo>
                    <a:pt x="824175" y="0"/>
                  </a:lnTo>
                  <a:lnTo>
                    <a:pt x="824175" y="304123"/>
                  </a:lnTo>
                  <a:lnTo>
                    <a:pt x="0" y="304123"/>
                  </a:lnTo>
                  <a:close/>
                </a:path>
              </a:pathLst>
            </a:custGeom>
            <a:solidFill>
              <a:srgbClr val="CFD4DA">
                <a:alpha val="24706"/>
              </a:srgbClr>
            </a:solidFill>
          </p:spPr>
        </p:sp>
        <p:sp>
          <p:nvSpPr>
            <p:cNvPr name="TextBox 25" id="25"/>
            <p:cNvSpPr txBox="true"/>
            <p:nvPr/>
          </p:nvSpPr>
          <p:spPr>
            <a:xfrm>
              <a:off x="0" y="-28575"/>
              <a:ext cx="824175" cy="332698"/>
            </a:xfrm>
            <a:prstGeom prst="rect">
              <a:avLst/>
            </a:prstGeom>
          </p:spPr>
          <p:txBody>
            <a:bodyPr anchor="ctr" rtlCol="false" tIns="71438" lIns="71438" bIns="71438" rIns="71438"/>
            <a:lstStyle/>
            <a:p>
              <a:pPr algn="ctr">
                <a:lnSpc>
                  <a:spcPts val="2362"/>
                </a:lnSpc>
              </a:pPr>
            </a:p>
          </p:txBody>
        </p:sp>
      </p:grpSp>
      <p:grpSp>
        <p:nvGrpSpPr>
          <p:cNvPr name="Group 26" id="26"/>
          <p:cNvGrpSpPr/>
          <p:nvPr/>
        </p:nvGrpSpPr>
        <p:grpSpPr>
          <a:xfrm rot="0">
            <a:off x="3379788" y="7622539"/>
            <a:ext cx="3186210" cy="1025044"/>
            <a:chOff x="0" y="0"/>
            <a:chExt cx="824175" cy="265148"/>
          </a:xfrm>
        </p:grpSpPr>
        <p:sp>
          <p:nvSpPr>
            <p:cNvPr name="Freeform 27" id="27"/>
            <p:cNvSpPr/>
            <p:nvPr/>
          </p:nvSpPr>
          <p:spPr>
            <a:xfrm flipH="false" flipV="false" rot="0">
              <a:off x="0" y="0"/>
              <a:ext cx="824175" cy="265148"/>
            </a:xfrm>
            <a:custGeom>
              <a:avLst/>
              <a:gdLst/>
              <a:ahLst/>
              <a:cxnLst/>
              <a:rect r="r" b="b" t="t" l="l"/>
              <a:pathLst>
                <a:path h="265148" w="824175">
                  <a:moveTo>
                    <a:pt x="0" y="0"/>
                  </a:moveTo>
                  <a:lnTo>
                    <a:pt x="824175" y="0"/>
                  </a:lnTo>
                  <a:lnTo>
                    <a:pt x="824175" y="265148"/>
                  </a:lnTo>
                  <a:lnTo>
                    <a:pt x="0" y="265148"/>
                  </a:lnTo>
                  <a:close/>
                </a:path>
              </a:pathLst>
            </a:custGeom>
            <a:solidFill>
              <a:srgbClr val="CFD4DA">
                <a:alpha val="49804"/>
              </a:srgbClr>
            </a:solidFill>
          </p:spPr>
        </p:sp>
        <p:sp>
          <p:nvSpPr>
            <p:cNvPr name="TextBox 28" id="28"/>
            <p:cNvSpPr txBox="true"/>
            <p:nvPr/>
          </p:nvSpPr>
          <p:spPr>
            <a:xfrm>
              <a:off x="0" y="-28575"/>
              <a:ext cx="824175" cy="293723"/>
            </a:xfrm>
            <a:prstGeom prst="rect">
              <a:avLst/>
            </a:prstGeom>
          </p:spPr>
          <p:txBody>
            <a:bodyPr anchor="ctr" rtlCol="false" tIns="71438" lIns="71438" bIns="71438" rIns="71438"/>
            <a:lstStyle/>
            <a:p>
              <a:pPr algn="ctr">
                <a:lnSpc>
                  <a:spcPts val="2362"/>
                </a:lnSpc>
              </a:pPr>
            </a:p>
          </p:txBody>
        </p:sp>
      </p:grpSp>
      <p:grpSp>
        <p:nvGrpSpPr>
          <p:cNvPr name="Group 29" id="29"/>
          <p:cNvGrpSpPr/>
          <p:nvPr/>
        </p:nvGrpSpPr>
        <p:grpSpPr>
          <a:xfrm rot="0">
            <a:off x="6648382" y="1930509"/>
            <a:ext cx="3186210" cy="8207798"/>
            <a:chOff x="0" y="0"/>
            <a:chExt cx="848215" cy="2185035"/>
          </a:xfrm>
        </p:grpSpPr>
        <p:sp>
          <p:nvSpPr>
            <p:cNvPr name="Freeform 30" id="30"/>
            <p:cNvSpPr/>
            <p:nvPr/>
          </p:nvSpPr>
          <p:spPr>
            <a:xfrm flipH="false" flipV="false" rot="0">
              <a:off x="0" y="0"/>
              <a:ext cx="848215" cy="2185035"/>
            </a:xfrm>
            <a:custGeom>
              <a:avLst/>
              <a:gdLst/>
              <a:ahLst/>
              <a:cxnLst/>
              <a:rect r="r" b="b" t="t" l="l"/>
              <a:pathLst>
                <a:path h="2185035" w="848215">
                  <a:moveTo>
                    <a:pt x="85044" y="0"/>
                  </a:moveTo>
                  <a:lnTo>
                    <a:pt x="763171" y="0"/>
                  </a:lnTo>
                  <a:cubicBezTo>
                    <a:pt x="785726" y="0"/>
                    <a:pt x="807358" y="8960"/>
                    <a:pt x="823306" y="24909"/>
                  </a:cubicBezTo>
                  <a:cubicBezTo>
                    <a:pt x="839255" y="40858"/>
                    <a:pt x="848215" y="62489"/>
                    <a:pt x="848215" y="85044"/>
                  </a:cubicBezTo>
                  <a:lnTo>
                    <a:pt x="848215" y="2099991"/>
                  </a:lnTo>
                  <a:cubicBezTo>
                    <a:pt x="848215" y="2146959"/>
                    <a:pt x="810140" y="2185035"/>
                    <a:pt x="763171" y="2185035"/>
                  </a:cubicBezTo>
                  <a:lnTo>
                    <a:pt x="85044" y="2185035"/>
                  </a:lnTo>
                  <a:cubicBezTo>
                    <a:pt x="62489" y="2185035"/>
                    <a:pt x="40858" y="2176075"/>
                    <a:pt x="24909" y="2160126"/>
                  </a:cubicBezTo>
                  <a:cubicBezTo>
                    <a:pt x="8960" y="2144177"/>
                    <a:pt x="0" y="2122546"/>
                    <a:pt x="0" y="2099991"/>
                  </a:cubicBezTo>
                  <a:lnTo>
                    <a:pt x="0" y="85044"/>
                  </a:lnTo>
                  <a:cubicBezTo>
                    <a:pt x="0" y="62489"/>
                    <a:pt x="8960" y="40858"/>
                    <a:pt x="24909" y="24909"/>
                  </a:cubicBezTo>
                  <a:cubicBezTo>
                    <a:pt x="40858" y="8960"/>
                    <a:pt x="62489" y="0"/>
                    <a:pt x="85044" y="0"/>
                  </a:cubicBezTo>
                  <a:close/>
                </a:path>
              </a:pathLst>
            </a:custGeom>
            <a:solidFill>
              <a:srgbClr val="66932C"/>
            </a:solidFill>
            <a:ln cap="rnd">
              <a:noFill/>
              <a:prstDash val="solid"/>
              <a:round/>
            </a:ln>
          </p:spPr>
        </p:sp>
        <p:sp>
          <p:nvSpPr>
            <p:cNvPr name="TextBox 31" id="31"/>
            <p:cNvSpPr txBox="true"/>
            <p:nvPr/>
          </p:nvSpPr>
          <p:spPr>
            <a:xfrm>
              <a:off x="0" y="-28575"/>
              <a:ext cx="848215" cy="2213610"/>
            </a:xfrm>
            <a:prstGeom prst="rect">
              <a:avLst/>
            </a:prstGeom>
          </p:spPr>
          <p:txBody>
            <a:bodyPr anchor="ctr" rtlCol="false" tIns="71438" lIns="71438" bIns="71438" rIns="71438"/>
            <a:lstStyle/>
            <a:p>
              <a:pPr algn="ctr">
                <a:lnSpc>
                  <a:spcPts val="2362"/>
                </a:lnSpc>
              </a:pPr>
            </a:p>
          </p:txBody>
        </p:sp>
      </p:grpSp>
      <p:grpSp>
        <p:nvGrpSpPr>
          <p:cNvPr name="Group 32" id="32"/>
          <p:cNvGrpSpPr/>
          <p:nvPr/>
        </p:nvGrpSpPr>
        <p:grpSpPr>
          <a:xfrm rot="0">
            <a:off x="6648382" y="3385841"/>
            <a:ext cx="3186210" cy="1691892"/>
            <a:chOff x="0" y="0"/>
            <a:chExt cx="824175" cy="437641"/>
          </a:xfrm>
        </p:grpSpPr>
        <p:sp>
          <p:nvSpPr>
            <p:cNvPr name="Freeform 33" id="33"/>
            <p:cNvSpPr/>
            <p:nvPr/>
          </p:nvSpPr>
          <p:spPr>
            <a:xfrm flipH="false" flipV="false" rot="0">
              <a:off x="0" y="0"/>
              <a:ext cx="824175" cy="437641"/>
            </a:xfrm>
            <a:custGeom>
              <a:avLst/>
              <a:gdLst/>
              <a:ahLst/>
              <a:cxnLst/>
              <a:rect r="r" b="b" t="t" l="l"/>
              <a:pathLst>
                <a:path h="437641" w="824175">
                  <a:moveTo>
                    <a:pt x="0" y="0"/>
                  </a:moveTo>
                  <a:lnTo>
                    <a:pt x="824175" y="0"/>
                  </a:lnTo>
                  <a:lnTo>
                    <a:pt x="824175" y="437641"/>
                  </a:lnTo>
                  <a:lnTo>
                    <a:pt x="0" y="437641"/>
                  </a:lnTo>
                  <a:close/>
                </a:path>
              </a:pathLst>
            </a:custGeom>
            <a:solidFill>
              <a:srgbClr val="CFD4DA">
                <a:alpha val="49804"/>
              </a:srgbClr>
            </a:solidFill>
          </p:spPr>
        </p:sp>
        <p:sp>
          <p:nvSpPr>
            <p:cNvPr name="TextBox 34" id="34"/>
            <p:cNvSpPr txBox="true"/>
            <p:nvPr/>
          </p:nvSpPr>
          <p:spPr>
            <a:xfrm>
              <a:off x="0" y="-28575"/>
              <a:ext cx="824175" cy="466216"/>
            </a:xfrm>
            <a:prstGeom prst="rect">
              <a:avLst/>
            </a:prstGeom>
          </p:spPr>
          <p:txBody>
            <a:bodyPr anchor="ctr" rtlCol="false" tIns="71438" lIns="71438" bIns="71438" rIns="71438"/>
            <a:lstStyle/>
            <a:p>
              <a:pPr algn="ctr">
                <a:lnSpc>
                  <a:spcPts val="2362"/>
                </a:lnSpc>
              </a:pPr>
            </a:p>
          </p:txBody>
        </p:sp>
      </p:grpSp>
      <p:grpSp>
        <p:nvGrpSpPr>
          <p:cNvPr name="Group 35" id="35"/>
          <p:cNvGrpSpPr/>
          <p:nvPr/>
        </p:nvGrpSpPr>
        <p:grpSpPr>
          <a:xfrm rot="0">
            <a:off x="6648382" y="6447221"/>
            <a:ext cx="3186210" cy="1175720"/>
            <a:chOff x="0" y="0"/>
            <a:chExt cx="824175" cy="304123"/>
          </a:xfrm>
        </p:grpSpPr>
        <p:sp>
          <p:nvSpPr>
            <p:cNvPr name="Freeform 36" id="36"/>
            <p:cNvSpPr/>
            <p:nvPr/>
          </p:nvSpPr>
          <p:spPr>
            <a:xfrm flipH="false" flipV="false" rot="0">
              <a:off x="0" y="0"/>
              <a:ext cx="824175" cy="304123"/>
            </a:xfrm>
            <a:custGeom>
              <a:avLst/>
              <a:gdLst/>
              <a:ahLst/>
              <a:cxnLst/>
              <a:rect r="r" b="b" t="t" l="l"/>
              <a:pathLst>
                <a:path h="304123" w="824175">
                  <a:moveTo>
                    <a:pt x="0" y="0"/>
                  </a:moveTo>
                  <a:lnTo>
                    <a:pt x="824175" y="0"/>
                  </a:lnTo>
                  <a:lnTo>
                    <a:pt x="824175" y="304123"/>
                  </a:lnTo>
                  <a:lnTo>
                    <a:pt x="0" y="304123"/>
                  </a:lnTo>
                  <a:close/>
                </a:path>
              </a:pathLst>
            </a:custGeom>
            <a:solidFill>
              <a:srgbClr val="CFD4DA">
                <a:alpha val="24706"/>
              </a:srgbClr>
            </a:solidFill>
          </p:spPr>
        </p:sp>
        <p:sp>
          <p:nvSpPr>
            <p:cNvPr name="TextBox 37" id="37"/>
            <p:cNvSpPr txBox="true"/>
            <p:nvPr/>
          </p:nvSpPr>
          <p:spPr>
            <a:xfrm>
              <a:off x="0" y="-28575"/>
              <a:ext cx="824175" cy="332698"/>
            </a:xfrm>
            <a:prstGeom prst="rect">
              <a:avLst/>
            </a:prstGeom>
          </p:spPr>
          <p:txBody>
            <a:bodyPr anchor="ctr" rtlCol="false" tIns="71438" lIns="71438" bIns="71438" rIns="71438"/>
            <a:lstStyle/>
            <a:p>
              <a:pPr algn="ctr">
                <a:lnSpc>
                  <a:spcPts val="2362"/>
                </a:lnSpc>
              </a:pPr>
            </a:p>
          </p:txBody>
        </p:sp>
      </p:grpSp>
      <p:grpSp>
        <p:nvGrpSpPr>
          <p:cNvPr name="Group 38" id="38"/>
          <p:cNvGrpSpPr/>
          <p:nvPr/>
        </p:nvGrpSpPr>
        <p:grpSpPr>
          <a:xfrm rot="0">
            <a:off x="6648382" y="7622539"/>
            <a:ext cx="3186210" cy="1025044"/>
            <a:chOff x="0" y="0"/>
            <a:chExt cx="824175" cy="265148"/>
          </a:xfrm>
        </p:grpSpPr>
        <p:sp>
          <p:nvSpPr>
            <p:cNvPr name="Freeform 39" id="39"/>
            <p:cNvSpPr/>
            <p:nvPr/>
          </p:nvSpPr>
          <p:spPr>
            <a:xfrm flipH="false" flipV="false" rot="0">
              <a:off x="0" y="0"/>
              <a:ext cx="824175" cy="265148"/>
            </a:xfrm>
            <a:custGeom>
              <a:avLst/>
              <a:gdLst/>
              <a:ahLst/>
              <a:cxnLst/>
              <a:rect r="r" b="b" t="t" l="l"/>
              <a:pathLst>
                <a:path h="265148" w="824175">
                  <a:moveTo>
                    <a:pt x="0" y="0"/>
                  </a:moveTo>
                  <a:lnTo>
                    <a:pt x="824175" y="0"/>
                  </a:lnTo>
                  <a:lnTo>
                    <a:pt x="824175" y="265148"/>
                  </a:lnTo>
                  <a:lnTo>
                    <a:pt x="0" y="265148"/>
                  </a:lnTo>
                  <a:close/>
                </a:path>
              </a:pathLst>
            </a:custGeom>
            <a:solidFill>
              <a:srgbClr val="CFD4DA">
                <a:alpha val="49804"/>
              </a:srgbClr>
            </a:solidFill>
          </p:spPr>
        </p:sp>
        <p:sp>
          <p:nvSpPr>
            <p:cNvPr name="TextBox 40" id="40"/>
            <p:cNvSpPr txBox="true"/>
            <p:nvPr/>
          </p:nvSpPr>
          <p:spPr>
            <a:xfrm>
              <a:off x="0" y="-28575"/>
              <a:ext cx="824175" cy="293723"/>
            </a:xfrm>
            <a:prstGeom prst="rect">
              <a:avLst/>
            </a:prstGeom>
          </p:spPr>
          <p:txBody>
            <a:bodyPr anchor="ctr" rtlCol="false" tIns="71438" lIns="71438" bIns="71438" rIns="71438"/>
            <a:lstStyle/>
            <a:p>
              <a:pPr algn="ctr">
                <a:lnSpc>
                  <a:spcPts val="2362"/>
                </a:lnSpc>
              </a:pPr>
            </a:p>
          </p:txBody>
        </p:sp>
      </p:grpSp>
      <p:grpSp>
        <p:nvGrpSpPr>
          <p:cNvPr name="Group 41" id="41"/>
          <p:cNvGrpSpPr/>
          <p:nvPr/>
        </p:nvGrpSpPr>
        <p:grpSpPr>
          <a:xfrm rot="0">
            <a:off x="9916976" y="1930509"/>
            <a:ext cx="3186210" cy="8207798"/>
            <a:chOff x="0" y="0"/>
            <a:chExt cx="848215" cy="2185035"/>
          </a:xfrm>
        </p:grpSpPr>
        <p:sp>
          <p:nvSpPr>
            <p:cNvPr name="Freeform 42" id="42"/>
            <p:cNvSpPr/>
            <p:nvPr/>
          </p:nvSpPr>
          <p:spPr>
            <a:xfrm flipH="false" flipV="false" rot="0">
              <a:off x="0" y="0"/>
              <a:ext cx="848215" cy="2185035"/>
            </a:xfrm>
            <a:custGeom>
              <a:avLst/>
              <a:gdLst/>
              <a:ahLst/>
              <a:cxnLst/>
              <a:rect r="r" b="b" t="t" l="l"/>
              <a:pathLst>
                <a:path h="2185035" w="848215">
                  <a:moveTo>
                    <a:pt x="85044" y="0"/>
                  </a:moveTo>
                  <a:lnTo>
                    <a:pt x="763171" y="0"/>
                  </a:lnTo>
                  <a:cubicBezTo>
                    <a:pt x="785726" y="0"/>
                    <a:pt x="807358" y="8960"/>
                    <a:pt x="823306" y="24909"/>
                  </a:cubicBezTo>
                  <a:cubicBezTo>
                    <a:pt x="839255" y="40858"/>
                    <a:pt x="848215" y="62489"/>
                    <a:pt x="848215" y="85044"/>
                  </a:cubicBezTo>
                  <a:lnTo>
                    <a:pt x="848215" y="2099991"/>
                  </a:lnTo>
                  <a:cubicBezTo>
                    <a:pt x="848215" y="2146959"/>
                    <a:pt x="810140" y="2185035"/>
                    <a:pt x="763171" y="2185035"/>
                  </a:cubicBezTo>
                  <a:lnTo>
                    <a:pt x="85044" y="2185035"/>
                  </a:lnTo>
                  <a:cubicBezTo>
                    <a:pt x="62489" y="2185035"/>
                    <a:pt x="40858" y="2176075"/>
                    <a:pt x="24909" y="2160126"/>
                  </a:cubicBezTo>
                  <a:cubicBezTo>
                    <a:pt x="8960" y="2144177"/>
                    <a:pt x="0" y="2122546"/>
                    <a:pt x="0" y="2099991"/>
                  </a:cubicBezTo>
                  <a:lnTo>
                    <a:pt x="0" y="85044"/>
                  </a:lnTo>
                  <a:cubicBezTo>
                    <a:pt x="0" y="62489"/>
                    <a:pt x="8960" y="40858"/>
                    <a:pt x="24909" y="24909"/>
                  </a:cubicBezTo>
                  <a:cubicBezTo>
                    <a:pt x="40858" y="8960"/>
                    <a:pt x="62489" y="0"/>
                    <a:pt x="85044" y="0"/>
                  </a:cubicBezTo>
                  <a:close/>
                </a:path>
              </a:pathLst>
            </a:custGeom>
            <a:solidFill>
              <a:srgbClr val="CC871F"/>
            </a:solidFill>
            <a:ln cap="rnd">
              <a:noFill/>
              <a:prstDash val="solid"/>
              <a:round/>
            </a:ln>
          </p:spPr>
        </p:sp>
        <p:sp>
          <p:nvSpPr>
            <p:cNvPr name="TextBox 43" id="43"/>
            <p:cNvSpPr txBox="true"/>
            <p:nvPr/>
          </p:nvSpPr>
          <p:spPr>
            <a:xfrm>
              <a:off x="0" y="-28575"/>
              <a:ext cx="848215" cy="2213610"/>
            </a:xfrm>
            <a:prstGeom prst="rect">
              <a:avLst/>
            </a:prstGeom>
          </p:spPr>
          <p:txBody>
            <a:bodyPr anchor="ctr" rtlCol="false" tIns="71438" lIns="71438" bIns="71438" rIns="71438"/>
            <a:lstStyle/>
            <a:p>
              <a:pPr algn="ctr">
                <a:lnSpc>
                  <a:spcPts val="2362"/>
                </a:lnSpc>
              </a:pPr>
            </a:p>
          </p:txBody>
        </p:sp>
      </p:grpSp>
      <p:grpSp>
        <p:nvGrpSpPr>
          <p:cNvPr name="Group 44" id="44"/>
          <p:cNvGrpSpPr/>
          <p:nvPr/>
        </p:nvGrpSpPr>
        <p:grpSpPr>
          <a:xfrm rot="0">
            <a:off x="9916976" y="3385841"/>
            <a:ext cx="3186210" cy="1691892"/>
            <a:chOff x="0" y="0"/>
            <a:chExt cx="824175" cy="437641"/>
          </a:xfrm>
        </p:grpSpPr>
        <p:sp>
          <p:nvSpPr>
            <p:cNvPr name="Freeform 45" id="45"/>
            <p:cNvSpPr/>
            <p:nvPr/>
          </p:nvSpPr>
          <p:spPr>
            <a:xfrm flipH="false" flipV="false" rot="0">
              <a:off x="0" y="0"/>
              <a:ext cx="824175" cy="437641"/>
            </a:xfrm>
            <a:custGeom>
              <a:avLst/>
              <a:gdLst/>
              <a:ahLst/>
              <a:cxnLst/>
              <a:rect r="r" b="b" t="t" l="l"/>
              <a:pathLst>
                <a:path h="437641" w="824175">
                  <a:moveTo>
                    <a:pt x="0" y="0"/>
                  </a:moveTo>
                  <a:lnTo>
                    <a:pt x="824175" y="0"/>
                  </a:lnTo>
                  <a:lnTo>
                    <a:pt x="824175" y="437641"/>
                  </a:lnTo>
                  <a:lnTo>
                    <a:pt x="0" y="437641"/>
                  </a:lnTo>
                  <a:close/>
                </a:path>
              </a:pathLst>
            </a:custGeom>
            <a:solidFill>
              <a:srgbClr val="CFD4DA">
                <a:alpha val="49804"/>
              </a:srgbClr>
            </a:solidFill>
          </p:spPr>
        </p:sp>
        <p:sp>
          <p:nvSpPr>
            <p:cNvPr name="TextBox 46" id="46"/>
            <p:cNvSpPr txBox="true"/>
            <p:nvPr/>
          </p:nvSpPr>
          <p:spPr>
            <a:xfrm>
              <a:off x="0" y="-28575"/>
              <a:ext cx="824175" cy="466216"/>
            </a:xfrm>
            <a:prstGeom prst="rect">
              <a:avLst/>
            </a:prstGeom>
          </p:spPr>
          <p:txBody>
            <a:bodyPr anchor="ctr" rtlCol="false" tIns="71438" lIns="71438" bIns="71438" rIns="71438"/>
            <a:lstStyle/>
            <a:p>
              <a:pPr algn="ctr">
                <a:lnSpc>
                  <a:spcPts val="2362"/>
                </a:lnSpc>
              </a:pPr>
            </a:p>
          </p:txBody>
        </p:sp>
      </p:grpSp>
      <p:grpSp>
        <p:nvGrpSpPr>
          <p:cNvPr name="Group 47" id="47"/>
          <p:cNvGrpSpPr/>
          <p:nvPr/>
        </p:nvGrpSpPr>
        <p:grpSpPr>
          <a:xfrm rot="0">
            <a:off x="9916976" y="6422308"/>
            <a:ext cx="3186210" cy="1200634"/>
            <a:chOff x="0" y="0"/>
            <a:chExt cx="824175" cy="310567"/>
          </a:xfrm>
        </p:grpSpPr>
        <p:sp>
          <p:nvSpPr>
            <p:cNvPr name="Freeform 48" id="48"/>
            <p:cNvSpPr/>
            <p:nvPr/>
          </p:nvSpPr>
          <p:spPr>
            <a:xfrm flipH="false" flipV="false" rot="0">
              <a:off x="0" y="0"/>
              <a:ext cx="824175" cy="310567"/>
            </a:xfrm>
            <a:custGeom>
              <a:avLst/>
              <a:gdLst/>
              <a:ahLst/>
              <a:cxnLst/>
              <a:rect r="r" b="b" t="t" l="l"/>
              <a:pathLst>
                <a:path h="310567" w="824175">
                  <a:moveTo>
                    <a:pt x="0" y="0"/>
                  </a:moveTo>
                  <a:lnTo>
                    <a:pt x="824175" y="0"/>
                  </a:lnTo>
                  <a:lnTo>
                    <a:pt x="824175" y="310567"/>
                  </a:lnTo>
                  <a:lnTo>
                    <a:pt x="0" y="310567"/>
                  </a:lnTo>
                  <a:close/>
                </a:path>
              </a:pathLst>
            </a:custGeom>
            <a:solidFill>
              <a:srgbClr val="CFD4DA">
                <a:alpha val="24706"/>
              </a:srgbClr>
            </a:solidFill>
          </p:spPr>
        </p:sp>
        <p:sp>
          <p:nvSpPr>
            <p:cNvPr name="TextBox 49" id="49"/>
            <p:cNvSpPr txBox="true"/>
            <p:nvPr/>
          </p:nvSpPr>
          <p:spPr>
            <a:xfrm>
              <a:off x="0" y="-28575"/>
              <a:ext cx="824175" cy="339142"/>
            </a:xfrm>
            <a:prstGeom prst="rect">
              <a:avLst/>
            </a:prstGeom>
          </p:spPr>
          <p:txBody>
            <a:bodyPr anchor="ctr" rtlCol="false" tIns="71438" lIns="71438" bIns="71438" rIns="71438"/>
            <a:lstStyle/>
            <a:p>
              <a:pPr algn="ctr">
                <a:lnSpc>
                  <a:spcPts val="2362"/>
                </a:lnSpc>
              </a:pPr>
            </a:p>
          </p:txBody>
        </p:sp>
      </p:grpSp>
      <p:grpSp>
        <p:nvGrpSpPr>
          <p:cNvPr name="Group 50" id="50"/>
          <p:cNvGrpSpPr/>
          <p:nvPr/>
        </p:nvGrpSpPr>
        <p:grpSpPr>
          <a:xfrm rot="0">
            <a:off x="9952493" y="7661476"/>
            <a:ext cx="3186210" cy="1078841"/>
            <a:chOff x="0" y="0"/>
            <a:chExt cx="824175" cy="279063"/>
          </a:xfrm>
        </p:grpSpPr>
        <p:sp>
          <p:nvSpPr>
            <p:cNvPr name="Freeform 51" id="51"/>
            <p:cNvSpPr/>
            <p:nvPr/>
          </p:nvSpPr>
          <p:spPr>
            <a:xfrm flipH="false" flipV="false" rot="0">
              <a:off x="0" y="0"/>
              <a:ext cx="824175" cy="279063"/>
            </a:xfrm>
            <a:custGeom>
              <a:avLst/>
              <a:gdLst/>
              <a:ahLst/>
              <a:cxnLst/>
              <a:rect r="r" b="b" t="t" l="l"/>
              <a:pathLst>
                <a:path h="279063" w="824175">
                  <a:moveTo>
                    <a:pt x="0" y="0"/>
                  </a:moveTo>
                  <a:lnTo>
                    <a:pt x="824175" y="0"/>
                  </a:lnTo>
                  <a:lnTo>
                    <a:pt x="824175" y="279063"/>
                  </a:lnTo>
                  <a:lnTo>
                    <a:pt x="0" y="279063"/>
                  </a:lnTo>
                  <a:close/>
                </a:path>
              </a:pathLst>
            </a:custGeom>
            <a:solidFill>
              <a:srgbClr val="CFD4DA">
                <a:alpha val="49804"/>
              </a:srgbClr>
            </a:solidFill>
          </p:spPr>
        </p:sp>
        <p:sp>
          <p:nvSpPr>
            <p:cNvPr name="TextBox 52" id="52"/>
            <p:cNvSpPr txBox="true"/>
            <p:nvPr/>
          </p:nvSpPr>
          <p:spPr>
            <a:xfrm>
              <a:off x="0" y="-28575"/>
              <a:ext cx="824175" cy="307638"/>
            </a:xfrm>
            <a:prstGeom prst="rect">
              <a:avLst/>
            </a:prstGeom>
          </p:spPr>
          <p:txBody>
            <a:bodyPr anchor="ctr" rtlCol="false" tIns="71438" lIns="71438" bIns="71438" rIns="71438"/>
            <a:lstStyle/>
            <a:p>
              <a:pPr algn="ctr">
                <a:lnSpc>
                  <a:spcPts val="2362"/>
                </a:lnSpc>
              </a:pPr>
            </a:p>
          </p:txBody>
        </p:sp>
      </p:grpSp>
      <p:grpSp>
        <p:nvGrpSpPr>
          <p:cNvPr name="Group 53" id="53"/>
          <p:cNvGrpSpPr/>
          <p:nvPr/>
        </p:nvGrpSpPr>
        <p:grpSpPr>
          <a:xfrm rot="0">
            <a:off x="13185570" y="1980336"/>
            <a:ext cx="3186210" cy="8157972"/>
            <a:chOff x="0" y="0"/>
            <a:chExt cx="848215" cy="2171770"/>
          </a:xfrm>
        </p:grpSpPr>
        <p:sp>
          <p:nvSpPr>
            <p:cNvPr name="Freeform 54" id="54"/>
            <p:cNvSpPr/>
            <p:nvPr/>
          </p:nvSpPr>
          <p:spPr>
            <a:xfrm flipH="false" flipV="false" rot="0">
              <a:off x="0" y="0"/>
              <a:ext cx="848215" cy="2171770"/>
            </a:xfrm>
            <a:custGeom>
              <a:avLst/>
              <a:gdLst/>
              <a:ahLst/>
              <a:cxnLst/>
              <a:rect r="r" b="b" t="t" l="l"/>
              <a:pathLst>
                <a:path h="2171770" w="848215">
                  <a:moveTo>
                    <a:pt x="85044" y="0"/>
                  </a:moveTo>
                  <a:lnTo>
                    <a:pt x="763171" y="0"/>
                  </a:lnTo>
                  <a:cubicBezTo>
                    <a:pt x="785726" y="0"/>
                    <a:pt x="807358" y="8960"/>
                    <a:pt x="823306" y="24909"/>
                  </a:cubicBezTo>
                  <a:cubicBezTo>
                    <a:pt x="839255" y="40858"/>
                    <a:pt x="848215" y="62489"/>
                    <a:pt x="848215" y="85044"/>
                  </a:cubicBezTo>
                  <a:lnTo>
                    <a:pt x="848215" y="2086727"/>
                  </a:lnTo>
                  <a:cubicBezTo>
                    <a:pt x="848215" y="2133695"/>
                    <a:pt x="810140" y="2171770"/>
                    <a:pt x="763171" y="2171770"/>
                  </a:cubicBezTo>
                  <a:lnTo>
                    <a:pt x="85044" y="2171770"/>
                  </a:lnTo>
                  <a:cubicBezTo>
                    <a:pt x="62489" y="2171770"/>
                    <a:pt x="40858" y="2162810"/>
                    <a:pt x="24909" y="2146862"/>
                  </a:cubicBezTo>
                  <a:cubicBezTo>
                    <a:pt x="8960" y="2130913"/>
                    <a:pt x="0" y="2109282"/>
                    <a:pt x="0" y="2086727"/>
                  </a:cubicBezTo>
                  <a:lnTo>
                    <a:pt x="0" y="85044"/>
                  </a:lnTo>
                  <a:cubicBezTo>
                    <a:pt x="0" y="62489"/>
                    <a:pt x="8960" y="40858"/>
                    <a:pt x="24909" y="24909"/>
                  </a:cubicBezTo>
                  <a:cubicBezTo>
                    <a:pt x="40858" y="8960"/>
                    <a:pt x="62489" y="0"/>
                    <a:pt x="85044" y="0"/>
                  </a:cubicBezTo>
                  <a:close/>
                </a:path>
              </a:pathLst>
            </a:custGeom>
            <a:solidFill>
              <a:srgbClr val="DC2917"/>
            </a:solidFill>
            <a:ln cap="rnd">
              <a:noFill/>
              <a:prstDash val="solid"/>
              <a:round/>
            </a:ln>
          </p:spPr>
        </p:sp>
        <p:sp>
          <p:nvSpPr>
            <p:cNvPr name="TextBox 55" id="55"/>
            <p:cNvSpPr txBox="true"/>
            <p:nvPr/>
          </p:nvSpPr>
          <p:spPr>
            <a:xfrm>
              <a:off x="0" y="-28575"/>
              <a:ext cx="848215" cy="2200345"/>
            </a:xfrm>
            <a:prstGeom prst="rect">
              <a:avLst/>
            </a:prstGeom>
          </p:spPr>
          <p:txBody>
            <a:bodyPr anchor="ctr" rtlCol="false" tIns="71438" lIns="71438" bIns="71438" rIns="71438"/>
            <a:lstStyle/>
            <a:p>
              <a:pPr algn="ctr">
                <a:lnSpc>
                  <a:spcPts val="2362"/>
                </a:lnSpc>
              </a:pPr>
            </a:p>
          </p:txBody>
        </p:sp>
      </p:grpSp>
      <p:grpSp>
        <p:nvGrpSpPr>
          <p:cNvPr name="Group 56" id="56"/>
          <p:cNvGrpSpPr/>
          <p:nvPr/>
        </p:nvGrpSpPr>
        <p:grpSpPr>
          <a:xfrm rot="0">
            <a:off x="13185570" y="3351544"/>
            <a:ext cx="3186210" cy="1578390"/>
            <a:chOff x="0" y="0"/>
            <a:chExt cx="824175" cy="408282"/>
          </a:xfrm>
        </p:grpSpPr>
        <p:sp>
          <p:nvSpPr>
            <p:cNvPr name="Freeform 57" id="57"/>
            <p:cNvSpPr/>
            <p:nvPr/>
          </p:nvSpPr>
          <p:spPr>
            <a:xfrm flipH="false" flipV="false" rot="0">
              <a:off x="0" y="0"/>
              <a:ext cx="824175" cy="408282"/>
            </a:xfrm>
            <a:custGeom>
              <a:avLst/>
              <a:gdLst/>
              <a:ahLst/>
              <a:cxnLst/>
              <a:rect r="r" b="b" t="t" l="l"/>
              <a:pathLst>
                <a:path h="408282" w="824175">
                  <a:moveTo>
                    <a:pt x="0" y="0"/>
                  </a:moveTo>
                  <a:lnTo>
                    <a:pt x="824175" y="0"/>
                  </a:lnTo>
                  <a:lnTo>
                    <a:pt x="824175" y="408282"/>
                  </a:lnTo>
                  <a:lnTo>
                    <a:pt x="0" y="408282"/>
                  </a:lnTo>
                  <a:close/>
                </a:path>
              </a:pathLst>
            </a:custGeom>
            <a:solidFill>
              <a:srgbClr val="CFD4DA">
                <a:alpha val="49804"/>
              </a:srgbClr>
            </a:solidFill>
          </p:spPr>
        </p:sp>
        <p:sp>
          <p:nvSpPr>
            <p:cNvPr name="TextBox 58" id="58"/>
            <p:cNvSpPr txBox="true"/>
            <p:nvPr/>
          </p:nvSpPr>
          <p:spPr>
            <a:xfrm>
              <a:off x="0" y="-28575"/>
              <a:ext cx="824175" cy="436857"/>
            </a:xfrm>
            <a:prstGeom prst="rect">
              <a:avLst/>
            </a:prstGeom>
          </p:spPr>
          <p:txBody>
            <a:bodyPr anchor="ctr" rtlCol="false" tIns="71438" lIns="71438" bIns="71438" rIns="71438"/>
            <a:lstStyle/>
            <a:p>
              <a:pPr algn="ctr">
                <a:lnSpc>
                  <a:spcPts val="2362"/>
                </a:lnSpc>
              </a:pPr>
            </a:p>
          </p:txBody>
        </p:sp>
      </p:grpSp>
      <p:grpSp>
        <p:nvGrpSpPr>
          <p:cNvPr name="Group 59" id="59"/>
          <p:cNvGrpSpPr/>
          <p:nvPr/>
        </p:nvGrpSpPr>
        <p:grpSpPr>
          <a:xfrm rot="0">
            <a:off x="13185570" y="6375564"/>
            <a:ext cx="3186210" cy="1247378"/>
            <a:chOff x="0" y="0"/>
            <a:chExt cx="824175" cy="322659"/>
          </a:xfrm>
        </p:grpSpPr>
        <p:sp>
          <p:nvSpPr>
            <p:cNvPr name="Freeform 60" id="60"/>
            <p:cNvSpPr/>
            <p:nvPr/>
          </p:nvSpPr>
          <p:spPr>
            <a:xfrm flipH="false" flipV="false" rot="0">
              <a:off x="0" y="0"/>
              <a:ext cx="824175" cy="322659"/>
            </a:xfrm>
            <a:custGeom>
              <a:avLst/>
              <a:gdLst/>
              <a:ahLst/>
              <a:cxnLst/>
              <a:rect r="r" b="b" t="t" l="l"/>
              <a:pathLst>
                <a:path h="322659" w="824175">
                  <a:moveTo>
                    <a:pt x="0" y="0"/>
                  </a:moveTo>
                  <a:lnTo>
                    <a:pt x="824175" y="0"/>
                  </a:lnTo>
                  <a:lnTo>
                    <a:pt x="824175" y="322659"/>
                  </a:lnTo>
                  <a:lnTo>
                    <a:pt x="0" y="322659"/>
                  </a:lnTo>
                  <a:close/>
                </a:path>
              </a:pathLst>
            </a:custGeom>
            <a:solidFill>
              <a:srgbClr val="CFD4DA">
                <a:alpha val="24706"/>
              </a:srgbClr>
            </a:solidFill>
          </p:spPr>
        </p:sp>
        <p:sp>
          <p:nvSpPr>
            <p:cNvPr name="TextBox 61" id="61"/>
            <p:cNvSpPr txBox="true"/>
            <p:nvPr/>
          </p:nvSpPr>
          <p:spPr>
            <a:xfrm>
              <a:off x="0" y="-28575"/>
              <a:ext cx="824175" cy="351234"/>
            </a:xfrm>
            <a:prstGeom prst="rect">
              <a:avLst/>
            </a:prstGeom>
          </p:spPr>
          <p:txBody>
            <a:bodyPr anchor="ctr" rtlCol="false" tIns="71438" lIns="71438" bIns="71438" rIns="71438"/>
            <a:lstStyle/>
            <a:p>
              <a:pPr algn="ctr">
                <a:lnSpc>
                  <a:spcPts val="2362"/>
                </a:lnSpc>
              </a:pPr>
            </a:p>
          </p:txBody>
        </p:sp>
      </p:grpSp>
      <p:grpSp>
        <p:nvGrpSpPr>
          <p:cNvPr name="Group 62" id="62"/>
          <p:cNvGrpSpPr/>
          <p:nvPr/>
        </p:nvGrpSpPr>
        <p:grpSpPr>
          <a:xfrm rot="0">
            <a:off x="13185570" y="7622539"/>
            <a:ext cx="3186210" cy="1025044"/>
            <a:chOff x="0" y="0"/>
            <a:chExt cx="824175" cy="265148"/>
          </a:xfrm>
        </p:grpSpPr>
        <p:sp>
          <p:nvSpPr>
            <p:cNvPr name="Freeform 63" id="63"/>
            <p:cNvSpPr/>
            <p:nvPr/>
          </p:nvSpPr>
          <p:spPr>
            <a:xfrm flipH="false" flipV="false" rot="0">
              <a:off x="0" y="0"/>
              <a:ext cx="824175" cy="265148"/>
            </a:xfrm>
            <a:custGeom>
              <a:avLst/>
              <a:gdLst/>
              <a:ahLst/>
              <a:cxnLst/>
              <a:rect r="r" b="b" t="t" l="l"/>
              <a:pathLst>
                <a:path h="265148" w="824175">
                  <a:moveTo>
                    <a:pt x="0" y="0"/>
                  </a:moveTo>
                  <a:lnTo>
                    <a:pt x="824175" y="0"/>
                  </a:lnTo>
                  <a:lnTo>
                    <a:pt x="824175" y="265148"/>
                  </a:lnTo>
                  <a:lnTo>
                    <a:pt x="0" y="265148"/>
                  </a:lnTo>
                  <a:close/>
                </a:path>
              </a:pathLst>
            </a:custGeom>
            <a:solidFill>
              <a:srgbClr val="CFD4DA">
                <a:alpha val="49804"/>
              </a:srgbClr>
            </a:solidFill>
          </p:spPr>
        </p:sp>
        <p:sp>
          <p:nvSpPr>
            <p:cNvPr name="TextBox 64" id="64"/>
            <p:cNvSpPr txBox="true"/>
            <p:nvPr/>
          </p:nvSpPr>
          <p:spPr>
            <a:xfrm>
              <a:off x="0" y="-28575"/>
              <a:ext cx="824175" cy="293723"/>
            </a:xfrm>
            <a:prstGeom prst="rect">
              <a:avLst/>
            </a:prstGeom>
          </p:spPr>
          <p:txBody>
            <a:bodyPr anchor="ctr" rtlCol="false" tIns="71438" lIns="71438" bIns="71438" rIns="71438"/>
            <a:lstStyle/>
            <a:p>
              <a:pPr algn="ctr">
                <a:lnSpc>
                  <a:spcPts val="2362"/>
                </a:lnSpc>
              </a:pPr>
            </a:p>
          </p:txBody>
        </p:sp>
      </p:grpSp>
      <p:grpSp>
        <p:nvGrpSpPr>
          <p:cNvPr name="Group 65" id="65"/>
          <p:cNvGrpSpPr/>
          <p:nvPr/>
        </p:nvGrpSpPr>
        <p:grpSpPr>
          <a:xfrm rot="0">
            <a:off x="4230444" y="1028700"/>
            <a:ext cx="1484898" cy="1300162"/>
            <a:chOff x="0" y="0"/>
            <a:chExt cx="928289" cy="812800"/>
          </a:xfrm>
        </p:grpSpPr>
        <p:sp>
          <p:nvSpPr>
            <p:cNvPr name="Freeform 66" id="66"/>
            <p:cNvSpPr/>
            <p:nvPr/>
          </p:nvSpPr>
          <p:spPr>
            <a:xfrm flipH="false" flipV="false" rot="0">
              <a:off x="0" y="0"/>
              <a:ext cx="928289" cy="812800"/>
            </a:xfrm>
            <a:custGeom>
              <a:avLst/>
              <a:gdLst/>
              <a:ahLst/>
              <a:cxnLst/>
              <a:rect r="r" b="b" t="t" l="l"/>
              <a:pathLst>
                <a:path h="812800" w="928289">
                  <a:moveTo>
                    <a:pt x="464144" y="0"/>
                  </a:moveTo>
                  <a:cubicBezTo>
                    <a:pt x="207805" y="0"/>
                    <a:pt x="0" y="181951"/>
                    <a:pt x="0" y="406400"/>
                  </a:cubicBezTo>
                  <a:cubicBezTo>
                    <a:pt x="0" y="630849"/>
                    <a:pt x="207805" y="812800"/>
                    <a:pt x="464144" y="812800"/>
                  </a:cubicBezTo>
                  <a:cubicBezTo>
                    <a:pt x="720484" y="812800"/>
                    <a:pt x="928289" y="630849"/>
                    <a:pt x="928289" y="406400"/>
                  </a:cubicBezTo>
                  <a:cubicBezTo>
                    <a:pt x="928289" y="181951"/>
                    <a:pt x="720484" y="0"/>
                    <a:pt x="464144" y="0"/>
                  </a:cubicBezTo>
                  <a:close/>
                </a:path>
              </a:pathLst>
            </a:custGeom>
            <a:solidFill>
              <a:srgbClr val="CDCED7"/>
            </a:solidFill>
            <a:ln w="57150" cap="sq">
              <a:solidFill>
                <a:srgbClr val="72959A"/>
              </a:solidFill>
              <a:prstDash val="solid"/>
              <a:miter/>
            </a:ln>
          </p:spPr>
        </p:sp>
        <p:sp>
          <p:nvSpPr>
            <p:cNvPr name="TextBox 67" id="67"/>
            <p:cNvSpPr txBox="true"/>
            <p:nvPr/>
          </p:nvSpPr>
          <p:spPr>
            <a:xfrm>
              <a:off x="87027" y="0"/>
              <a:ext cx="754235" cy="736600"/>
            </a:xfrm>
            <a:prstGeom prst="rect">
              <a:avLst/>
            </a:prstGeom>
          </p:spPr>
          <p:txBody>
            <a:bodyPr anchor="ctr" rtlCol="false" tIns="71438" lIns="71438" bIns="71438" rIns="71438"/>
            <a:lstStyle/>
            <a:p>
              <a:pPr algn="ctr">
                <a:lnSpc>
                  <a:spcPts val="2803"/>
                </a:lnSpc>
              </a:pPr>
            </a:p>
          </p:txBody>
        </p:sp>
      </p:grpSp>
      <p:grpSp>
        <p:nvGrpSpPr>
          <p:cNvPr name="Group 68" id="68"/>
          <p:cNvGrpSpPr/>
          <p:nvPr/>
        </p:nvGrpSpPr>
        <p:grpSpPr>
          <a:xfrm rot="0">
            <a:off x="7402564" y="1028700"/>
            <a:ext cx="1484898" cy="1300162"/>
            <a:chOff x="0" y="0"/>
            <a:chExt cx="928289" cy="812800"/>
          </a:xfrm>
        </p:grpSpPr>
        <p:sp>
          <p:nvSpPr>
            <p:cNvPr name="Freeform 69" id="69"/>
            <p:cNvSpPr/>
            <p:nvPr/>
          </p:nvSpPr>
          <p:spPr>
            <a:xfrm flipH="false" flipV="false" rot="0">
              <a:off x="0" y="0"/>
              <a:ext cx="928289" cy="812800"/>
            </a:xfrm>
            <a:custGeom>
              <a:avLst/>
              <a:gdLst/>
              <a:ahLst/>
              <a:cxnLst/>
              <a:rect r="r" b="b" t="t" l="l"/>
              <a:pathLst>
                <a:path h="812800" w="928289">
                  <a:moveTo>
                    <a:pt x="464144" y="0"/>
                  </a:moveTo>
                  <a:cubicBezTo>
                    <a:pt x="207805" y="0"/>
                    <a:pt x="0" y="181951"/>
                    <a:pt x="0" y="406400"/>
                  </a:cubicBezTo>
                  <a:cubicBezTo>
                    <a:pt x="0" y="630849"/>
                    <a:pt x="207805" y="812800"/>
                    <a:pt x="464144" y="812800"/>
                  </a:cubicBezTo>
                  <a:cubicBezTo>
                    <a:pt x="720484" y="812800"/>
                    <a:pt x="928289" y="630849"/>
                    <a:pt x="928289" y="406400"/>
                  </a:cubicBezTo>
                  <a:cubicBezTo>
                    <a:pt x="928289" y="181951"/>
                    <a:pt x="720484" y="0"/>
                    <a:pt x="464144" y="0"/>
                  </a:cubicBezTo>
                  <a:close/>
                </a:path>
              </a:pathLst>
            </a:custGeom>
            <a:solidFill>
              <a:srgbClr val="8CC247"/>
            </a:solidFill>
            <a:ln w="57150" cap="sq">
              <a:solidFill>
                <a:srgbClr val="72959A"/>
              </a:solidFill>
              <a:prstDash val="solid"/>
              <a:miter/>
            </a:ln>
          </p:spPr>
        </p:sp>
        <p:sp>
          <p:nvSpPr>
            <p:cNvPr name="TextBox 70" id="70"/>
            <p:cNvSpPr txBox="true"/>
            <p:nvPr/>
          </p:nvSpPr>
          <p:spPr>
            <a:xfrm>
              <a:off x="87027" y="0"/>
              <a:ext cx="754235" cy="736600"/>
            </a:xfrm>
            <a:prstGeom prst="rect">
              <a:avLst/>
            </a:prstGeom>
          </p:spPr>
          <p:txBody>
            <a:bodyPr anchor="ctr" rtlCol="false" tIns="71438" lIns="71438" bIns="71438" rIns="71438"/>
            <a:lstStyle/>
            <a:p>
              <a:pPr algn="ctr">
                <a:lnSpc>
                  <a:spcPts val="2803"/>
                </a:lnSpc>
              </a:pPr>
            </a:p>
          </p:txBody>
        </p:sp>
      </p:grpSp>
      <p:grpSp>
        <p:nvGrpSpPr>
          <p:cNvPr name="Group 71" id="71"/>
          <p:cNvGrpSpPr/>
          <p:nvPr/>
        </p:nvGrpSpPr>
        <p:grpSpPr>
          <a:xfrm rot="0">
            <a:off x="10823815" y="1086184"/>
            <a:ext cx="1353594" cy="1185193"/>
            <a:chOff x="0" y="0"/>
            <a:chExt cx="928289" cy="812800"/>
          </a:xfrm>
        </p:grpSpPr>
        <p:sp>
          <p:nvSpPr>
            <p:cNvPr name="Freeform 72" id="72"/>
            <p:cNvSpPr/>
            <p:nvPr/>
          </p:nvSpPr>
          <p:spPr>
            <a:xfrm flipH="false" flipV="false" rot="0">
              <a:off x="0" y="0"/>
              <a:ext cx="928289" cy="812800"/>
            </a:xfrm>
            <a:custGeom>
              <a:avLst/>
              <a:gdLst/>
              <a:ahLst/>
              <a:cxnLst/>
              <a:rect r="r" b="b" t="t" l="l"/>
              <a:pathLst>
                <a:path h="812800" w="928289">
                  <a:moveTo>
                    <a:pt x="464144" y="0"/>
                  </a:moveTo>
                  <a:cubicBezTo>
                    <a:pt x="207805" y="0"/>
                    <a:pt x="0" y="181951"/>
                    <a:pt x="0" y="406400"/>
                  </a:cubicBezTo>
                  <a:cubicBezTo>
                    <a:pt x="0" y="630849"/>
                    <a:pt x="207805" y="812800"/>
                    <a:pt x="464144" y="812800"/>
                  </a:cubicBezTo>
                  <a:cubicBezTo>
                    <a:pt x="720484" y="812800"/>
                    <a:pt x="928289" y="630849"/>
                    <a:pt x="928289" y="406400"/>
                  </a:cubicBezTo>
                  <a:cubicBezTo>
                    <a:pt x="928289" y="181951"/>
                    <a:pt x="720484" y="0"/>
                    <a:pt x="464144" y="0"/>
                  </a:cubicBezTo>
                  <a:close/>
                </a:path>
              </a:pathLst>
            </a:custGeom>
            <a:solidFill>
              <a:srgbClr val="EFA83C"/>
            </a:solidFill>
            <a:ln w="57150" cap="sq">
              <a:solidFill>
                <a:srgbClr val="72959A"/>
              </a:solidFill>
              <a:prstDash val="solid"/>
              <a:miter/>
            </a:ln>
          </p:spPr>
        </p:sp>
        <p:sp>
          <p:nvSpPr>
            <p:cNvPr name="TextBox 73" id="73"/>
            <p:cNvSpPr txBox="true"/>
            <p:nvPr/>
          </p:nvSpPr>
          <p:spPr>
            <a:xfrm>
              <a:off x="87027" y="0"/>
              <a:ext cx="754235" cy="736600"/>
            </a:xfrm>
            <a:prstGeom prst="rect">
              <a:avLst/>
            </a:prstGeom>
          </p:spPr>
          <p:txBody>
            <a:bodyPr anchor="ctr" rtlCol="false" tIns="71438" lIns="71438" bIns="71438" rIns="71438"/>
            <a:lstStyle/>
            <a:p>
              <a:pPr algn="ctr">
                <a:lnSpc>
                  <a:spcPts val="2803"/>
                </a:lnSpc>
              </a:pPr>
            </a:p>
          </p:txBody>
        </p:sp>
      </p:grpSp>
      <p:grpSp>
        <p:nvGrpSpPr>
          <p:cNvPr name="Group 74" id="74"/>
          <p:cNvGrpSpPr/>
          <p:nvPr/>
        </p:nvGrpSpPr>
        <p:grpSpPr>
          <a:xfrm rot="0">
            <a:off x="14133494" y="1104810"/>
            <a:ext cx="1311050" cy="1147942"/>
            <a:chOff x="0" y="0"/>
            <a:chExt cx="928289" cy="812800"/>
          </a:xfrm>
        </p:grpSpPr>
        <p:sp>
          <p:nvSpPr>
            <p:cNvPr name="Freeform 75" id="75"/>
            <p:cNvSpPr/>
            <p:nvPr/>
          </p:nvSpPr>
          <p:spPr>
            <a:xfrm flipH="false" flipV="false" rot="0">
              <a:off x="0" y="0"/>
              <a:ext cx="928289" cy="812800"/>
            </a:xfrm>
            <a:custGeom>
              <a:avLst/>
              <a:gdLst/>
              <a:ahLst/>
              <a:cxnLst/>
              <a:rect r="r" b="b" t="t" l="l"/>
              <a:pathLst>
                <a:path h="812800" w="928289">
                  <a:moveTo>
                    <a:pt x="464144" y="0"/>
                  </a:moveTo>
                  <a:cubicBezTo>
                    <a:pt x="207805" y="0"/>
                    <a:pt x="0" y="181951"/>
                    <a:pt x="0" y="406400"/>
                  </a:cubicBezTo>
                  <a:cubicBezTo>
                    <a:pt x="0" y="630849"/>
                    <a:pt x="207805" y="812800"/>
                    <a:pt x="464144" y="812800"/>
                  </a:cubicBezTo>
                  <a:cubicBezTo>
                    <a:pt x="720484" y="812800"/>
                    <a:pt x="928289" y="630849"/>
                    <a:pt x="928289" y="406400"/>
                  </a:cubicBezTo>
                  <a:cubicBezTo>
                    <a:pt x="928289" y="181951"/>
                    <a:pt x="720484" y="0"/>
                    <a:pt x="464144" y="0"/>
                  </a:cubicBezTo>
                  <a:close/>
                </a:path>
              </a:pathLst>
            </a:custGeom>
            <a:solidFill>
              <a:srgbClr val="FF6353"/>
            </a:solidFill>
            <a:ln w="57150" cap="sq">
              <a:solidFill>
                <a:srgbClr val="72959A"/>
              </a:solidFill>
              <a:prstDash val="solid"/>
              <a:miter/>
            </a:ln>
          </p:spPr>
        </p:sp>
        <p:sp>
          <p:nvSpPr>
            <p:cNvPr name="TextBox 76" id="76"/>
            <p:cNvSpPr txBox="true"/>
            <p:nvPr/>
          </p:nvSpPr>
          <p:spPr>
            <a:xfrm>
              <a:off x="87027" y="0"/>
              <a:ext cx="754235" cy="736600"/>
            </a:xfrm>
            <a:prstGeom prst="rect">
              <a:avLst/>
            </a:prstGeom>
          </p:spPr>
          <p:txBody>
            <a:bodyPr anchor="ctr" rtlCol="false" tIns="71438" lIns="71438" bIns="71438" rIns="71438"/>
            <a:lstStyle/>
            <a:p>
              <a:pPr algn="ctr">
                <a:lnSpc>
                  <a:spcPts val="2803"/>
                </a:lnSpc>
              </a:pPr>
            </a:p>
          </p:txBody>
        </p:sp>
      </p:grpSp>
      <p:sp>
        <p:nvSpPr>
          <p:cNvPr name="Freeform 77" id="77"/>
          <p:cNvSpPr/>
          <p:nvPr/>
        </p:nvSpPr>
        <p:spPr>
          <a:xfrm flipH="false" flipV="false" rot="0">
            <a:off x="4504811" y="1337241"/>
            <a:ext cx="936165" cy="683080"/>
          </a:xfrm>
          <a:custGeom>
            <a:avLst/>
            <a:gdLst/>
            <a:ahLst/>
            <a:cxnLst/>
            <a:rect r="r" b="b" t="t" l="l"/>
            <a:pathLst>
              <a:path h="683080" w="936165">
                <a:moveTo>
                  <a:pt x="0" y="0"/>
                </a:moveTo>
                <a:lnTo>
                  <a:pt x="936165" y="0"/>
                </a:lnTo>
                <a:lnTo>
                  <a:pt x="936165" y="683080"/>
                </a:lnTo>
                <a:lnTo>
                  <a:pt x="0" y="683080"/>
                </a:lnTo>
                <a:lnTo>
                  <a:pt x="0" y="0"/>
                </a:lnTo>
                <a:close/>
              </a:path>
            </a:pathLst>
          </a:custGeom>
          <a:blipFill>
            <a:blip r:embed="rId2"/>
            <a:stretch>
              <a:fillRect l="0" t="-7104" r="0" b="-7104"/>
            </a:stretch>
          </a:blipFill>
        </p:spPr>
      </p:sp>
      <p:sp>
        <p:nvSpPr>
          <p:cNvPr name="Freeform 78" id="78"/>
          <p:cNvSpPr/>
          <p:nvPr/>
        </p:nvSpPr>
        <p:spPr>
          <a:xfrm flipH="false" flipV="false" rot="0">
            <a:off x="7740226" y="1300959"/>
            <a:ext cx="723352" cy="755644"/>
          </a:xfrm>
          <a:custGeom>
            <a:avLst/>
            <a:gdLst/>
            <a:ahLst/>
            <a:cxnLst/>
            <a:rect r="r" b="b" t="t" l="l"/>
            <a:pathLst>
              <a:path h="755644" w="723352">
                <a:moveTo>
                  <a:pt x="0" y="0"/>
                </a:moveTo>
                <a:lnTo>
                  <a:pt x="723353" y="0"/>
                </a:lnTo>
                <a:lnTo>
                  <a:pt x="723353" y="755644"/>
                </a:lnTo>
                <a:lnTo>
                  <a:pt x="0" y="755644"/>
                </a:lnTo>
                <a:lnTo>
                  <a:pt x="0" y="0"/>
                </a:lnTo>
                <a:close/>
              </a:path>
            </a:pathLst>
          </a:custGeom>
          <a:blipFill>
            <a:blip r:embed="rId3"/>
            <a:stretch>
              <a:fillRect l="-3222" t="-13218" r="-3222" b="0"/>
            </a:stretch>
          </a:blipFill>
        </p:spPr>
      </p:sp>
      <p:sp>
        <p:nvSpPr>
          <p:cNvPr name="Freeform 79" id="79"/>
          <p:cNvSpPr/>
          <p:nvPr/>
        </p:nvSpPr>
        <p:spPr>
          <a:xfrm flipH="false" flipV="false" rot="0">
            <a:off x="11024329" y="1321877"/>
            <a:ext cx="952567" cy="713808"/>
          </a:xfrm>
          <a:custGeom>
            <a:avLst/>
            <a:gdLst/>
            <a:ahLst/>
            <a:cxnLst/>
            <a:rect r="r" b="b" t="t" l="l"/>
            <a:pathLst>
              <a:path h="713808" w="952567">
                <a:moveTo>
                  <a:pt x="0" y="0"/>
                </a:moveTo>
                <a:lnTo>
                  <a:pt x="952567" y="0"/>
                </a:lnTo>
                <a:lnTo>
                  <a:pt x="952567" y="713808"/>
                </a:lnTo>
                <a:lnTo>
                  <a:pt x="0" y="713808"/>
                </a:lnTo>
                <a:lnTo>
                  <a:pt x="0" y="0"/>
                </a:lnTo>
                <a:close/>
              </a:path>
            </a:pathLst>
          </a:custGeom>
          <a:blipFill>
            <a:blip r:embed="rId4"/>
            <a:stretch>
              <a:fillRect l="-7265" t="0" r="-7265" b="-6633"/>
            </a:stretch>
          </a:blipFill>
        </p:spPr>
      </p:sp>
      <p:sp>
        <p:nvSpPr>
          <p:cNvPr name="Freeform 80" id="80"/>
          <p:cNvSpPr/>
          <p:nvPr/>
        </p:nvSpPr>
        <p:spPr>
          <a:xfrm flipH="false" flipV="false" rot="0">
            <a:off x="14302436" y="1334223"/>
            <a:ext cx="973166" cy="689116"/>
          </a:xfrm>
          <a:custGeom>
            <a:avLst/>
            <a:gdLst/>
            <a:ahLst/>
            <a:cxnLst/>
            <a:rect r="r" b="b" t="t" l="l"/>
            <a:pathLst>
              <a:path h="689116" w="973166">
                <a:moveTo>
                  <a:pt x="0" y="0"/>
                </a:moveTo>
                <a:lnTo>
                  <a:pt x="973166" y="0"/>
                </a:lnTo>
                <a:lnTo>
                  <a:pt x="973166" y="689116"/>
                </a:lnTo>
                <a:lnTo>
                  <a:pt x="0" y="689116"/>
                </a:lnTo>
                <a:lnTo>
                  <a:pt x="0" y="0"/>
                </a:lnTo>
                <a:close/>
              </a:path>
            </a:pathLst>
          </a:custGeom>
          <a:blipFill>
            <a:blip r:embed="rId5"/>
            <a:stretch>
              <a:fillRect l="-12641" t="0" r="-12641" b="0"/>
            </a:stretch>
          </a:blipFill>
        </p:spPr>
      </p:sp>
      <p:sp>
        <p:nvSpPr>
          <p:cNvPr name="TextBox 81" id="81"/>
          <p:cNvSpPr txBox="true"/>
          <p:nvPr/>
        </p:nvSpPr>
        <p:spPr>
          <a:xfrm rot="0">
            <a:off x="1257061" y="4048175"/>
            <a:ext cx="2100828" cy="276263"/>
          </a:xfrm>
          <a:prstGeom prst="rect">
            <a:avLst/>
          </a:prstGeom>
        </p:spPr>
        <p:txBody>
          <a:bodyPr anchor="t" rtlCol="false" tIns="0" lIns="0" bIns="0" rIns="0">
            <a:spAutoFit/>
          </a:bodyPr>
          <a:lstStyle/>
          <a:p>
            <a:pPr algn="ctr">
              <a:lnSpc>
                <a:spcPts val="2119"/>
              </a:lnSpc>
            </a:pPr>
            <a:r>
              <a:rPr lang="en-US" sz="1766">
                <a:solidFill>
                  <a:srgbClr val="26282F"/>
                </a:solidFill>
                <a:latin typeface="TT Norms"/>
                <a:ea typeface="TT Norms"/>
                <a:cs typeface="TT Norms"/>
                <a:sym typeface="TT Norms"/>
              </a:rPr>
              <a:t>Purpose</a:t>
            </a:r>
          </a:p>
        </p:txBody>
      </p:sp>
      <p:sp>
        <p:nvSpPr>
          <p:cNvPr name="TextBox 82" id="82"/>
          <p:cNvSpPr txBox="true"/>
          <p:nvPr/>
        </p:nvSpPr>
        <p:spPr>
          <a:xfrm rot="0">
            <a:off x="3586249" y="2529895"/>
            <a:ext cx="2941533" cy="683300"/>
          </a:xfrm>
          <a:prstGeom prst="rect">
            <a:avLst/>
          </a:prstGeom>
        </p:spPr>
        <p:txBody>
          <a:bodyPr anchor="t" rtlCol="false" tIns="0" lIns="0" bIns="0" rIns="0">
            <a:spAutoFit/>
          </a:bodyPr>
          <a:lstStyle/>
          <a:p>
            <a:pPr algn="ctr">
              <a:lnSpc>
                <a:spcPts val="2649"/>
              </a:lnSpc>
            </a:pPr>
            <a:r>
              <a:rPr lang="en-US" b="true" sz="2649">
                <a:solidFill>
                  <a:srgbClr val="FFFFFF"/>
                </a:solidFill>
                <a:latin typeface="TT Norms Bold"/>
                <a:ea typeface="TT Norms Bold"/>
                <a:cs typeface="TT Norms Bold"/>
                <a:sym typeface="TT Norms Bold"/>
              </a:rPr>
              <a:t>IBM QRadar SOAR</a:t>
            </a:r>
          </a:p>
        </p:txBody>
      </p:sp>
      <p:sp>
        <p:nvSpPr>
          <p:cNvPr name="TextBox 83" id="83"/>
          <p:cNvSpPr txBox="true"/>
          <p:nvPr/>
        </p:nvSpPr>
        <p:spPr>
          <a:xfrm rot="0">
            <a:off x="1257061" y="5610653"/>
            <a:ext cx="2100828" cy="269210"/>
          </a:xfrm>
          <a:prstGeom prst="rect">
            <a:avLst/>
          </a:prstGeom>
        </p:spPr>
        <p:txBody>
          <a:bodyPr anchor="t" rtlCol="false" tIns="0" lIns="0" bIns="0" rIns="0">
            <a:spAutoFit/>
          </a:bodyPr>
          <a:lstStyle/>
          <a:p>
            <a:pPr algn="ctr">
              <a:lnSpc>
                <a:spcPts val="2119"/>
              </a:lnSpc>
            </a:pPr>
            <a:r>
              <a:rPr lang="en-US" sz="1766">
                <a:solidFill>
                  <a:srgbClr val="3B4241"/>
                </a:solidFill>
                <a:latin typeface="TT Norms"/>
                <a:ea typeface="TT Norms"/>
                <a:cs typeface="TT Norms"/>
                <a:sym typeface="TT Norms"/>
              </a:rPr>
              <a:t>Integration scope </a:t>
            </a:r>
          </a:p>
        </p:txBody>
      </p:sp>
      <p:sp>
        <p:nvSpPr>
          <p:cNvPr name="TextBox 84" id="84"/>
          <p:cNvSpPr txBox="true"/>
          <p:nvPr/>
        </p:nvSpPr>
        <p:spPr>
          <a:xfrm rot="0">
            <a:off x="1257061" y="7999199"/>
            <a:ext cx="2100828" cy="269210"/>
          </a:xfrm>
          <a:prstGeom prst="rect">
            <a:avLst/>
          </a:prstGeom>
        </p:spPr>
        <p:txBody>
          <a:bodyPr anchor="t" rtlCol="false" tIns="0" lIns="0" bIns="0" rIns="0">
            <a:spAutoFit/>
          </a:bodyPr>
          <a:lstStyle/>
          <a:p>
            <a:pPr algn="ctr">
              <a:lnSpc>
                <a:spcPts val="2119"/>
              </a:lnSpc>
            </a:pPr>
            <a:r>
              <a:rPr lang="en-US" sz="1766">
                <a:solidFill>
                  <a:srgbClr val="3B4241"/>
                </a:solidFill>
                <a:latin typeface="TT Norms"/>
                <a:ea typeface="TT Norms"/>
                <a:cs typeface="TT Norms"/>
                <a:sym typeface="TT Norms"/>
              </a:rPr>
              <a:t>Unique Strengths</a:t>
            </a:r>
          </a:p>
        </p:txBody>
      </p:sp>
      <p:sp>
        <p:nvSpPr>
          <p:cNvPr name="TextBox 85" id="85"/>
          <p:cNvSpPr txBox="true"/>
          <p:nvPr/>
        </p:nvSpPr>
        <p:spPr>
          <a:xfrm rot="0">
            <a:off x="1257061" y="9118518"/>
            <a:ext cx="2100828" cy="269210"/>
          </a:xfrm>
          <a:prstGeom prst="rect">
            <a:avLst/>
          </a:prstGeom>
        </p:spPr>
        <p:txBody>
          <a:bodyPr anchor="t" rtlCol="false" tIns="0" lIns="0" bIns="0" rIns="0">
            <a:spAutoFit/>
          </a:bodyPr>
          <a:lstStyle/>
          <a:p>
            <a:pPr algn="ctr">
              <a:lnSpc>
                <a:spcPts val="2119"/>
              </a:lnSpc>
            </a:pPr>
            <a:r>
              <a:rPr lang="en-US" sz="1766">
                <a:solidFill>
                  <a:srgbClr val="3B4241"/>
                </a:solidFill>
                <a:latin typeface="TT Norms"/>
                <a:ea typeface="TT Norms"/>
                <a:cs typeface="TT Norms"/>
                <a:sym typeface="TT Norms"/>
              </a:rPr>
              <a:t>Unique Limitations</a:t>
            </a:r>
          </a:p>
        </p:txBody>
      </p:sp>
      <p:sp>
        <p:nvSpPr>
          <p:cNvPr name="TextBox 86" id="86"/>
          <p:cNvSpPr txBox="true"/>
          <p:nvPr/>
        </p:nvSpPr>
        <p:spPr>
          <a:xfrm rot="0">
            <a:off x="6799691" y="2529895"/>
            <a:ext cx="2941533" cy="683300"/>
          </a:xfrm>
          <a:prstGeom prst="rect">
            <a:avLst/>
          </a:prstGeom>
        </p:spPr>
        <p:txBody>
          <a:bodyPr anchor="t" rtlCol="false" tIns="0" lIns="0" bIns="0" rIns="0">
            <a:spAutoFit/>
          </a:bodyPr>
          <a:lstStyle/>
          <a:p>
            <a:pPr algn="ctr">
              <a:lnSpc>
                <a:spcPts val="2649"/>
              </a:lnSpc>
            </a:pPr>
            <a:r>
              <a:rPr lang="en-US" b="true" sz="2649">
                <a:solidFill>
                  <a:srgbClr val="FFFFFF"/>
                </a:solidFill>
                <a:latin typeface="TT Norms Bold"/>
                <a:ea typeface="TT Norms Bold"/>
                <a:cs typeface="TT Norms Bold"/>
                <a:sym typeface="TT Norms Bold"/>
              </a:rPr>
              <a:t>Elastic Stack (SIEM + SOAR)</a:t>
            </a:r>
          </a:p>
        </p:txBody>
      </p:sp>
      <p:sp>
        <p:nvSpPr>
          <p:cNvPr name="TextBox 87" id="87"/>
          <p:cNvSpPr txBox="true"/>
          <p:nvPr/>
        </p:nvSpPr>
        <p:spPr>
          <a:xfrm rot="0">
            <a:off x="10068929" y="2369268"/>
            <a:ext cx="2994671" cy="1004554"/>
          </a:xfrm>
          <a:prstGeom prst="rect">
            <a:avLst/>
          </a:prstGeom>
        </p:spPr>
        <p:txBody>
          <a:bodyPr anchor="t" rtlCol="false" tIns="0" lIns="0" bIns="0" rIns="0">
            <a:spAutoFit/>
          </a:bodyPr>
          <a:lstStyle/>
          <a:p>
            <a:pPr algn="ctr">
              <a:lnSpc>
                <a:spcPts val="2649"/>
              </a:lnSpc>
            </a:pPr>
            <a:r>
              <a:rPr lang="en-US" b="true" sz="2649">
                <a:solidFill>
                  <a:srgbClr val="FFFFFF"/>
                </a:solidFill>
                <a:latin typeface="TT Norms Bold"/>
                <a:ea typeface="TT Norms Bold"/>
                <a:cs typeface="TT Norms Bold"/>
                <a:sym typeface="TT Norms Bold"/>
              </a:rPr>
              <a:t>MITRE Caldera (SOAR for Simulation)</a:t>
            </a:r>
          </a:p>
        </p:txBody>
      </p:sp>
      <p:sp>
        <p:nvSpPr>
          <p:cNvPr name="TextBox 88" id="88"/>
          <p:cNvSpPr txBox="true"/>
          <p:nvPr/>
        </p:nvSpPr>
        <p:spPr>
          <a:xfrm rot="0">
            <a:off x="13278939" y="2695805"/>
            <a:ext cx="2941533" cy="351481"/>
          </a:xfrm>
          <a:prstGeom prst="rect">
            <a:avLst/>
          </a:prstGeom>
        </p:spPr>
        <p:txBody>
          <a:bodyPr anchor="t" rtlCol="false" tIns="0" lIns="0" bIns="0" rIns="0">
            <a:spAutoFit/>
          </a:bodyPr>
          <a:lstStyle/>
          <a:p>
            <a:pPr algn="ctr">
              <a:lnSpc>
                <a:spcPts val="2649"/>
              </a:lnSpc>
            </a:pPr>
            <a:r>
              <a:rPr lang="en-US" b="true" sz="2649">
                <a:solidFill>
                  <a:srgbClr val="FFFFFF"/>
                </a:solidFill>
                <a:latin typeface="TT Norms Bold"/>
                <a:ea typeface="TT Norms Bold"/>
                <a:cs typeface="TT Norms Bold"/>
                <a:sym typeface="TT Norms Bold"/>
              </a:rPr>
              <a:t>CyberGuardX</a:t>
            </a:r>
          </a:p>
        </p:txBody>
      </p:sp>
      <p:sp>
        <p:nvSpPr>
          <p:cNvPr name="TextBox 89" id="89"/>
          <p:cNvSpPr txBox="true"/>
          <p:nvPr/>
        </p:nvSpPr>
        <p:spPr>
          <a:xfrm rot="0">
            <a:off x="6818132" y="3663112"/>
            <a:ext cx="2970854" cy="877622"/>
          </a:xfrm>
          <a:prstGeom prst="rect">
            <a:avLst/>
          </a:prstGeom>
        </p:spPr>
        <p:txBody>
          <a:bodyPr anchor="t" rtlCol="false" tIns="0" lIns="0" bIns="0" rIns="0">
            <a:spAutoFit/>
          </a:bodyPr>
          <a:lstStyle/>
          <a:p>
            <a:pPr algn="ctr">
              <a:lnSpc>
                <a:spcPts val="2397"/>
              </a:lnSpc>
            </a:pPr>
            <a:r>
              <a:rPr lang="en-US" sz="1712">
                <a:solidFill>
                  <a:srgbClr val="FFFFFF"/>
                </a:solidFill>
                <a:latin typeface="DM Sans"/>
                <a:ea typeface="DM Sans"/>
                <a:cs typeface="DM Sans"/>
                <a:sym typeface="DM Sans"/>
              </a:rPr>
              <a:t>SIEM with SOAR for threat detection, monitoring, and automation.</a:t>
            </a:r>
          </a:p>
        </p:txBody>
      </p:sp>
      <p:sp>
        <p:nvSpPr>
          <p:cNvPr name="TextBox 90" id="90"/>
          <p:cNvSpPr txBox="true"/>
          <p:nvPr/>
        </p:nvSpPr>
        <p:spPr>
          <a:xfrm rot="0">
            <a:off x="3368141" y="3778551"/>
            <a:ext cx="3322001" cy="877896"/>
          </a:xfrm>
          <a:prstGeom prst="rect">
            <a:avLst/>
          </a:prstGeom>
        </p:spPr>
        <p:txBody>
          <a:bodyPr anchor="t" rtlCol="false" tIns="0" lIns="0" bIns="0" rIns="0">
            <a:spAutoFit/>
          </a:bodyPr>
          <a:lstStyle/>
          <a:p>
            <a:pPr algn="ctr" marL="0" indent="0" lvl="0">
              <a:lnSpc>
                <a:spcPts val="2382"/>
              </a:lnSpc>
              <a:spcBef>
                <a:spcPct val="0"/>
              </a:spcBef>
            </a:pPr>
            <a:r>
              <a:rPr lang="en-US" sz="1701">
                <a:solidFill>
                  <a:srgbClr val="FFFFFF"/>
                </a:solidFill>
                <a:latin typeface="DM Sans"/>
                <a:ea typeface="DM Sans"/>
                <a:cs typeface="DM Sans"/>
                <a:sym typeface="DM Sans"/>
              </a:rPr>
              <a:t>Incident response, automation, and integration with enterprise security tools.</a:t>
            </a:r>
          </a:p>
        </p:txBody>
      </p:sp>
      <p:sp>
        <p:nvSpPr>
          <p:cNvPr name="TextBox 91" id="91"/>
          <p:cNvSpPr txBox="true"/>
          <p:nvPr/>
        </p:nvSpPr>
        <p:spPr>
          <a:xfrm rot="0">
            <a:off x="9952493" y="3569532"/>
            <a:ext cx="3186210" cy="906724"/>
          </a:xfrm>
          <a:prstGeom prst="rect">
            <a:avLst/>
          </a:prstGeom>
        </p:spPr>
        <p:txBody>
          <a:bodyPr anchor="t" rtlCol="false" tIns="0" lIns="0" bIns="0" rIns="0">
            <a:spAutoFit/>
          </a:bodyPr>
          <a:lstStyle/>
          <a:p>
            <a:pPr algn="ctr">
              <a:lnSpc>
                <a:spcPts val="2489"/>
              </a:lnSpc>
            </a:pPr>
            <a:r>
              <a:rPr lang="en-US" sz="1778">
                <a:solidFill>
                  <a:srgbClr val="FFFFFF"/>
                </a:solidFill>
                <a:latin typeface="DM Sans"/>
                <a:ea typeface="DM Sans"/>
                <a:cs typeface="DM Sans"/>
                <a:sym typeface="DM Sans"/>
              </a:rPr>
              <a:t> Simulation and automation of adversary behavior for</a:t>
            </a:r>
          </a:p>
          <a:p>
            <a:pPr algn="ctr">
              <a:lnSpc>
                <a:spcPts val="2489"/>
              </a:lnSpc>
            </a:pPr>
            <a:r>
              <a:rPr lang="en-US" sz="1778">
                <a:solidFill>
                  <a:srgbClr val="FFFFFF"/>
                </a:solidFill>
                <a:latin typeface="DM Sans"/>
                <a:ea typeface="DM Sans"/>
                <a:cs typeface="DM Sans"/>
                <a:sym typeface="DM Sans"/>
              </a:rPr>
              <a:t> training and testing.</a:t>
            </a:r>
          </a:p>
        </p:txBody>
      </p:sp>
      <p:sp>
        <p:nvSpPr>
          <p:cNvPr name="TextBox 92" id="92"/>
          <p:cNvSpPr txBox="true"/>
          <p:nvPr/>
        </p:nvSpPr>
        <p:spPr>
          <a:xfrm rot="0">
            <a:off x="3571694" y="5332683"/>
            <a:ext cx="2994671" cy="628206"/>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Over 300 integrations with SIEM, EDR, ITSM, and more.</a:t>
            </a:r>
          </a:p>
        </p:txBody>
      </p:sp>
      <p:sp>
        <p:nvSpPr>
          <p:cNvPr name="TextBox 93" id="93"/>
          <p:cNvSpPr txBox="true"/>
          <p:nvPr/>
        </p:nvSpPr>
        <p:spPr>
          <a:xfrm rot="0">
            <a:off x="3475558" y="6668052"/>
            <a:ext cx="2994671" cy="628206"/>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Requires expertise; steep learning curve.</a:t>
            </a:r>
          </a:p>
        </p:txBody>
      </p:sp>
      <p:sp>
        <p:nvSpPr>
          <p:cNvPr name="TextBox 94" id="94"/>
          <p:cNvSpPr txBox="true"/>
          <p:nvPr/>
        </p:nvSpPr>
        <p:spPr>
          <a:xfrm rot="0">
            <a:off x="13267588" y="3532536"/>
            <a:ext cx="2994671" cy="1264274"/>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Comprehensive SOC platform with SIEM, SOAR, GRC, DLP, and advanced training.</a:t>
            </a:r>
          </a:p>
        </p:txBody>
      </p:sp>
      <p:sp>
        <p:nvSpPr>
          <p:cNvPr name="TextBox 95" id="95"/>
          <p:cNvSpPr txBox="true"/>
          <p:nvPr/>
        </p:nvSpPr>
        <p:spPr>
          <a:xfrm rot="0">
            <a:off x="13138703" y="5001562"/>
            <a:ext cx="3371607" cy="946240"/>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Focused on key integrations (SIEM, SOAR, DLP, GRC) for streamlined deployment.</a:t>
            </a:r>
          </a:p>
        </p:txBody>
      </p:sp>
      <p:sp>
        <p:nvSpPr>
          <p:cNvPr name="TextBox 96" id="96"/>
          <p:cNvSpPr txBox="true"/>
          <p:nvPr/>
        </p:nvSpPr>
        <p:spPr>
          <a:xfrm rot="0">
            <a:off x="9986911" y="5080669"/>
            <a:ext cx="2994671" cy="946240"/>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Focused on simulation and testing; integrations mainly for adversary emulation.</a:t>
            </a:r>
          </a:p>
        </p:txBody>
      </p:sp>
      <p:sp>
        <p:nvSpPr>
          <p:cNvPr name="TextBox 97" id="97"/>
          <p:cNvSpPr txBox="true"/>
          <p:nvPr/>
        </p:nvSpPr>
        <p:spPr>
          <a:xfrm rot="0">
            <a:off x="6806224" y="5111290"/>
            <a:ext cx="2994671" cy="946240"/>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Integrates with Elastic ecosystem and third-party tools (limited scope).</a:t>
            </a:r>
          </a:p>
        </p:txBody>
      </p:sp>
      <p:sp>
        <p:nvSpPr>
          <p:cNvPr name="TextBox 98" id="98"/>
          <p:cNvSpPr txBox="true"/>
          <p:nvPr/>
        </p:nvSpPr>
        <p:spPr>
          <a:xfrm rot="0">
            <a:off x="13327171" y="6476540"/>
            <a:ext cx="2994671" cy="628206"/>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Simplified setup and configuration for new users.</a:t>
            </a:r>
          </a:p>
        </p:txBody>
      </p:sp>
      <p:sp>
        <p:nvSpPr>
          <p:cNvPr name="TextBox 99" id="99"/>
          <p:cNvSpPr txBox="true"/>
          <p:nvPr/>
        </p:nvSpPr>
        <p:spPr>
          <a:xfrm rot="0">
            <a:off x="10012746" y="6486065"/>
            <a:ext cx="2994671" cy="877896"/>
          </a:xfrm>
          <a:prstGeom prst="rect">
            <a:avLst/>
          </a:prstGeom>
        </p:spPr>
        <p:txBody>
          <a:bodyPr anchor="t" rtlCol="false" tIns="0" lIns="0" bIns="0" rIns="0">
            <a:spAutoFit/>
          </a:bodyPr>
          <a:lstStyle/>
          <a:p>
            <a:pPr algn="ctr">
              <a:lnSpc>
                <a:spcPts val="2382"/>
              </a:lnSpc>
            </a:pPr>
            <a:r>
              <a:rPr lang="en-US" sz="1701">
                <a:solidFill>
                  <a:srgbClr val="FFFFFF"/>
                </a:solidFill>
                <a:latin typeface="DM Sans"/>
                <a:ea typeface="DM Sans"/>
                <a:cs typeface="DM Sans"/>
                <a:sym typeface="DM Sans"/>
              </a:rPr>
              <a:t>Designed for security professionals; steep learning curve for new users.</a:t>
            </a:r>
          </a:p>
        </p:txBody>
      </p:sp>
      <p:sp>
        <p:nvSpPr>
          <p:cNvPr name="TextBox 100" id="100"/>
          <p:cNvSpPr txBox="true"/>
          <p:nvPr/>
        </p:nvSpPr>
        <p:spPr>
          <a:xfrm rot="0">
            <a:off x="6746553" y="6542911"/>
            <a:ext cx="2994671" cy="946240"/>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Moderate learning curve, especially for non-Elastic users.</a:t>
            </a:r>
          </a:p>
        </p:txBody>
      </p:sp>
      <p:sp>
        <p:nvSpPr>
          <p:cNvPr name="TextBox 101" id="101"/>
          <p:cNvSpPr txBox="true"/>
          <p:nvPr/>
        </p:nvSpPr>
        <p:spPr>
          <a:xfrm rot="0">
            <a:off x="0" y="-50613"/>
            <a:ext cx="18288000" cy="1038213"/>
          </a:xfrm>
          <a:prstGeom prst="rect">
            <a:avLst/>
          </a:prstGeom>
        </p:spPr>
        <p:txBody>
          <a:bodyPr anchor="t" rtlCol="false" tIns="0" lIns="0" bIns="0" rIns="0">
            <a:spAutoFit/>
          </a:bodyPr>
          <a:lstStyle/>
          <a:p>
            <a:pPr algn="ctr">
              <a:lnSpc>
                <a:spcPts val="8400"/>
              </a:lnSpc>
            </a:pPr>
            <a:r>
              <a:rPr lang="en-US" sz="6000" b="true">
                <a:solidFill>
                  <a:srgbClr val="0A0E26"/>
                </a:solidFill>
                <a:latin typeface="DM Sans Bold"/>
                <a:ea typeface="DM Sans Bold"/>
                <a:cs typeface="DM Sans Bold"/>
                <a:sym typeface="DM Sans Bold"/>
              </a:rPr>
              <a:t>Industrial Research </a:t>
            </a:r>
          </a:p>
        </p:txBody>
      </p:sp>
      <p:sp>
        <p:nvSpPr>
          <p:cNvPr name="TextBox 102" id="102"/>
          <p:cNvSpPr txBox="true"/>
          <p:nvPr/>
        </p:nvSpPr>
        <p:spPr>
          <a:xfrm rot="0">
            <a:off x="6806224" y="7656655"/>
            <a:ext cx="2994671" cy="1264274"/>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Unified ecosystem with Elasticsearch, Kibana, and Logstash.</a:t>
            </a:r>
          </a:p>
          <a:p>
            <a:pPr algn="ctr">
              <a:lnSpc>
                <a:spcPts val="2533"/>
              </a:lnSpc>
            </a:pPr>
          </a:p>
        </p:txBody>
      </p:sp>
      <p:sp>
        <p:nvSpPr>
          <p:cNvPr name="TextBox 103" id="103"/>
          <p:cNvSpPr txBox="true"/>
          <p:nvPr/>
        </p:nvSpPr>
        <p:spPr>
          <a:xfrm rot="0">
            <a:off x="3560343" y="7656655"/>
            <a:ext cx="2994671" cy="946240"/>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Enterprise-grade integrations and incident response.</a:t>
            </a:r>
          </a:p>
        </p:txBody>
      </p:sp>
      <p:sp>
        <p:nvSpPr>
          <p:cNvPr name="TextBox 104" id="104"/>
          <p:cNvSpPr txBox="true"/>
          <p:nvPr/>
        </p:nvSpPr>
        <p:spPr>
          <a:xfrm rot="0">
            <a:off x="13372674" y="7769687"/>
            <a:ext cx="2994671" cy="580380"/>
          </a:xfrm>
          <a:prstGeom prst="rect">
            <a:avLst/>
          </a:prstGeom>
        </p:spPr>
        <p:txBody>
          <a:bodyPr anchor="t" rtlCol="false" tIns="0" lIns="0" bIns="0" rIns="0">
            <a:spAutoFit/>
          </a:bodyPr>
          <a:lstStyle/>
          <a:p>
            <a:pPr algn="ctr">
              <a:lnSpc>
                <a:spcPts val="2382"/>
              </a:lnSpc>
            </a:pPr>
            <a:r>
              <a:rPr lang="en-US" sz="1701">
                <a:solidFill>
                  <a:srgbClr val="FFFFFF"/>
                </a:solidFill>
                <a:latin typeface="DM Sans"/>
                <a:ea typeface="DM Sans"/>
                <a:cs typeface="DM Sans"/>
                <a:sym typeface="DM Sans"/>
              </a:rPr>
              <a:t>All-in-one SOC platform with GRC, DLP, SIEM, and SOAR.</a:t>
            </a:r>
          </a:p>
        </p:txBody>
      </p:sp>
      <p:sp>
        <p:nvSpPr>
          <p:cNvPr name="TextBox 105" id="105"/>
          <p:cNvSpPr txBox="true"/>
          <p:nvPr/>
        </p:nvSpPr>
        <p:spPr>
          <a:xfrm rot="0">
            <a:off x="10068929" y="7747661"/>
            <a:ext cx="2994671" cy="580380"/>
          </a:xfrm>
          <a:prstGeom prst="rect">
            <a:avLst/>
          </a:prstGeom>
        </p:spPr>
        <p:txBody>
          <a:bodyPr anchor="t" rtlCol="false" tIns="0" lIns="0" bIns="0" rIns="0">
            <a:spAutoFit/>
          </a:bodyPr>
          <a:lstStyle/>
          <a:p>
            <a:pPr algn="ctr">
              <a:lnSpc>
                <a:spcPts val="2382"/>
              </a:lnSpc>
            </a:pPr>
            <a:r>
              <a:rPr lang="en-US" sz="1701">
                <a:solidFill>
                  <a:srgbClr val="FFFFFF"/>
                </a:solidFill>
                <a:latin typeface="DM Sans"/>
                <a:ea typeface="DM Sans"/>
                <a:cs typeface="DM Sans"/>
                <a:sym typeface="DM Sans"/>
              </a:rPr>
              <a:t>Adversary emulation for red team/blue team testing.</a:t>
            </a:r>
          </a:p>
        </p:txBody>
      </p:sp>
      <p:sp>
        <p:nvSpPr>
          <p:cNvPr name="TextBox 106" id="106"/>
          <p:cNvSpPr txBox="true"/>
          <p:nvPr/>
        </p:nvSpPr>
        <p:spPr>
          <a:xfrm rot="0">
            <a:off x="3475749" y="8794148"/>
            <a:ext cx="2994671" cy="628206"/>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Steep learning curve and high cost.</a:t>
            </a:r>
          </a:p>
        </p:txBody>
      </p:sp>
      <p:sp>
        <p:nvSpPr>
          <p:cNvPr name="TextBox 107" id="107"/>
          <p:cNvSpPr txBox="true"/>
          <p:nvPr/>
        </p:nvSpPr>
        <p:spPr>
          <a:xfrm rot="0">
            <a:off x="13252370" y="8930184"/>
            <a:ext cx="2994671" cy="628206"/>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Limited market presence</a:t>
            </a:r>
          </a:p>
          <a:p>
            <a:pPr algn="ctr">
              <a:lnSpc>
                <a:spcPts val="2533"/>
              </a:lnSpc>
            </a:pPr>
          </a:p>
        </p:txBody>
      </p:sp>
      <p:sp>
        <p:nvSpPr>
          <p:cNvPr name="TextBox 108" id="108"/>
          <p:cNvSpPr txBox="true"/>
          <p:nvPr/>
        </p:nvSpPr>
        <p:spPr>
          <a:xfrm rot="0">
            <a:off x="10012746" y="8930184"/>
            <a:ext cx="2994671" cy="946240"/>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Focused on simulation; not suitable as a full-fledged SOC solution.</a:t>
            </a:r>
          </a:p>
        </p:txBody>
      </p:sp>
      <p:sp>
        <p:nvSpPr>
          <p:cNvPr name="TextBox 109" id="109"/>
          <p:cNvSpPr txBox="true"/>
          <p:nvPr/>
        </p:nvSpPr>
        <p:spPr>
          <a:xfrm rot="0">
            <a:off x="6746553" y="8702217"/>
            <a:ext cx="2994671" cy="1264274"/>
          </a:xfrm>
          <a:prstGeom prst="rect">
            <a:avLst/>
          </a:prstGeom>
        </p:spPr>
        <p:txBody>
          <a:bodyPr anchor="t" rtlCol="false" tIns="0" lIns="0" bIns="0" rIns="0">
            <a:spAutoFit/>
          </a:bodyPr>
          <a:lstStyle/>
          <a:p>
            <a:pPr algn="ctr">
              <a:lnSpc>
                <a:spcPts val="2533"/>
              </a:lnSpc>
            </a:pPr>
            <a:r>
              <a:rPr lang="en-US" sz="1809">
                <a:solidFill>
                  <a:srgbClr val="FFFFFF"/>
                </a:solidFill>
                <a:latin typeface="DM Sans"/>
                <a:ea typeface="DM Sans"/>
                <a:cs typeface="DM Sans"/>
                <a:sym typeface="DM Sans"/>
              </a:rPr>
              <a:t>Requires Elastic expertise and additional tools for full functionality.</a:t>
            </a:r>
          </a:p>
          <a:p>
            <a:pPr algn="ctr">
              <a:lnSpc>
                <a:spcPts val="2533"/>
              </a:lnSpc>
            </a:pPr>
          </a:p>
        </p:txBody>
      </p:sp>
    </p:spTree>
  </p:cSld>
  <p:clrMapOvr>
    <a:masterClrMapping/>
  </p:clrMapOvr>
  <p:transition spd="slow">
    <p:cover dir="l"/>
  </p:transition>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3036372" y="5036542"/>
            <a:ext cx="12596231" cy="1779218"/>
          </a:xfrm>
          <a:custGeom>
            <a:avLst/>
            <a:gdLst/>
            <a:ahLst/>
            <a:cxnLst/>
            <a:rect r="r" b="b" t="t" l="l"/>
            <a:pathLst>
              <a:path h="1779218" w="12596231">
                <a:moveTo>
                  <a:pt x="0" y="0"/>
                </a:moveTo>
                <a:lnTo>
                  <a:pt x="12596231" y="0"/>
                </a:lnTo>
                <a:lnTo>
                  <a:pt x="12596231" y="1779217"/>
                </a:lnTo>
                <a:lnTo>
                  <a:pt x="0" y="177921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581452" y="3588004"/>
            <a:ext cx="1166662" cy="2819726"/>
          </a:xfrm>
          <a:custGeom>
            <a:avLst/>
            <a:gdLst/>
            <a:ahLst/>
            <a:cxnLst/>
            <a:rect r="r" b="b" t="t" l="l"/>
            <a:pathLst>
              <a:path h="2819726" w="1166662">
                <a:moveTo>
                  <a:pt x="0" y="0"/>
                </a:moveTo>
                <a:lnTo>
                  <a:pt x="1166662" y="0"/>
                </a:lnTo>
                <a:lnTo>
                  <a:pt x="1166662" y="2819726"/>
                </a:lnTo>
                <a:lnTo>
                  <a:pt x="0" y="28197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575251" y="3588004"/>
            <a:ext cx="1166662" cy="2819726"/>
          </a:xfrm>
          <a:custGeom>
            <a:avLst/>
            <a:gdLst/>
            <a:ahLst/>
            <a:cxnLst/>
            <a:rect r="r" b="b" t="t" l="l"/>
            <a:pathLst>
              <a:path h="2819726" w="1166662">
                <a:moveTo>
                  <a:pt x="0" y="0"/>
                </a:moveTo>
                <a:lnTo>
                  <a:pt x="1166662" y="0"/>
                </a:lnTo>
                <a:lnTo>
                  <a:pt x="1166662" y="2819726"/>
                </a:lnTo>
                <a:lnTo>
                  <a:pt x="0" y="28197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true" rot="0">
            <a:off x="7578352" y="5455230"/>
            <a:ext cx="1166662" cy="2819726"/>
          </a:xfrm>
          <a:custGeom>
            <a:avLst/>
            <a:gdLst/>
            <a:ahLst/>
            <a:cxnLst/>
            <a:rect r="r" b="b" t="t" l="l"/>
            <a:pathLst>
              <a:path h="2819726" w="1166662">
                <a:moveTo>
                  <a:pt x="0" y="2819727"/>
                </a:moveTo>
                <a:lnTo>
                  <a:pt x="1166661" y="2819727"/>
                </a:lnTo>
                <a:lnTo>
                  <a:pt x="1166661" y="0"/>
                </a:lnTo>
                <a:lnTo>
                  <a:pt x="0" y="0"/>
                </a:lnTo>
                <a:lnTo>
                  <a:pt x="0" y="2819727"/>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true" rot="0">
            <a:off x="11572151" y="5455230"/>
            <a:ext cx="1166662" cy="2819726"/>
          </a:xfrm>
          <a:custGeom>
            <a:avLst/>
            <a:gdLst/>
            <a:ahLst/>
            <a:cxnLst/>
            <a:rect r="r" b="b" t="t" l="l"/>
            <a:pathLst>
              <a:path h="2819726" w="1166662">
                <a:moveTo>
                  <a:pt x="0" y="2819727"/>
                </a:moveTo>
                <a:lnTo>
                  <a:pt x="1166661" y="2819727"/>
                </a:lnTo>
                <a:lnTo>
                  <a:pt x="1166661" y="0"/>
                </a:lnTo>
                <a:lnTo>
                  <a:pt x="0" y="0"/>
                </a:lnTo>
                <a:lnTo>
                  <a:pt x="0" y="2819727"/>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 id="7"/>
          <p:cNvSpPr txBox="true"/>
          <p:nvPr/>
        </p:nvSpPr>
        <p:spPr>
          <a:xfrm rot="0">
            <a:off x="0" y="61600"/>
            <a:ext cx="18288000" cy="1070653"/>
          </a:xfrm>
          <a:prstGeom prst="rect">
            <a:avLst/>
          </a:prstGeom>
        </p:spPr>
        <p:txBody>
          <a:bodyPr anchor="t" rtlCol="false" tIns="0" lIns="0" bIns="0" rIns="0">
            <a:spAutoFit/>
          </a:bodyPr>
          <a:lstStyle/>
          <a:p>
            <a:pPr algn="ctr">
              <a:lnSpc>
                <a:spcPts val="8712"/>
              </a:lnSpc>
              <a:spcBef>
                <a:spcPct val="0"/>
              </a:spcBef>
            </a:pPr>
            <a:r>
              <a:rPr lang="en-US" b="true" sz="6223">
                <a:solidFill>
                  <a:srgbClr val="050A08"/>
                </a:solidFill>
                <a:latin typeface="DM Sans Bold"/>
                <a:ea typeface="DM Sans Bold"/>
                <a:cs typeface="DM Sans Bold"/>
                <a:sym typeface="DM Sans Bold"/>
              </a:rPr>
              <a:t>ACADEMIC REASEARCH</a:t>
            </a:r>
          </a:p>
        </p:txBody>
      </p:sp>
      <p:sp>
        <p:nvSpPr>
          <p:cNvPr name="TextBox 8" id="8"/>
          <p:cNvSpPr txBox="true"/>
          <p:nvPr/>
        </p:nvSpPr>
        <p:spPr>
          <a:xfrm rot="0">
            <a:off x="1226007" y="2050769"/>
            <a:ext cx="4355445" cy="2519338"/>
          </a:xfrm>
          <a:prstGeom prst="rect">
            <a:avLst/>
          </a:prstGeom>
        </p:spPr>
        <p:txBody>
          <a:bodyPr anchor="t" rtlCol="false" tIns="0" lIns="0" bIns="0" rIns="0">
            <a:spAutoFit/>
          </a:bodyPr>
          <a:lstStyle/>
          <a:p>
            <a:pPr algn="ctr">
              <a:lnSpc>
                <a:spcPts val="2888"/>
              </a:lnSpc>
            </a:pPr>
            <a:r>
              <a:rPr lang="en-US" sz="2063" b="true">
                <a:solidFill>
                  <a:srgbClr val="393078"/>
                </a:solidFill>
                <a:latin typeface="DM Sans Bold"/>
                <a:ea typeface="DM Sans Bold"/>
                <a:cs typeface="DM Sans Bold"/>
                <a:sym typeface="DM Sans Bold"/>
              </a:rPr>
              <a:t>Konstantinos Demertzis et al., "The Next Generation Cognitive Security Operations Center: Network Flow Forensics," Big Data Cogn. Comput., vol. 2, no. 4, pp. 35, 2018.</a:t>
            </a:r>
          </a:p>
          <a:p>
            <a:pPr algn="ctr">
              <a:lnSpc>
                <a:spcPts val="2888"/>
              </a:lnSpc>
              <a:spcBef>
                <a:spcPct val="0"/>
              </a:spcBef>
            </a:pPr>
          </a:p>
        </p:txBody>
      </p:sp>
      <p:sp>
        <p:nvSpPr>
          <p:cNvPr name="TextBox 9" id="9"/>
          <p:cNvSpPr txBox="true"/>
          <p:nvPr/>
        </p:nvSpPr>
        <p:spPr>
          <a:xfrm rot="0">
            <a:off x="3980350" y="7618746"/>
            <a:ext cx="3188426" cy="1989711"/>
          </a:xfrm>
          <a:prstGeom prst="rect">
            <a:avLst/>
          </a:prstGeom>
        </p:spPr>
        <p:txBody>
          <a:bodyPr anchor="t" rtlCol="false" tIns="0" lIns="0" bIns="0" rIns="0">
            <a:spAutoFit/>
          </a:bodyPr>
          <a:lstStyle/>
          <a:p>
            <a:pPr algn="ctr">
              <a:lnSpc>
                <a:spcPts val="2680"/>
              </a:lnSpc>
            </a:pPr>
            <a:r>
              <a:rPr lang="en-US" sz="1914" b="true">
                <a:solidFill>
                  <a:srgbClr val="393078"/>
                </a:solidFill>
                <a:latin typeface="DM Sans Bold"/>
                <a:ea typeface="DM Sans Bold"/>
                <a:cs typeface="DM Sans Bold"/>
                <a:sym typeface="DM Sans Bold"/>
              </a:rPr>
              <a:t>Shanith Rathnayaka et al., "The Next Gen Security Operation Center," 6th Int. Conf. for Convergence in Technology (I2CT), 2021.</a:t>
            </a:r>
          </a:p>
          <a:p>
            <a:pPr algn="ctr">
              <a:lnSpc>
                <a:spcPts val="2680"/>
              </a:lnSpc>
              <a:spcBef>
                <a:spcPct val="0"/>
              </a:spcBef>
            </a:pPr>
          </a:p>
        </p:txBody>
      </p:sp>
      <p:sp>
        <p:nvSpPr>
          <p:cNvPr name="TextBox 10" id="10"/>
          <p:cNvSpPr txBox="true"/>
          <p:nvPr/>
        </p:nvSpPr>
        <p:spPr>
          <a:xfrm rot="0">
            <a:off x="10903877" y="2151478"/>
            <a:ext cx="3188426" cy="1989711"/>
          </a:xfrm>
          <a:prstGeom prst="rect">
            <a:avLst/>
          </a:prstGeom>
        </p:spPr>
        <p:txBody>
          <a:bodyPr anchor="t" rtlCol="false" tIns="0" lIns="0" bIns="0" rIns="0">
            <a:spAutoFit/>
          </a:bodyPr>
          <a:lstStyle/>
          <a:p>
            <a:pPr algn="ctr">
              <a:lnSpc>
                <a:spcPts val="2680"/>
              </a:lnSpc>
            </a:pPr>
            <a:r>
              <a:rPr lang="en-US" sz="1914" b="true">
                <a:solidFill>
                  <a:srgbClr val="393078"/>
                </a:solidFill>
                <a:latin typeface="DM Sans Bold"/>
                <a:ea typeface="DM Sans Bold"/>
                <a:cs typeface="DM Sans Bold"/>
                <a:sym typeface="DM Sans Bold"/>
              </a:rPr>
              <a:t>Yau Ti Dun et al., "Grasp on Next Generation SOC: Comparative Study," Int. J. Nonlinear Anal. Appl., vol. 12, no. 2, pp. 869-895, 2021.</a:t>
            </a:r>
          </a:p>
          <a:p>
            <a:pPr algn="ctr">
              <a:lnSpc>
                <a:spcPts val="2680"/>
              </a:lnSpc>
              <a:spcBef>
                <a:spcPct val="0"/>
              </a:spcBef>
            </a:pPr>
          </a:p>
        </p:txBody>
      </p:sp>
      <p:sp>
        <p:nvSpPr>
          <p:cNvPr name="TextBox 11" id="11"/>
          <p:cNvSpPr txBox="true"/>
          <p:nvPr/>
        </p:nvSpPr>
        <p:spPr>
          <a:xfrm rot="0">
            <a:off x="13151175" y="7618746"/>
            <a:ext cx="3188426" cy="656211"/>
          </a:xfrm>
          <a:prstGeom prst="rect">
            <a:avLst/>
          </a:prstGeom>
        </p:spPr>
        <p:txBody>
          <a:bodyPr anchor="t" rtlCol="false" tIns="0" lIns="0" bIns="0" rIns="0">
            <a:spAutoFit/>
          </a:bodyPr>
          <a:lstStyle/>
          <a:p>
            <a:pPr algn="ctr">
              <a:lnSpc>
                <a:spcPts val="2680"/>
              </a:lnSpc>
              <a:spcBef>
                <a:spcPct val="0"/>
              </a:spcBef>
            </a:pPr>
            <a:r>
              <a:rPr lang="en-US" b="true" sz="1914">
                <a:solidFill>
                  <a:srgbClr val="393078"/>
                </a:solidFill>
                <a:latin typeface="DM Sans Bold"/>
                <a:ea typeface="DM Sans Bold"/>
                <a:cs typeface="DM Sans Bold"/>
                <a:sym typeface="DM Sans Bold"/>
              </a:rPr>
              <a:t>Second Generation SOC: Phase 1 Graduation Project</a:t>
            </a:r>
          </a:p>
        </p:txBody>
      </p:sp>
    </p:spTree>
  </p:cSld>
  <p:clrMapOvr>
    <a:masterClrMapping/>
  </p:clrMapOvr>
  <p:transition spd="fast">
    <p:fade/>
  </p:transition>
</p:sld>
</file>

<file path=ppt/slides/slide46.xml><?xml version="1.0" encoding="utf-8"?>
<p:sld xmlns:p="http://schemas.openxmlformats.org/presentationml/2006/main" xmlns:a="http://schemas.openxmlformats.org/drawingml/2006/main">
  <p:cSld>
    <p:bg>
      <p:bgPr>
        <a:solidFill>
          <a:srgbClr val="CFD4DA"/>
        </a:solidFill>
      </p:bgPr>
    </p:bg>
    <p:spTree>
      <p:nvGrpSpPr>
        <p:cNvPr id="1" name=""/>
        <p:cNvGrpSpPr/>
        <p:nvPr/>
      </p:nvGrpSpPr>
      <p:grpSpPr>
        <a:xfrm>
          <a:off x="0" y="0"/>
          <a:ext cx="0" cy="0"/>
          <a:chOff x="0" y="0"/>
          <a:chExt cx="0" cy="0"/>
        </a:xfrm>
      </p:grpSpPr>
      <p:grpSp>
        <p:nvGrpSpPr>
          <p:cNvPr name="Group 2" id="2"/>
          <p:cNvGrpSpPr/>
          <p:nvPr/>
        </p:nvGrpSpPr>
        <p:grpSpPr>
          <a:xfrm rot="0">
            <a:off x="4702074" y="3578351"/>
            <a:ext cx="3879828" cy="6177572"/>
            <a:chOff x="0" y="0"/>
            <a:chExt cx="996166" cy="1586124"/>
          </a:xfrm>
        </p:grpSpPr>
        <p:sp>
          <p:nvSpPr>
            <p:cNvPr name="Freeform 3" id="3"/>
            <p:cNvSpPr/>
            <p:nvPr/>
          </p:nvSpPr>
          <p:spPr>
            <a:xfrm flipH="false" flipV="false" rot="0">
              <a:off x="0" y="0"/>
              <a:ext cx="996166" cy="1586124"/>
            </a:xfrm>
            <a:custGeom>
              <a:avLst/>
              <a:gdLst/>
              <a:ahLst/>
              <a:cxnLst/>
              <a:rect r="r" b="b" t="t" l="l"/>
              <a:pathLst>
                <a:path h="1586124" w="996166">
                  <a:moveTo>
                    <a:pt x="0" y="0"/>
                  </a:moveTo>
                  <a:lnTo>
                    <a:pt x="996166" y="0"/>
                  </a:lnTo>
                  <a:lnTo>
                    <a:pt x="996166" y="1586124"/>
                  </a:lnTo>
                  <a:lnTo>
                    <a:pt x="0" y="1586124"/>
                  </a:lnTo>
                  <a:close/>
                </a:path>
              </a:pathLst>
            </a:custGeom>
            <a:solidFill>
              <a:srgbClr val="9DDBDA"/>
            </a:solidFill>
          </p:spPr>
        </p:sp>
        <p:sp>
          <p:nvSpPr>
            <p:cNvPr name="TextBox 4" id="4"/>
            <p:cNvSpPr txBox="true"/>
            <p:nvPr/>
          </p:nvSpPr>
          <p:spPr>
            <a:xfrm>
              <a:off x="0" y="-38100"/>
              <a:ext cx="996166" cy="1624224"/>
            </a:xfrm>
            <a:prstGeom prst="rect">
              <a:avLst/>
            </a:prstGeom>
          </p:spPr>
          <p:txBody>
            <a:bodyPr anchor="ctr" rtlCol="false" tIns="67235" lIns="67235" bIns="67235" rIns="67235"/>
            <a:lstStyle/>
            <a:p>
              <a:pPr algn="ctr">
                <a:lnSpc>
                  <a:spcPts val="2223"/>
                </a:lnSpc>
              </a:pPr>
            </a:p>
          </p:txBody>
        </p:sp>
      </p:grpSp>
      <p:grpSp>
        <p:nvGrpSpPr>
          <p:cNvPr name="Group 5" id="5"/>
          <p:cNvGrpSpPr/>
          <p:nvPr/>
        </p:nvGrpSpPr>
        <p:grpSpPr>
          <a:xfrm rot="0">
            <a:off x="13330582" y="3576174"/>
            <a:ext cx="3879828" cy="6177572"/>
            <a:chOff x="0" y="0"/>
            <a:chExt cx="996166" cy="1586124"/>
          </a:xfrm>
        </p:grpSpPr>
        <p:sp>
          <p:nvSpPr>
            <p:cNvPr name="Freeform 6" id="6"/>
            <p:cNvSpPr/>
            <p:nvPr/>
          </p:nvSpPr>
          <p:spPr>
            <a:xfrm flipH="false" flipV="false" rot="0">
              <a:off x="0" y="0"/>
              <a:ext cx="996166" cy="1586124"/>
            </a:xfrm>
            <a:custGeom>
              <a:avLst/>
              <a:gdLst/>
              <a:ahLst/>
              <a:cxnLst/>
              <a:rect r="r" b="b" t="t" l="l"/>
              <a:pathLst>
                <a:path h="1586124" w="996166">
                  <a:moveTo>
                    <a:pt x="0" y="0"/>
                  </a:moveTo>
                  <a:lnTo>
                    <a:pt x="996166" y="0"/>
                  </a:lnTo>
                  <a:lnTo>
                    <a:pt x="996166" y="1586124"/>
                  </a:lnTo>
                  <a:lnTo>
                    <a:pt x="0" y="1586124"/>
                  </a:lnTo>
                  <a:close/>
                </a:path>
              </a:pathLst>
            </a:custGeom>
            <a:solidFill>
              <a:srgbClr val="F3AD78"/>
            </a:solidFill>
          </p:spPr>
        </p:sp>
        <p:sp>
          <p:nvSpPr>
            <p:cNvPr name="TextBox 7" id="7"/>
            <p:cNvSpPr txBox="true"/>
            <p:nvPr/>
          </p:nvSpPr>
          <p:spPr>
            <a:xfrm>
              <a:off x="0" y="-38100"/>
              <a:ext cx="996166" cy="1624224"/>
            </a:xfrm>
            <a:prstGeom prst="rect">
              <a:avLst/>
            </a:prstGeom>
          </p:spPr>
          <p:txBody>
            <a:bodyPr anchor="ctr" rtlCol="false" tIns="67235" lIns="67235" bIns="67235" rIns="67235"/>
            <a:lstStyle/>
            <a:p>
              <a:pPr algn="ctr">
                <a:lnSpc>
                  <a:spcPts val="2223"/>
                </a:lnSpc>
              </a:pPr>
            </a:p>
          </p:txBody>
        </p:sp>
      </p:grpSp>
      <p:grpSp>
        <p:nvGrpSpPr>
          <p:cNvPr name="Group 8" id="8"/>
          <p:cNvGrpSpPr/>
          <p:nvPr/>
        </p:nvGrpSpPr>
        <p:grpSpPr>
          <a:xfrm rot="0">
            <a:off x="9023333" y="3578351"/>
            <a:ext cx="3879828" cy="6175395"/>
            <a:chOff x="0" y="0"/>
            <a:chExt cx="996166" cy="1585565"/>
          </a:xfrm>
        </p:grpSpPr>
        <p:sp>
          <p:nvSpPr>
            <p:cNvPr name="Freeform 9" id="9"/>
            <p:cNvSpPr/>
            <p:nvPr/>
          </p:nvSpPr>
          <p:spPr>
            <a:xfrm flipH="false" flipV="false" rot="0">
              <a:off x="0" y="0"/>
              <a:ext cx="996166" cy="1585565"/>
            </a:xfrm>
            <a:custGeom>
              <a:avLst/>
              <a:gdLst/>
              <a:ahLst/>
              <a:cxnLst/>
              <a:rect r="r" b="b" t="t" l="l"/>
              <a:pathLst>
                <a:path h="1585565" w="996166">
                  <a:moveTo>
                    <a:pt x="0" y="0"/>
                  </a:moveTo>
                  <a:lnTo>
                    <a:pt x="996166" y="0"/>
                  </a:lnTo>
                  <a:lnTo>
                    <a:pt x="996166" y="1585565"/>
                  </a:lnTo>
                  <a:lnTo>
                    <a:pt x="0" y="1585565"/>
                  </a:lnTo>
                  <a:close/>
                </a:path>
              </a:pathLst>
            </a:custGeom>
            <a:solidFill>
              <a:srgbClr val="E8E186"/>
            </a:solidFill>
          </p:spPr>
        </p:sp>
        <p:sp>
          <p:nvSpPr>
            <p:cNvPr name="TextBox 10" id="10"/>
            <p:cNvSpPr txBox="true"/>
            <p:nvPr/>
          </p:nvSpPr>
          <p:spPr>
            <a:xfrm>
              <a:off x="0" y="-38100"/>
              <a:ext cx="996166" cy="1623665"/>
            </a:xfrm>
            <a:prstGeom prst="rect">
              <a:avLst/>
            </a:prstGeom>
          </p:spPr>
          <p:txBody>
            <a:bodyPr anchor="ctr" rtlCol="false" tIns="67235" lIns="67235" bIns="67235" rIns="67235"/>
            <a:lstStyle/>
            <a:p>
              <a:pPr algn="ctr">
                <a:lnSpc>
                  <a:spcPts val="2223"/>
                </a:lnSpc>
              </a:pPr>
            </a:p>
          </p:txBody>
        </p:sp>
      </p:grpSp>
      <p:grpSp>
        <p:nvGrpSpPr>
          <p:cNvPr name="Group 11" id="11"/>
          <p:cNvGrpSpPr/>
          <p:nvPr/>
        </p:nvGrpSpPr>
        <p:grpSpPr>
          <a:xfrm rot="0">
            <a:off x="4702074" y="1872265"/>
            <a:ext cx="3879828" cy="1490554"/>
            <a:chOff x="0" y="0"/>
            <a:chExt cx="996166" cy="382708"/>
          </a:xfrm>
        </p:grpSpPr>
        <p:sp>
          <p:nvSpPr>
            <p:cNvPr name="Freeform 12" id="12"/>
            <p:cNvSpPr/>
            <p:nvPr/>
          </p:nvSpPr>
          <p:spPr>
            <a:xfrm flipH="false" flipV="false" rot="0">
              <a:off x="0" y="0"/>
              <a:ext cx="996166" cy="382708"/>
            </a:xfrm>
            <a:custGeom>
              <a:avLst/>
              <a:gdLst/>
              <a:ahLst/>
              <a:cxnLst/>
              <a:rect r="r" b="b" t="t" l="l"/>
              <a:pathLst>
                <a:path h="382708" w="996166">
                  <a:moveTo>
                    <a:pt x="0" y="0"/>
                  </a:moveTo>
                  <a:lnTo>
                    <a:pt x="996166" y="0"/>
                  </a:lnTo>
                  <a:lnTo>
                    <a:pt x="996166" y="382708"/>
                  </a:lnTo>
                  <a:lnTo>
                    <a:pt x="0" y="382708"/>
                  </a:lnTo>
                  <a:close/>
                </a:path>
              </a:pathLst>
            </a:custGeom>
            <a:solidFill>
              <a:srgbClr val="9DDBDA"/>
            </a:solidFill>
          </p:spPr>
        </p:sp>
        <p:sp>
          <p:nvSpPr>
            <p:cNvPr name="TextBox 13" id="13"/>
            <p:cNvSpPr txBox="true"/>
            <p:nvPr/>
          </p:nvSpPr>
          <p:spPr>
            <a:xfrm>
              <a:off x="0" y="-38100"/>
              <a:ext cx="996166" cy="420808"/>
            </a:xfrm>
            <a:prstGeom prst="rect">
              <a:avLst/>
            </a:prstGeom>
          </p:spPr>
          <p:txBody>
            <a:bodyPr anchor="ctr" rtlCol="false" tIns="67235" lIns="67235" bIns="67235" rIns="67235"/>
            <a:lstStyle/>
            <a:p>
              <a:pPr algn="ctr">
                <a:lnSpc>
                  <a:spcPts val="2223"/>
                </a:lnSpc>
              </a:pPr>
            </a:p>
          </p:txBody>
        </p:sp>
      </p:grpSp>
      <p:grpSp>
        <p:nvGrpSpPr>
          <p:cNvPr name="Group 14" id="14"/>
          <p:cNvGrpSpPr/>
          <p:nvPr/>
        </p:nvGrpSpPr>
        <p:grpSpPr>
          <a:xfrm rot="0">
            <a:off x="13379472" y="1872265"/>
            <a:ext cx="3879828" cy="1327465"/>
            <a:chOff x="0" y="0"/>
            <a:chExt cx="996166" cy="340834"/>
          </a:xfrm>
        </p:grpSpPr>
        <p:sp>
          <p:nvSpPr>
            <p:cNvPr name="Freeform 15" id="15"/>
            <p:cNvSpPr/>
            <p:nvPr/>
          </p:nvSpPr>
          <p:spPr>
            <a:xfrm flipH="false" flipV="false" rot="0">
              <a:off x="0" y="0"/>
              <a:ext cx="996166" cy="340834"/>
            </a:xfrm>
            <a:custGeom>
              <a:avLst/>
              <a:gdLst/>
              <a:ahLst/>
              <a:cxnLst/>
              <a:rect r="r" b="b" t="t" l="l"/>
              <a:pathLst>
                <a:path h="340834" w="996166">
                  <a:moveTo>
                    <a:pt x="0" y="0"/>
                  </a:moveTo>
                  <a:lnTo>
                    <a:pt x="996166" y="0"/>
                  </a:lnTo>
                  <a:lnTo>
                    <a:pt x="996166" y="340834"/>
                  </a:lnTo>
                  <a:lnTo>
                    <a:pt x="0" y="340834"/>
                  </a:lnTo>
                  <a:close/>
                </a:path>
              </a:pathLst>
            </a:custGeom>
            <a:solidFill>
              <a:srgbClr val="F3AD78"/>
            </a:solidFill>
          </p:spPr>
        </p:sp>
        <p:sp>
          <p:nvSpPr>
            <p:cNvPr name="TextBox 16" id="16"/>
            <p:cNvSpPr txBox="true"/>
            <p:nvPr/>
          </p:nvSpPr>
          <p:spPr>
            <a:xfrm>
              <a:off x="0" y="-38100"/>
              <a:ext cx="996166" cy="378934"/>
            </a:xfrm>
            <a:prstGeom prst="rect">
              <a:avLst/>
            </a:prstGeom>
          </p:spPr>
          <p:txBody>
            <a:bodyPr anchor="ctr" rtlCol="false" tIns="67235" lIns="67235" bIns="67235" rIns="67235"/>
            <a:lstStyle/>
            <a:p>
              <a:pPr algn="ctr">
                <a:lnSpc>
                  <a:spcPts val="2223"/>
                </a:lnSpc>
              </a:pPr>
            </a:p>
          </p:txBody>
        </p:sp>
      </p:grpSp>
      <p:grpSp>
        <p:nvGrpSpPr>
          <p:cNvPr name="Group 17" id="17"/>
          <p:cNvGrpSpPr/>
          <p:nvPr/>
        </p:nvGrpSpPr>
        <p:grpSpPr>
          <a:xfrm rot="0">
            <a:off x="9016328" y="1872265"/>
            <a:ext cx="3879828" cy="1423392"/>
            <a:chOff x="0" y="0"/>
            <a:chExt cx="996166" cy="365463"/>
          </a:xfrm>
        </p:grpSpPr>
        <p:sp>
          <p:nvSpPr>
            <p:cNvPr name="Freeform 18" id="18"/>
            <p:cNvSpPr/>
            <p:nvPr/>
          </p:nvSpPr>
          <p:spPr>
            <a:xfrm flipH="false" flipV="false" rot="0">
              <a:off x="0" y="0"/>
              <a:ext cx="996166" cy="365463"/>
            </a:xfrm>
            <a:custGeom>
              <a:avLst/>
              <a:gdLst/>
              <a:ahLst/>
              <a:cxnLst/>
              <a:rect r="r" b="b" t="t" l="l"/>
              <a:pathLst>
                <a:path h="365463" w="996166">
                  <a:moveTo>
                    <a:pt x="0" y="0"/>
                  </a:moveTo>
                  <a:lnTo>
                    <a:pt x="996166" y="0"/>
                  </a:lnTo>
                  <a:lnTo>
                    <a:pt x="996166" y="365463"/>
                  </a:lnTo>
                  <a:lnTo>
                    <a:pt x="0" y="365463"/>
                  </a:lnTo>
                  <a:close/>
                </a:path>
              </a:pathLst>
            </a:custGeom>
            <a:solidFill>
              <a:srgbClr val="E8E186"/>
            </a:solidFill>
          </p:spPr>
        </p:sp>
        <p:sp>
          <p:nvSpPr>
            <p:cNvPr name="TextBox 19" id="19"/>
            <p:cNvSpPr txBox="true"/>
            <p:nvPr/>
          </p:nvSpPr>
          <p:spPr>
            <a:xfrm>
              <a:off x="0" y="-38100"/>
              <a:ext cx="996166" cy="403563"/>
            </a:xfrm>
            <a:prstGeom prst="rect">
              <a:avLst/>
            </a:prstGeom>
          </p:spPr>
          <p:txBody>
            <a:bodyPr anchor="ctr" rtlCol="false" tIns="67235" lIns="67235" bIns="67235" rIns="67235"/>
            <a:lstStyle/>
            <a:p>
              <a:pPr algn="ctr">
                <a:lnSpc>
                  <a:spcPts val="2223"/>
                </a:lnSpc>
              </a:pPr>
            </a:p>
          </p:txBody>
        </p:sp>
      </p:grpSp>
      <p:sp>
        <p:nvSpPr>
          <p:cNvPr name="TextBox 20" id="20"/>
          <p:cNvSpPr txBox="true"/>
          <p:nvPr/>
        </p:nvSpPr>
        <p:spPr>
          <a:xfrm rot="0">
            <a:off x="0" y="446309"/>
            <a:ext cx="18288000" cy="930656"/>
          </a:xfrm>
          <a:prstGeom prst="rect">
            <a:avLst/>
          </a:prstGeom>
        </p:spPr>
        <p:txBody>
          <a:bodyPr anchor="t" rtlCol="false" tIns="0" lIns="0" bIns="0" rIns="0">
            <a:spAutoFit/>
          </a:bodyPr>
          <a:lstStyle/>
          <a:p>
            <a:pPr algn="ctr">
              <a:lnSpc>
                <a:spcPts val="7504"/>
              </a:lnSpc>
            </a:pPr>
            <a:r>
              <a:rPr lang="en-US" b="true" sz="5360">
                <a:solidFill>
                  <a:srgbClr val="0A0E26"/>
                </a:solidFill>
                <a:latin typeface="Glacial Indifference Bold"/>
                <a:ea typeface="Glacial Indifference Bold"/>
                <a:cs typeface="Glacial Indifference Bold"/>
                <a:sym typeface="Glacial Indifference Bold"/>
              </a:rPr>
              <a:t>COMPARISON  </a:t>
            </a:r>
          </a:p>
        </p:txBody>
      </p:sp>
      <p:sp>
        <p:nvSpPr>
          <p:cNvPr name="TextBox 21" id="21"/>
          <p:cNvSpPr txBox="true"/>
          <p:nvPr/>
        </p:nvSpPr>
        <p:spPr>
          <a:xfrm rot="0">
            <a:off x="4831962" y="1891802"/>
            <a:ext cx="3620051" cy="1403854"/>
          </a:xfrm>
          <a:prstGeom prst="rect">
            <a:avLst/>
          </a:prstGeom>
        </p:spPr>
        <p:txBody>
          <a:bodyPr anchor="t" rtlCol="false" tIns="0" lIns="0" bIns="0" rIns="0">
            <a:spAutoFit/>
          </a:bodyPr>
          <a:lstStyle/>
          <a:p>
            <a:pPr algn="ctr">
              <a:lnSpc>
                <a:spcPts val="2796"/>
              </a:lnSpc>
            </a:pPr>
            <a:r>
              <a:rPr lang="en-US" b="true" sz="1997">
                <a:solidFill>
                  <a:srgbClr val="0A0E26"/>
                </a:solidFill>
                <a:latin typeface="Glacial Indifference Bold"/>
                <a:ea typeface="Glacial Indifference Bold"/>
                <a:cs typeface="Glacial Indifference Bold"/>
                <a:sym typeface="Glacial Indifference Bold"/>
              </a:rPr>
              <a:t>THE NEXT GENERATION COGNITIVE SECURITY OPERATIONS CENTER: NETWORK FLOW FORENSICS</a:t>
            </a:r>
          </a:p>
        </p:txBody>
      </p:sp>
      <p:sp>
        <p:nvSpPr>
          <p:cNvPr name="TextBox 22" id="22"/>
          <p:cNvSpPr txBox="true"/>
          <p:nvPr/>
        </p:nvSpPr>
        <p:spPr>
          <a:xfrm rot="0">
            <a:off x="13427552" y="2161998"/>
            <a:ext cx="3783668" cy="700374"/>
          </a:xfrm>
          <a:prstGeom prst="rect">
            <a:avLst/>
          </a:prstGeom>
        </p:spPr>
        <p:txBody>
          <a:bodyPr anchor="t" rtlCol="false" tIns="0" lIns="0" bIns="0" rIns="0">
            <a:spAutoFit/>
          </a:bodyPr>
          <a:lstStyle/>
          <a:p>
            <a:pPr algn="ctr">
              <a:lnSpc>
                <a:spcPts val="2796"/>
              </a:lnSpc>
            </a:pPr>
            <a:r>
              <a:rPr lang="en-US" b="true" sz="1997">
                <a:solidFill>
                  <a:srgbClr val="0A0E26"/>
                </a:solidFill>
                <a:latin typeface="Glacial Indifference Bold"/>
                <a:ea typeface="Glacial Indifference Bold"/>
                <a:cs typeface="Glacial Indifference Bold"/>
                <a:sym typeface="Glacial Indifference Bold"/>
              </a:rPr>
              <a:t>THE NEXT GEN SECURITY OPERATION CENTER</a:t>
            </a:r>
          </a:p>
        </p:txBody>
      </p:sp>
      <p:sp>
        <p:nvSpPr>
          <p:cNvPr name="TextBox 23" id="23"/>
          <p:cNvSpPr txBox="true"/>
          <p:nvPr/>
        </p:nvSpPr>
        <p:spPr>
          <a:xfrm rot="0">
            <a:off x="9264987" y="2034091"/>
            <a:ext cx="3382510" cy="1052114"/>
          </a:xfrm>
          <a:prstGeom prst="rect">
            <a:avLst/>
          </a:prstGeom>
        </p:spPr>
        <p:txBody>
          <a:bodyPr anchor="t" rtlCol="false" tIns="0" lIns="0" bIns="0" rIns="0">
            <a:spAutoFit/>
          </a:bodyPr>
          <a:lstStyle/>
          <a:p>
            <a:pPr algn="ctr">
              <a:lnSpc>
                <a:spcPts val="2796"/>
              </a:lnSpc>
            </a:pPr>
            <a:r>
              <a:rPr lang="en-US" b="true" sz="1997">
                <a:solidFill>
                  <a:srgbClr val="0A0E26"/>
                </a:solidFill>
                <a:latin typeface="Glacial Indifference Bold"/>
                <a:ea typeface="Glacial Indifference Bold"/>
                <a:cs typeface="Glacial Indifference Bold"/>
                <a:sym typeface="Glacial Indifference Bold"/>
              </a:rPr>
              <a:t>GRASP ON NEXT GENERATION SOC: COMPARATIVE STUDY</a:t>
            </a:r>
          </a:p>
        </p:txBody>
      </p:sp>
      <p:sp>
        <p:nvSpPr>
          <p:cNvPr name="TextBox 24" id="24"/>
          <p:cNvSpPr txBox="true"/>
          <p:nvPr/>
        </p:nvSpPr>
        <p:spPr>
          <a:xfrm rot="0">
            <a:off x="4831962" y="3736196"/>
            <a:ext cx="3620051" cy="2039515"/>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Automates SOC tasks with ML.</a:t>
            </a:r>
          </a:p>
          <a:p>
            <a:pPr algn="l">
              <a:lnSpc>
                <a:spcPts val="3303"/>
              </a:lnSpc>
            </a:pPr>
            <a:r>
              <a:rPr lang="en-US" sz="2359">
                <a:solidFill>
                  <a:srgbClr val="0A0E26"/>
                </a:solidFill>
                <a:latin typeface="DM Sans"/>
                <a:ea typeface="DM Sans"/>
                <a:cs typeface="DM Sans"/>
                <a:sym typeface="DM Sans"/>
              </a:rPr>
              <a:t>- Uses MITRE ATT&amp;CK for threat detection.</a:t>
            </a:r>
          </a:p>
          <a:p>
            <a:pPr algn="l">
              <a:lnSpc>
                <a:spcPts val="3303"/>
              </a:lnSpc>
            </a:pPr>
          </a:p>
        </p:txBody>
      </p:sp>
      <p:sp>
        <p:nvSpPr>
          <p:cNvPr name="TextBox 25" id="25"/>
          <p:cNvSpPr txBox="true"/>
          <p:nvPr/>
        </p:nvSpPr>
        <p:spPr>
          <a:xfrm rot="0">
            <a:off x="4831962" y="5974149"/>
            <a:ext cx="3620051" cy="1629152"/>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Limited scalability.</a:t>
            </a:r>
          </a:p>
          <a:p>
            <a:pPr algn="l">
              <a:lnSpc>
                <a:spcPts val="3303"/>
              </a:lnSpc>
            </a:pPr>
            <a:r>
              <a:rPr lang="en-US" sz="2359">
                <a:solidFill>
                  <a:srgbClr val="0A0E26"/>
                </a:solidFill>
                <a:latin typeface="DM Sans"/>
                <a:ea typeface="DM Sans"/>
                <a:cs typeface="DM Sans"/>
                <a:sym typeface="DM Sans"/>
              </a:rPr>
              <a:t>- Lacks open-source adaptability.</a:t>
            </a:r>
          </a:p>
          <a:p>
            <a:pPr algn="l">
              <a:lnSpc>
                <a:spcPts val="3303"/>
              </a:lnSpc>
            </a:pPr>
          </a:p>
        </p:txBody>
      </p:sp>
      <p:sp>
        <p:nvSpPr>
          <p:cNvPr name="TextBox 26" id="26"/>
          <p:cNvSpPr txBox="true"/>
          <p:nvPr/>
        </p:nvSpPr>
        <p:spPr>
          <a:xfrm rot="0">
            <a:off x="4831962" y="7927762"/>
            <a:ext cx="3620051" cy="2039515"/>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Provides open-source tools and flexible APIs for SMEs.</a:t>
            </a:r>
          </a:p>
          <a:p>
            <a:pPr algn="l">
              <a:lnSpc>
                <a:spcPts val="3303"/>
              </a:lnSpc>
            </a:pPr>
          </a:p>
          <a:p>
            <a:pPr algn="l">
              <a:lnSpc>
                <a:spcPts val="3303"/>
              </a:lnSpc>
            </a:pPr>
          </a:p>
        </p:txBody>
      </p:sp>
      <p:sp>
        <p:nvSpPr>
          <p:cNvPr name="TextBox 27" id="27"/>
          <p:cNvSpPr txBox="true"/>
          <p:nvPr/>
        </p:nvSpPr>
        <p:spPr>
          <a:xfrm rot="0">
            <a:off x="1534831" y="4125801"/>
            <a:ext cx="2258353" cy="653965"/>
          </a:xfrm>
          <a:prstGeom prst="rect">
            <a:avLst/>
          </a:prstGeom>
        </p:spPr>
        <p:txBody>
          <a:bodyPr anchor="t" rtlCol="false" tIns="0" lIns="0" bIns="0" rIns="0">
            <a:spAutoFit/>
          </a:bodyPr>
          <a:lstStyle/>
          <a:p>
            <a:pPr algn="ctr">
              <a:lnSpc>
                <a:spcPts val="5313"/>
              </a:lnSpc>
            </a:pPr>
            <a:r>
              <a:rPr lang="en-US" sz="3795" b="true">
                <a:solidFill>
                  <a:srgbClr val="0A0E26"/>
                </a:solidFill>
                <a:latin typeface="DM Sans Bold"/>
                <a:ea typeface="DM Sans Bold"/>
                <a:cs typeface="DM Sans Bold"/>
                <a:sym typeface="DM Sans Bold"/>
              </a:rPr>
              <a:t>Features </a:t>
            </a:r>
          </a:p>
        </p:txBody>
      </p:sp>
      <p:sp>
        <p:nvSpPr>
          <p:cNvPr name="TextBox 28" id="28"/>
          <p:cNvSpPr txBox="true"/>
          <p:nvPr/>
        </p:nvSpPr>
        <p:spPr>
          <a:xfrm rot="0">
            <a:off x="2031600" y="6158572"/>
            <a:ext cx="1264815" cy="653965"/>
          </a:xfrm>
          <a:prstGeom prst="rect">
            <a:avLst/>
          </a:prstGeom>
        </p:spPr>
        <p:txBody>
          <a:bodyPr anchor="t" rtlCol="false" tIns="0" lIns="0" bIns="0" rIns="0">
            <a:spAutoFit/>
          </a:bodyPr>
          <a:lstStyle/>
          <a:p>
            <a:pPr algn="ctr">
              <a:lnSpc>
                <a:spcPts val="5313"/>
              </a:lnSpc>
            </a:pPr>
            <a:r>
              <a:rPr lang="en-US" sz="3795" b="true">
                <a:solidFill>
                  <a:srgbClr val="0A0E26"/>
                </a:solidFill>
                <a:latin typeface="DM Sans Bold"/>
                <a:ea typeface="DM Sans Bold"/>
                <a:cs typeface="DM Sans Bold"/>
                <a:sym typeface="DM Sans Bold"/>
              </a:rPr>
              <a:t>Gaps</a:t>
            </a:r>
          </a:p>
        </p:txBody>
      </p:sp>
      <p:sp>
        <p:nvSpPr>
          <p:cNvPr name="TextBox 29" id="29"/>
          <p:cNvSpPr txBox="true"/>
          <p:nvPr/>
        </p:nvSpPr>
        <p:spPr>
          <a:xfrm rot="0">
            <a:off x="902712" y="8192150"/>
            <a:ext cx="3522591" cy="653966"/>
          </a:xfrm>
          <a:prstGeom prst="rect">
            <a:avLst/>
          </a:prstGeom>
        </p:spPr>
        <p:txBody>
          <a:bodyPr anchor="t" rtlCol="false" tIns="0" lIns="0" bIns="0" rIns="0">
            <a:spAutoFit/>
          </a:bodyPr>
          <a:lstStyle/>
          <a:p>
            <a:pPr algn="ctr">
              <a:lnSpc>
                <a:spcPts val="5313"/>
              </a:lnSpc>
            </a:pPr>
            <a:r>
              <a:rPr lang="en-US" sz="3795" b="true">
                <a:solidFill>
                  <a:srgbClr val="0A0E26"/>
                </a:solidFill>
                <a:latin typeface="DM Sans Bold"/>
                <a:ea typeface="DM Sans Bold"/>
                <a:cs typeface="DM Sans Bold"/>
                <a:sym typeface="DM Sans Bold"/>
              </a:rPr>
              <a:t>CyberGaurdX</a:t>
            </a:r>
          </a:p>
        </p:txBody>
      </p:sp>
      <p:sp>
        <p:nvSpPr>
          <p:cNvPr name="TextBox 30" id="30"/>
          <p:cNvSpPr txBox="true"/>
          <p:nvPr/>
        </p:nvSpPr>
        <p:spPr>
          <a:xfrm rot="0">
            <a:off x="9146216" y="7857260"/>
            <a:ext cx="3620051" cy="1629152"/>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Adds real-time analytics and AI-driven detection.</a:t>
            </a:r>
          </a:p>
          <a:p>
            <a:pPr algn="l">
              <a:lnSpc>
                <a:spcPts val="3303"/>
              </a:lnSpc>
            </a:pPr>
          </a:p>
        </p:txBody>
      </p:sp>
      <p:sp>
        <p:nvSpPr>
          <p:cNvPr name="TextBox 31" id="31"/>
          <p:cNvSpPr txBox="true"/>
          <p:nvPr/>
        </p:nvSpPr>
        <p:spPr>
          <a:xfrm rot="0">
            <a:off x="9146216" y="6041240"/>
            <a:ext cx="3620051" cy="1218788"/>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No real-time analytics.</a:t>
            </a:r>
          </a:p>
          <a:p>
            <a:pPr algn="l">
              <a:lnSpc>
                <a:spcPts val="3303"/>
              </a:lnSpc>
            </a:pPr>
            <a:r>
              <a:rPr lang="en-US" sz="2359">
                <a:solidFill>
                  <a:srgbClr val="0A0E26"/>
                </a:solidFill>
                <a:latin typeface="DM Sans"/>
                <a:ea typeface="DM Sans"/>
                <a:cs typeface="DM Sans"/>
                <a:sym typeface="DM Sans"/>
              </a:rPr>
              <a:t>- Relies on static rules.</a:t>
            </a:r>
          </a:p>
          <a:p>
            <a:pPr algn="l">
              <a:lnSpc>
                <a:spcPts val="3303"/>
              </a:lnSpc>
            </a:pPr>
          </a:p>
        </p:txBody>
      </p:sp>
      <p:sp>
        <p:nvSpPr>
          <p:cNvPr name="TextBox 32" id="32"/>
          <p:cNvSpPr txBox="true"/>
          <p:nvPr/>
        </p:nvSpPr>
        <p:spPr>
          <a:xfrm rot="0">
            <a:off x="9146216" y="3736196"/>
            <a:ext cx="3620051" cy="2039515"/>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Highlights SOC frameworks.</a:t>
            </a:r>
          </a:p>
          <a:p>
            <a:pPr algn="l">
              <a:lnSpc>
                <a:spcPts val="3303"/>
              </a:lnSpc>
            </a:pPr>
            <a:r>
              <a:rPr lang="en-US" sz="2359">
                <a:solidFill>
                  <a:srgbClr val="0A0E26"/>
                </a:solidFill>
                <a:latin typeface="DM Sans"/>
                <a:ea typeface="DM Sans"/>
                <a:cs typeface="DM Sans"/>
                <a:sym typeface="DM Sans"/>
              </a:rPr>
              <a:t>- Emphasizes SLAs and KPIs.</a:t>
            </a:r>
          </a:p>
          <a:p>
            <a:pPr algn="l">
              <a:lnSpc>
                <a:spcPts val="3303"/>
              </a:lnSpc>
            </a:pPr>
          </a:p>
        </p:txBody>
      </p:sp>
      <p:sp>
        <p:nvSpPr>
          <p:cNvPr name="TextBox 33" id="33"/>
          <p:cNvSpPr txBox="true"/>
          <p:nvPr/>
        </p:nvSpPr>
        <p:spPr>
          <a:xfrm rot="0">
            <a:off x="13460471" y="7927762"/>
            <a:ext cx="3620051" cy="1629152"/>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Uses lightweight AI and includes endpoint security.</a:t>
            </a:r>
          </a:p>
          <a:p>
            <a:pPr algn="l">
              <a:lnSpc>
                <a:spcPts val="3303"/>
              </a:lnSpc>
            </a:pPr>
          </a:p>
        </p:txBody>
      </p:sp>
      <p:sp>
        <p:nvSpPr>
          <p:cNvPr name="TextBox 34" id="34"/>
          <p:cNvSpPr txBox="true"/>
          <p:nvPr/>
        </p:nvSpPr>
        <p:spPr>
          <a:xfrm rot="0">
            <a:off x="13460471" y="5728086"/>
            <a:ext cx="3620051" cy="2039515"/>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High computational needs.</a:t>
            </a:r>
          </a:p>
          <a:p>
            <a:pPr algn="l">
              <a:lnSpc>
                <a:spcPts val="3303"/>
              </a:lnSpc>
            </a:pPr>
            <a:r>
              <a:rPr lang="en-US" sz="2359">
                <a:solidFill>
                  <a:srgbClr val="0A0E26"/>
                </a:solidFill>
                <a:latin typeface="DM Sans"/>
                <a:ea typeface="DM Sans"/>
                <a:cs typeface="DM Sans"/>
                <a:sym typeface="DM Sans"/>
              </a:rPr>
              <a:t>- Ignores endpoint security.</a:t>
            </a:r>
          </a:p>
          <a:p>
            <a:pPr algn="l">
              <a:lnSpc>
                <a:spcPts val="3303"/>
              </a:lnSpc>
            </a:pPr>
          </a:p>
        </p:txBody>
      </p:sp>
      <p:sp>
        <p:nvSpPr>
          <p:cNvPr name="TextBox 35" id="35"/>
          <p:cNvSpPr txBox="true"/>
          <p:nvPr/>
        </p:nvSpPr>
        <p:spPr>
          <a:xfrm rot="0">
            <a:off x="13460471" y="3736196"/>
            <a:ext cx="3620051" cy="2039515"/>
          </a:xfrm>
          <a:prstGeom prst="rect">
            <a:avLst/>
          </a:prstGeom>
        </p:spPr>
        <p:txBody>
          <a:bodyPr anchor="t" rtlCol="false" tIns="0" lIns="0" bIns="0" rIns="0">
            <a:spAutoFit/>
          </a:bodyPr>
          <a:lstStyle/>
          <a:p>
            <a:pPr algn="l">
              <a:lnSpc>
                <a:spcPts val="3303"/>
              </a:lnSpc>
            </a:pPr>
            <a:r>
              <a:rPr lang="en-US" sz="2359">
                <a:solidFill>
                  <a:srgbClr val="0A0E26"/>
                </a:solidFill>
                <a:latin typeface="DM Sans"/>
                <a:ea typeface="DM Sans"/>
                <a:cs typeface="DM Sans"/>
                <a:sym typeface="DM Sans"/>
              </a:rPr>
              <a:t>- Proposes NF3 for traffic analysis.</a:t>
            </a:r>
          </a:p>
          <a:p>
            <a:pPr algn="l">
              <a:lnSpc>
                <a:spcPts val="3303"/>
              </a:lnSpc>
            </a:pPr>
            <a:r>
              <a:rPr lang="en-US" sz="2359">
                <a:solidFill>
                  <a:srgbClr val="0A0E26"/>
                </a:solidFill>
                <a:latin typeface="DM Sans"/>
                <a:ea typeface="DM Sans"/>
                <a:cs typeface="DM Sans"/>
                <a:sym typeface="DM Sans"/>
              </a:rPr>
              <a:t>- Focuses on anomaly detection.</a:t>
            </a:r>
          </a:p>
          <a:p>
            <a:pPr algn="l">
              <a:lnSpc>
                <a:spcPts val="3303"/>
              </a:lnSpc>
            </a:pPr>
          </a:p>
        </p:txBody>
      </p:sp>
    </p:spTree>
  </p:cSld>
  <p:clrMapOvr>
    <a:masterClrMapping/>
  </p:clrMapOvr>
  <p:transition spd="slow">
    <p:cover dir="l"/>
  </p:transition>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173354" y="5125860"/>
            <a:ext cx="21040761" cy="5376553"/>
            <a:chOff x="0" y="0"/>
            <a:chExt cx="5541600" cy="1416047"/>
          </a:xfrm>
        </p:grpSpPr>
        <p:sp>
          <p:nvSpPr>
            <p:cNvPr name="Freeform 3" id="3"/>
            <p:cNvSpPr/>
            <p:nvPr/>
          </p:nvSpPr>
          <p:spPr>
            <a:xfrm flipH="false" flipV="false" rot="0">
              <a:off x="0" y="0"/>
              <a:ext cx="5541600" cy="1416047"/>
            </a:xfrm>
            <a:custGeom>
              <a:avLst/>
              <a:gdLst/>
              <a:ahLst/>
              <a:cxnLst/>
              <a:rect r="r" b="b" t="t" l="l"/>
              <a:pathLst>
                <a:path h="1416047" w="5541600">
                  <a:moveTo>
                    <a:pt x="0" y="0"/>
                  </a:moveTo>
                  <a:lnTo>
                    <a:pt x="5541600" y="0"/>
                  </a:lnTo>
                  <a:lnTo>
                    <a:pt x="5541600" y="1416047"/>
                  </a:lnTo>
                  <a:lnTo>
                    <a:pt x="0" y="1416047"/>
                  </a:lnTo>
                  <a:close/>
                </a:path>
              </a:pathLst>
            </a:custGeom>
            <a:solidFill>
              <a:srgbClr val="0A0E26"/>
            </a:solidFill>
          </p:spPr>
        </p:sp>
        <p:sp>
          <p:nvSpPr>
            <p:cNvPr name="TextBox 4" id="4"/>
            <p:cNvSpPr txBox="true"/>
            <p:nvPr/>
          </p:nvSpPr>
          <p:spPr>
            <a:xfrm>
              <a:off x="0" y="-38100"/>
              <a:ext cx="5541600" cy="145414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026646" y="1726784"/>
            <a:ext cx="10234707" cy="6833433"/>
            <a:chOff x="0" y="0"/>
            <a:chExt cx="2695561" cy="1799752"/>
          </a:xfrm>
        </p:grpSpPr>
        <p:sp>
          <p:nvSpPr>
            <p:cNvPr name="Freeform 6" id="6"/>
            <p:cNvSpPr/>
            <p:nvPr/>
          </p:nvSpPr>
          <p:spPr>
            <a:xfrm flipH="false" flipV="false" rot="0">
              <a:off x="0" y="0"/>
              <a:ext cx="2695561" cy="1799752"/>
            </a:xfrm>
            <a:custGeom>
              <a:avLst/>
              <a:gdLst/>
              <a:ahLst/>
              <a:cxnLst/>
              <a:rect r="r" b="b" t="t" l="l"/>
              <a:pathLst>
                <a:path h="1799752" w="2695561">
                  <a:moveTo>
                    <a:pt x="0" y="0"/>
                  </a:moveTo>
                  <a:lnTo>
                    <a:pt x="2695561" y="0"/>
                  </a:lnTo>
                  <a:lnTo>
                    <a:pt x="2695561" y="1799752"/>
                  </a:lnTo>
                  <a:lnTo>
                    <a:pt x="0" y="1799752"/>
                  </a:lnTo>
                  <a:close/>
                </a:path>
              </a:pathLst>
            </a:custGeom>
            <a:solidFill>
              <a:srgbClr val="E9EAF3"/>
            </a:solidFill>
          </p:spPr>
        </p:sp>
        <p:sp>
          <p:nvSpPr>
            <p:cNvPr name="TextBox 7" id="7"/>
            <p:cNvSpPr txBox="true"/>
            <p:nvPr/>
          </p:nvSpPr>
          <p:spPr>
            <a:xfrm>
              <a:off x="0" y="-38100"/>
              <a:ext cx="2695561" cy="183785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4386339" y="3874963"/>
            <a:ext cx="9350029" cy="1123950"/>
          </a:xfrm>
          <a:prstGeom prst="rect">
            <a:avLst/>
          </a:prstGeom>
        </p:spPr>
        <p:txBody>
          <a:bodyPr anchor="t" rtlCol="false" tIns="0" lIns="0" bIns="0" rIns="0">
            <a:spAutoFit/>
          </a:bodyPr>
          <a:lstStyle/>
          <a:p>
            <a:pPr algn="ctr">
              <a:lnSpc>
                <a:spcPts val="8100"/>
              </a:lnSpc>
            </a:pPr>
            <a:r>
              <a:rPr lang="en-US" sz="9000">
                <a:solidFill>
                  <a:srgbClr val="0A0E26"/>
                </a:solidFill>
                <a:latin typeface="DM Sans"/>
                <a:ea typeface="DM Sans"/>
                <a:cs typeface="DM Sans"/>
                <a:sym typeface="DM Sans"/>
              </a:rPr>
              <a:t>FUTURE</a:t>
            </a:r>
          </a:p>
        </p:txBody>
      </p:sp>
      <p:sp>
        <p:nvSpPr>
          <p:cNvPr name="TextBox 9" id="9"/>
          <p:cNvSpPr txBox="true"/>
          <p:nvPr/>
        </p:nvSpPr>
        <p:spPr>
          <a:xfrm rot="0">
            <a:off x="4386339" y="5373510"/>
            <a:ext cx="9350029" cy="1123950"/>
          </a:xfrm>
          <a:prstGeom prst="rect">
            <a:avLst/>
          </a:prstGeom>
        </p:spPr>
        <p:txBody>
          <a:bodyPr anchor="t" rtlCol="false" tIns="0" lIns="0" bIns="0" rIns="0">
            <a:spAutoFit/>
          </a:bodyPr>
          <a:lstStyle/>
          <a:p>
            <a:pPr algn="ctr">
              <a:lnSpc>
                <a:spcPts val="8100"/>
              </a:lnSpc>
            </a:pPr>
            <a:r>
              <a:rPr lang="en-US" sz="9000" spc="1017">
                <a:solidFill>
                  <a:srgbClr val="0A0E26"/>
                </a:solidFill>
                <a:latin typeface="DM Sans"/>
                <a:ea typeface="DM Sans"/>
                <a:cs typeface="DM Sans"/>
                <a:sym typeface="DM Sans"/>
              </a:rPr>
              <a:t>WORK</a:t>
            </a:r>
          </a:p>
        </p:txBody>
      </p:sp>
      <p:sp>
        <p:nvSpPr>
          <p:cNvPr name="TextBox 10" id="10"/>
          <p:cNvSpPr txBox="true"/>
          <p:nvPr/>
        </p:nvSpPr>
        <p:spPr>
          <a:xfrm rot="0">
            <a:off x="4386339" y="7069304"/>
            <a:ext cx="9350029" cy="628650"/>
          </a:xfrm>
          <a:prstGeom prst="rect">
            <a:avLst/>
          </a:prstGeom>
        </p:spPr>
        <p:txBody>
          <a:bodyPr anchor="t" rtlCol="false" tIns="0" lIns="0" bIns="0" rIns="0">
            <a:spAutoFit/>
          </a:bodyPr>
          <a:lstStyle/>
          <a:p>
            <a:pPr algn="ctr">
              <a:lnSpc>
                <a:spcPts val="4500"/>
              </a:lnSpc>
            </a:pPr>
            <a:r>
              <a:rPr lang="en-US" sz="5000">
                <a:solidFill>
                  <a:srgbClr val="0A0E26"/>
                </a:solidFill>
                <a:latin typeface="DM Sans"/>
                <a:ea typeface="DM Sans"/>
                <a:cs typeface="DM Sans"/>
                <a:sym typeface="DM Sans"/>
              </a:rPr>
              <a:t>ON CYBERGUARDX</a:t>
            </a:r>
          </a:p>
        </p:txBody>
      </p:sp>
      <p:sp>
        <p:nvSpPr>
          <p:cNvPr name="TextBox 11" id="11"/>
          <p:cNvSpPr txBox="true"/>
          <p:nvPr/>
        </p:nvSpPr>
        <p:spPr>
          <a:xfrm rot="0">
            <a:off x="4468985" y="2998663"/>
            <a:ext cx="9350029" cy="628650"/>
          </a:xfrm>
          <a:prstGeom prst="rect">
            <a:avLst/>
          </a:prstGeom>
        </p:spPr>
        <p:txBody>
          <a:bodyPr anchor="t" rtlCol="false" tIns="0" lIns="0" bIns="0" rIns="0">
            <a:spAutoFit/>
          </a:bodyPr>
          <a:lstStyle/>
          <a:p>
            <a:pPr algn="ctr">
              <a:lnSpc>
                <a:spcPts val="4500"/>
              </a:lnSpc>
            </a:pPr>
            <a:r>
              <a:rPr lang="en-US" b="true" sz="5000">
                <a:solidFill>
                  <a:srgbClr val="0A0E26"/>
                </a:solidFill>
                <a:latin typeface="DM Sans Bold"/>
                <a:ea typeface="DM Sans Bold"/>
                <a:cs typeface="DM Sans Bold"/>
                <a:sym typeface="DM Sans Bold"/>
              </a:rPr>
              <a:t>THE</a:t>
            </a:r>
          </a:p>
        </p:txBody>
      </p:sp>
      <p:sp>
        <p:nvSpPr>
          <p:cNvPr name="Freeform 12" id="12"/>
          <p:cNvSpPr/>
          <p:nvPr/>
        </p:nvSpPr>
        <p:spPr>
          <a:xfrm flipH="false" flipV="false" rot="-1627023">
            <a:off x="2762647" y="1415122"/>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627023">
            <a:off x="12460739" y="7981641"/>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Tree>
  </p:cSld>
  <p:clrMapOvr>
    <a:masterClrMapping/>
  </p:clrMapOvr>
  <p:transition spd="fast">
    <p:circle/>
  </p:transition>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0A0E26"/>
        </a:solidFill>
      </p:bgPr>
    </p:bg>
    <p:spTree>
      <p:nvGrpSpPr>
        <p:cNvPr id="1" name=""/>
        <p:cNvGrpSpPr/>
        <p:nvPr/>
      </p:nvGrpSpPr>
      <p:grpSpPr>
        <a:xfrm>
          <a:off x="0" y="0"/>
          <a:ext cx="0" cy="0"/>
          <a:chOff x="0" y="0"/>
          <a:chExt cx="0" cy="0"/>
        </a:xfrm>
      </p:grpSpPr>
      <p:sp>
        <p:nvSpPr>
          <p:cNvPr name="AutoShape 2" id="2"/>
          <p:cNvSpPr/>
          <p:nvPr/>
        </p:nvSpPr>
        <p:spPr>
          <a:xfrm rot="5400000">
            <a:off x="5018241" y="6641295"/>
            <a:ext cx="4386835" cy="0"/>
          </a:xfrm>
          <a:prstGeom prst="line">
            <a:avLst/>
          </a:prstGeom>
          <a:ln cap="flat" w="28575">
            <a:solidFill>
              <a:srgbClr val="CDCED7"/>
            </a:solidFill>
            <a:prstDash val="solid"/>
            <a:headEnd type="none" len="sm" w="sm"/>
            <a:tailEnd type="none" len="sm" w="sm"/>
          </a:ln>
        </p:spPr>
      </p:sp>
      <p:sp>
        <p:nvSpPr>
          <p:cNvPr name="AutoShape 3" id="3"/>
          <p:cNvSpPr/>
          <p:nvPr/>
        </p:nvSpPr>
        <p:spPr>
          <a:xfrm rot="5400000">
            <a:off x="8279126" y="6634151"/>
            <a:ext cx="4343972" cy="0"/>
          </a:xfrm>
          <a:prstGeom prst="line">
            <a:avLst/>
          </a:prstGeom>
          <a:ln cap="flat" w="28575">
            <a:solidFill>
              <a:srgbClr val="CDCED7"/>
            </a:solidFill>
            <a:prstDash val="solid"/>
            <a:headEnd type="none" len="sm" w="sm"/>
            <a:tailEnd type="none" len="sm" w="sm"/>
          </a:ln>
        </p:spPr>
      </p:sp>
      <p:sp>
        <p:nvSpPr>
          <p:cNvPr name="AutoShape 4" id="4"/>
          <p:cNvSpPr/>
          <p:nvPr/>
        </p:nvSpPr>
        <p:spPr>
          <a:xfrm rot="5400000">
            <a:off x="11584873" y="6634151"/>
            <a:ext cx="4343972" cy="0"/>
          </a:xfrm>
          <a:prstGeom prst="line">
            <a:avLst/>
          </a:prstGeom>
          <a:ln cap="flat" w="28575">
            <a:solidFill>
              <a:srgbClr val="CDCED7"/>
            </a:solidFill>
            <a:prstDash val="solid"/>
            <a:headEnd type="none" len="sm" w="sm"/>
            <a:tailEnd type="none" len="sm" w="sm"/>
          </a:ln>
        </p:spPr>
      </p:sp>
      <p:sp>
        <p:nvSpPr>
          <p:cNvPr name="AutoShape 5" id="5"/>
          <p:cNvSpPr/>
          <p:nvPr/>
        </p:nvSpPr>
        <p:spPr>
          <a:xfrm rot="5400000">
            <a:off x="14886701" y="6634151"/>
            <a:ext cx="4343972" cy="0"/>
          </a:xfrm>
          <a:prstGeom prst="line">
            <a:avLst/>
          </a:prstGeom>
          <a:ln cap="flat" w="28575">
            <a:solidFill>
              <a:srgbClr val="CDCED7"/>
            </a:solidFill>
            <a:prstDash val="solid"/>
            <a:headEnd type="none" len="sm" w="sm"/>
            <a:tailEnd type="none" len="sm" w="sm"/>
          </a:ln>
        </p:spPr>
      </p:sp>
      <p:sp>
        <p:nvSpPr>
          <p:cNvPr name="AutoShape 6" id="6"/>
          <p:cNvSpPr/>
          <p:nvPr/>
        </p:nvSpPr>
        <p:spPr>
          <a:xfrm rot="5400000">
            <a:off x="1723939" y="6648439"/>
            <a:ext cx="4372547" cy="0"/>
          </a:xfrm>
          <a:prstGeom prst="line">
            <a:avLst/>
          </a:prstGeom>
          <a:ln cap="flat" w="28575">
            <a:solidFill>
              <a:srgbClr val="CDCED7"/>
            </a:solidFill>
            <a:prstDash val="solid"/>
            <a:headEnd type="none" len="sm" w="sm"/>
            <a:tailEnd type="none" len="sm" w="sm"/>
          </a:ln>
        </p:spPr>
      </p:sp>
      <p:sp>
        <p:nvSpPr>
          <p:cNvPr name="AutoShape 7" id="7"/>
          <p:cNvSpPr/>
          <p:nvPr/>
        </p:nvSpPr>
        <p:spPr>
          <a:xfrm rot="0">
            <a:off x="3910212" y="4462165"/>
            <a:ext cx="3291714" cy="457210"/>
          </a:xfrm>
          <a:prstGeom prst="rect">
            <a:avLst/>
          </a:prstGeom>
          <a:solidFill>
            <a:srgbClr val="393078"/>
          </a:solidFill>
        </p:spPr>
      </p:sp>
      <p:sp>
        <p:nvSpPr>
          <p:cNvPr name="AutoShape 8" id="8"/>
          <p:cNvSpPr/>
          <p:nvPr/>
        </p:nvSpPr>
        <p:spPr>
          <a:xfrm rot="0">
            <a:off x="3948312" y="5910156"/>
            <a:ext cx="3263346" cy="457210"/>
          </a:xfrm>
          <a:prstGeom prst="rect">
            <a:avLst/>
          </a:prstGeom>
          <a:solidFill>
            <a:srgbClr val="393078"/>
          </a:solidFill>
        </p:spPr>
      </p:sp>
      <p:sp>
        <p:nvSpPr>
          <p:cNvPr name="AutoShape 9" id="9"/>
          <p:cNvSpPr/>
          <p:nvPr/>
        </p:nvSpPr>
        <p:spPr>
          <a:xfrm rot="0">
            <a:off x="7201926" y="4893922"/>
            <a:ext cx="3264045" cy="508117"/>
          </a:xfrm>
          <a:prstGeom prst="rect">
            <a:avLst/>
          </a:prstGeom>
          <a:solidFill>
            <a:srgbClr val="E9EAF3"/>
          </a:solidFill>
        </p:spPr>
      </p:sp>
      <p:sp>
        <p:nvSpPr>
          <p:cNvPr name="AutoShape 10" id="10"/>
          <p:cNvSpPr/>
          <p:nvPr/>
        </p:nvSpPr>
        <p:spPr>
          <a:xfrm rot="0">
            <a:off x="7244996" y="6341913"/>
            <a:ext cx="3232637" cy="698380"/>
          </a:xfrm>
          <a:prstGeom prst="rect">
            <a:avLst/>
          </a:prstGeom>
          <a:solidFill>
            <a:srgbClr val="E9EAF3"/>
          </a:solidFill>
        </p:spPr>
      </p:sp>
      <p:sp>
        <p:nvSpPr>
          <p:cNvPr name="AutoShape 11" id="11"/>
          <p:cNvSpPr/>
          <p:nvPr/>
        </p:nvSpPr>
        <p:spPr>
          <a:xfrm rot="0">
            <a:off x="3895925" y="5895869"/>
            <a:ext cx="13177050" cy="0"/>
          </a:xfrm>
          <a:prstGeom prst="line">
            <a:avLst/>
          </a:prstGeom>
          <a:ln cap="flat" w="28575">
            <a:solidFill>
              <a:srgbClr val="CDCED7"/>
            </a:solidFill>
            <a:prstDash val="solid"/>
            <a:headEnd type="none" len="sm" w="sm"/>
            <a:tailEnd type="none" len="sm" w="sm"/>
          </a:ln>
        </p:spPr>
      </p:sp>
      <p:sp>
        <p:nvSpPr>
          <p:cNvPr name="AutoShape 12" id="12"/>
          <p:cNvSpPr/>
          <p:nvPr/>
        </p:nvSpPr>
        <p:spPr>
          <a:xfrm rot="0">
            <a:off x="3895925" y="7358147"/>
            <a:ext cx="13177050" cy="0"/>
          </a:xfrm>
          <a:prstGeom prst="line">
            <a:avLst/>
          </a:prstGeom>
          <a:ln cap="flat" w="28575">
            <a:solidFill>
              <a:srgbClr val="CDCED7"/>
            </a:solidFill>
            <a:prstDash val="solid"/>
            <a:headEnd type="none" len="sm" w="sm"/>
            <a:tailEnd type="none" len="sm" w="sm"/>
          </a:ln>
        </p:spPr>
      </p:sp>
      <p:sp>
        <p:nvSpPr>
          <p:cNvPr name="AutoShape 13" id="13"/>
          <p:cNvSpPr/>
          <p:nvPr/>
        </p:nvSpPr>
        <p:spPr>
          <a:xfrm rot="0">
            <a:off x="3895925" y="8820425"/>
            <a:ext cx="13177050" cy="0"/>
          </a:xfrm>
          <a:prstGeom prst="line">
            <a:avLst/>
          </a:prstGeom>
          <a:ln cap="flat" w="28575">
            <a:solidFill>
              <a:srgbClr val="CDCED7"/>
            </a:solidFill>
            <a:prstDash val="solid"/>
            <a:headEnd type="none" len="sm" w="sm"/>
            <a:tailEnd type="none" len="sm" w="sm"/>
          </a:ln>
        </p:spPr>
      </p:sp>
      <p:sp>
        <p:nvSpPr>
          <p:cNvPr name="AutoShape 14" id="14"/>
          <p:cNvSpPr/>
          <p:nvPr/>
        </p:nvSpPr>
        <p:spPr>
          <a:xfrm rot="0">
            <a:off x="3910212" y="4462165"/>
            <a:ext cx="13148475" cy="0"/>
          </a:xfrm>
          <a:prstGeom prst="line">
            <a:avLst/>
          </a:prstGeom>
          <a:ln cap="flat" w="28575">
            <a:solidFill>
              <a:srgbClr val="CDCED7"/>
            </a:solidFill>
            <a:prstDash val="solid"/>
            <a:headEnd type="none" len="sm" w="sm"/>
            <a:tailEnd type="none" len="sm" w="sm"/>
          </a:ln>
        </p:spPr>
      </p:sp>
      <p:grpSp>
        <p:nvGrpSpPr>
          <p:cNvPr name="Group 15" id="15"/>
          <p:cNvGrpSpPr/>
          <p:nvPr/>
        </p:nvGrpSpPr>
        <p:grpSpPr>
          <a:xfrm rot="0">
            <a:off x="3654934" y="2767686"/>
            <a:ext cx="3796101" cy="845562"/>
            <a:chOff x="0" y="0"/>
            <a:chExt cx="24117736" cy="5372100"/>
          </a:xfrm>
        </p:grpSpPr>
        <p:sp>
          <p:nvSpPr>
            <p:cNvPr name="Freeform 16" id="16"/>
            <p:cNvSpPr/>
            <p:nvPr/>
          </p:nvSpPr>
          <p:spPr>
            <a:xfrm flipH="false" flipV="false" rot="0">
              <a:off x="0" y="0"/>
              <a:ext cx="24117736" cy="5372100"/>
            </a:xfrm>
            <a:custGeom>
              <a:avLst/>
              <a:gdLst/>
              <a:ahLst/>
              <a:cxnLst/>
              <a:rect r="r" b="b" t="t" l="l"/>
              <a:pathLst>
                <a:path h="5372100" w="24117736">
                  <a:moveTo>
                    <a:pt x="22567066" y="0"/>
                  </a:moveTo>
                  <a:lnTo>
                    <a:pt x="1550670" y="0"/>
                  </a:lnTo>
                  <a:lnTo>
                    <a:pt x="0" y="2686050"/>
                  </a:lnTo>
                  <a:lnTo>
                    <a:pt x="1550670" y="5372100"/>
                  </a:lnTo>
                  <a:lnTo>
                    <a:pt x="22567066" y="5372100"/>
                  </a:lnTo>
                  <a:lnTo>
                    <a:pt x="24117736" y="2686050"/>
                  </a:lnTo>
                  <a:lnTo>
                    <a:pt x="22567066" y="0"/>
                  </a:lnTo>
                  <a:close/>
                </a:path>
              </a:pathLst>
            </a:custGeom>
            <a:solidFill>
              <a:srgbClr val="CDCED7"/>
            </a:solidFill>
          </p:spPr>
        </p:sp>
      </p:grpSp>
      <p:grpSp>
        <p:nvGrpSpPr>
          <p:cNvPr name="Group 17" id="17"/>
          <p:cNvGrpSpPr/>
          <p:nvPr/>
        </p:nvGrpSpPr>
        <p:grpSpPr>
          <a:xfrm rot="0">
            <a:off x="6954598" y="2767686"/>
            <a:ext cx="3796101" cy="845562"/>
            <a:chOff x="0" y="0"/>
            <a:chExt cx="24117736" cy="5372100"/>
          </a:xfrm>
        </p:grpSpPr>
        <p:sp>
          <p:nvSpPr>
            <p:cNvPr name="Freeform 18" id="18"/>
            <p:cNvSpPr/>
            <p:nvPr/>
          </p:nvSpPr>
          <p:spPr>
            <a:xfrm flipH="false" flipV="false" rot="0">
              <a:off x="0" y="0"/>
              <a:ext cx="24117736" cy="5372100"/>
            </a:xfrm>
            <a:custGeom>
              <a:avLst/>
              <a:gdLst/>
              <a:ahLst/>
              <a:cxnLst/>
              <a:rect r="r" b="b" t="t" l="l"/>
              <a:pathLst>
                <a:path h="5372100" w="24117736">
                  <a:moveTo>
                    <a:pt x="22567066" y="0"/>
                  </a:moveTo>
                  <a:lnTo>
                    <a:pt x="1550670" y="0"/>
                  </a:lnTo>
                  <a:lnTo>
                    <a:pt x="0" y="2686050"/>
                  </a:lnTo>
                  <a:lnTo>
                    <a:pt x="1550670" y="5372100"/>
                  </a:lnTo>
                  <a:lnTo>
                    <a:pt x="22567066" y="5372100"/>
                  </a:lnTo>
                  <a:lnTo>
                    <a:pt x="24117736" y="2686050"/>
                  </a:lnTo>
                  <a:lnTo>
                    <a:pt x="22567066" y="0"/>
                  </a:lnTo>
                  <a:close/>
                </a:path>
              </a:pathLst>
            </a:custGeom>
            <a:solidFill>
              <a:srgbClr val="E9EAF3"/>
            </a:solidFill>
          </p:spPr>
        </p:sp>
      </p:grpSp>
      <p:grpSp>
        <p:nvGrpSpPr>
          <p:cNvPr name="Group 19" id="19"/>
          <p:cNvGrpSpPr/>
          <p:nvPr/>
        </p:nvGrpSpPr>
        <p:grpSpPr>
          <a:xfrm rot="0">
            <a:off x="10211604" y="2767686"/>
            <a:ext cx="3796101" cy="845562"/>
            <a:chOff x="0" y="0"/>
            <a:chExt cx="24117736" cy="5372100"/>
          </a:xfrm>
        </p:grpSpPr>
        <p:sp>
          <p:nvSpPr>
            <p:cNvPr name="Freeform 20" id="20"/>
            <p:cNvSpPr/>
            <p:nvPr/>
          </p:nvSpPr>
          <p:spPr>
            <a:xfrm flipH="false" flipV="false" rot="0">
              <a:off x="0" y="0"/>
              <a:ext cx="24117736" cy="5372100"/>
            </a:xfrm>
            <a:custGeom>
              <a:avLst/>
              <a:gdLst/>
              <a:ahLst/>
              <a:cxnLst/>
              <a:rect r="r" b="b" t="t" l="l"/>
              <a:pathLst>
                <a:path h="5372100" w="24117736">
                  <a:moveTo>
                    <a:pt x="22567066" y="0"/>
                  </a:moveTo>
                  <a:lnTo>
                    <a:pt x="1550670" y="0"/>
                  </a:lnTo>
                  <a:lnTo>
                    <a:pt x="0" y="2686050"/>
                  </a:lnTo>
                  <a:lnTo>
                    <a:pt x="1550670" y="5372100"/>
                  </a:lnTo>
                  <a:lnTo>
                    <a:pt x="22567066" y="5372100"/>
                  </a:lnTo>
                  <a:lnTo>
                    <a:pt x="24117736" y="2686050"/>
                  </a:lnTo>
                  <a:lnTo>
                    <a:pt x="22567066" y="0"/>
                  </a:lnTo>
                  <a:close/>
                </a:path>
              </a:pathLst>
            </a:custGeom>
            <a:solidFill>
              <a:srgbClr val="CDCED7"/>
            </a:solidFill>
          </p:spPr>
        </p:sp>
      </p:grpSp>
      <p:grpSp>
        <p:nvGrpSpPr>
          <p:cNvPr name="Group 21" id="21"/>
          <p:cNvGrpSpPr/>
          <p:nvPr/>
        </p:nvGrpSpPr>
        <p:grpSpPr>
          <a:xfrm rot="0">
            <a:off x="13514540" y="2767686"/>
            <a:ext cx="3796101" cy="845562"/>
            <a:chOff x="0" y="0"/>
            <a:chExt cx="24117736" cy="5372100"/>
          </a:xfrm>
        </p:grpSpPr>
        <p:sp>
          <p:nvSpPr>
            <p:cNvPr name="Freeform 22" id="22"/>
            <p:cNvSpPr/>
            <p:nvPr/>
          </p:nvSpPr>
          <p:spPr>
            <a:xfrm flipH="false" flipV="false" rot="0">
              <a:off x="0" y="0"/>
              <a:ext cx="24117736" cy="5372100"/>
            </a:xfrm>
            <a:custGeom>
              <a:avLst/>
              <a:gdLst/>
              <a:ahLst/>
              <a:cxnLst/>
              <a:rect r="r" b="b" t="t" l="l"/>
              <a:pathLst>
                <a:path h="5372100" w="24117736">
                  <a:moveTo>
                    <a:pt x="22567066" y="0"/>
                  </a:moveTo>
                  <a:lnTo>
                    <a:pt x="1550670" y="0"/>
                  </a:lnTo>
                  <a:lnTo>
                    <a:pt x="0" y="2686050"/>
                  </a:lnTo>
                  <a:lnTo>
                    <a:pt x="1550670" y="5372100"/>
                  </a:lnTo>
                  <a:lnTo>
                    <a:pt x="22567066" y="5372100"/>
                  </a:lnTo>
                  <a:lnTo>
                    <a:pt x="24117736" y="2686050"/>
                  </a:lnTo>
                  <a:lnTo>
                    <a:pt x="22567066" y="0"/>
                  </a:lnTo>
                  <a:close/>
                </a:path>
              </a:pathLst>
            </a:custGeom>
            <a:solidFill>
              <a:srgbClr val="E9EAF3"/>
            </a:solidFill>
          </p:spPr>
        </p:sp>
      </p:grpSp>
      <p:sp>
        <p:nvSpPr>
          <p:cNvPr name="Freeform 23" id="23"/>
          <p:cNvSpPr/>
          <p:nvPr/>
        </p:nvSpPr>
        <p:spPr>
          <a:xfrm flipH="false" flipV="false" rot="0">
            <a:off x="14767889" y="0"/>
            <a:ext cx="3520111" cy="1989628"/>
          </a:xfrm>
          <a:custGeom>
            <a:avLst/>
            <a:gdLst/>
            <a:ahLst/>
            <a:cxnLst/>
            <a:rect r="r" b="b" t="t" l="l"/>
            <a:pathLst>
              <a:path h="1989628" w="3520111">
                <a:moveTo>
                  <a:pt x="0" y="0"/>
                </a:moveTo>
                <a:lnTo>
                  <a:pt x="3520111" y="0"/>
                </a:lnTo>
                <a:lnTo>
                  <a:pt x="3520111" y="1989628"/>
                </a:lnTo>
                <a:lnTo>
                  <a:pt x="0" y="1989628"/>
                </a:lnTo>
                <a:lnTo>
                  <a:pt x="0" y="0"/>
                </a:lnTo>
                <a:close/>
              </a:path>
            </a:pathLst>
          </a:custGeom>
          <a:blipFill>
            <a:blip r:embed="rId2"/>
            <a:stretch>
              <a:fillRect l="0" t="0" r="0" b="0"/>
            </a:stretch>
          </a:blipFill>
        </p:spPr>
      </p:sp>
      <p:sp>
        <p:nvSpPr>
          <p:cNvPr name="TextBox 24" id="24"/>
          <p:cNvSpPr txBox="true"/>
          <p:nvPr/>
        </p:nvSpPr>
        <p:spPr>
          <a:xfrm rot="0">
            <a:off x="1028700" y="5042535"/>
            <a:ext cx="2200210" cy="348615"/>
          </a:xfrm>
          <a:prstGeom prst="rect">
            <a:avLst/>
          </a:prstGeom>
        </p:spPr>
        <p:txBody>
          <a:bodyPr anchor="t" rtlCol="false" tIns="0" lIns="0" bIns="0" rIns="0">
            <a:spAutoFit/>
          </a:bodyPr>
          <a:lstStyle/>
          <a:p>
            <a:pPr algn="l" marL="0" indent="0" lvl="0">
              <a:lnSpc>
                <a:spcPts val="2760"/>
              </a:lnSpc>
              <a:spcBef>
                <a:spcPct val="0"/>
              </a:spcBef>
            </a:pPr>
            <a:r>
              <a:rPr lang="en-US" sz="2400" u="none">
                <a:solidFill>
                  <a:srgbClr val="E9EAF3"/>
                </a:solidFill>
                <a:latin typeface="DM Sans"/>
                <a:ea typeface="DM Sans"/>
                <a:cs typeface="DM Sans"/>
                <a:sym typeface="DM Sans"/>
              </a:rPr>
              <a:t>Development</a:t>
            </a:r>
          </a:p>
        </p:txBody>
      </p:sp>
      <p:sp>
        <p:nvSpPr>
          <p:cNvPr name="TextBox 25" id="25"/>
          <p:cNvSpPr txBox="true"/>
          <p:nvPr/>
        </p:nvSpPr>
        <p:spPr>
          <a:xfrm rot="0">
            <a:off x="1028700" y="6423707"/>
            <a:ext cx="2200210" cy="348615"/>
          </a:xfrm>
          <a:prstGeom prst="rect">
            <a:avLst/>
          </a:prstGeom>
        </p:spPr>
        <p:txBody>
          <a:bodyPr anchor="t" rtlCol="false" tIns="0" lIns="0" bIns="0" rIns="0">
            <a:spAutoFit/>
          </a:bodyPr>
          <a:lstStyle/>
          <a:p>
            <a:pPr algn="l" marL="0" indent="0" lvl="0">
              <a:lnSpc>
                <a:spcPts val="2760"/>
              </a:lnSpc>
              <a:spcBef>
                <a:spcPct val="0"/>
              </a:spcBef>
            </a:pPr>
            <a:r>
              <a:rPr lang="en-US" sz="2400">
                <a:solidFill>
                  <a:srgbClr val="E9EAF3"/>
                </a:solidFill>
                <a:latin typeface="DM Sans"/>
                <a:ea typeface="DM Sans"/>
                <a:cs typeface="DM Sans"/>
                <a:sym typeface="DM Sans"/>
              </a:rPr>
              <a:t>Platform</a:t>
            </a:r>
          </a:p>
        </p:txBody>
      </p:sp>
      <p:sp>
        <p:nvSpPr>
          <p:cNvPr name="TextBox 26" id="26"/>
          <p:cNvSpPr txBox="true"/>
          <p:nvPr/>
        </p:nvSpPr>
        <p:spPr>
          <a:xfrm rot="0">
            <a:off x="1028700" y="7929166"/>
            <a:ext cx="2200210" cy="348615"/>
          </a:xfrm>
          <a:prstGeom prst="rect">
            <a:avLst/>
          </a:prstGeom>
        </p:spPr>
        <p:txBody>
          <a:bodyPr anchor="t" rtlCol="false" tIns="0" lIns="0" bIns="0" rIns="0">
            <a:spAutoFit/>
          </a:bodyPr>
          <a:lstStyle/>
          <a:p>
            <a:pPr algn="l" marL="0" indent="0" lvl="0">
              <a:lnSpc>
                <a:spcPts val="2760"/>
              </a:lnSpc>
              <a:spcBef>
                <a:spcPct val="0"/>
              </a:spcBef>
            </a:pPr>
            <a:r>
              <a:rPr lang="en-US" sz="2400">
                <a:solidFill>
                  <a:srgbClr val="E9EAF3"/>
                </a:solidFill>
                <a:latin typeface="DM Sans"/>
                <a:ea typeface="DM Sans"/>
                <a:cs typeface="DM Sans"/>
                <a:sym typeface="DM Sans"/>
              </a:rPr>
              <a:t>Research </a:t>
            </a:r>
          </a:p>
        </p:txBody>
      </p:sp>
      <p:sp>
        <p:nvSpPr>
          <p:cNvPr name="TextBox 27" id="27"/>
          <p:cNvSpPr txBox="true"/>
          <p:nvPr/>
        </p:nvSpPr>
        <p:spPr>
          <a:xfrm rot="0">
            <a:off x="4089123" y="4527948"/>
            <a:ext cx="2865474"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E9EAF3"/>
                </a:solidFill>
                <a:latin typeface="DM Sans"/>
                <a:ea typeface="DM Sans"/>
                <a:cs typeface="DM Sans"/>
                <a:sym typeface="DM Sans"/>
              </a:rPr>
              <a:t>SIEM + DLP + IPS/IDS </a:t>
            </a:r>
          </a:p>
        </p:txBody>
      </p:sp>
      <p:sp>
        <p:nvSpPr>
          <p:cNvPr name="TextBox 28" id="28"/>
          <p:cNvSpPr txBox="true"/>
          <p:nvPr/>
        </p:nvSpPr>
        <p:spPr>
          <a:xfrm rot="0">
            <a:off x="4093599" y="5975939"/>
            <a:ext cx="2952197"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E9EAF3"/>
                </a:solidFill>
                <a:latin typeface="DM Sans"/>
                <a:ea typeface="DM Sans"/>
                <a:cs typeface="DM Sans"/>
                <a:sym typeface="DM Sans"/>
              </a:rPr>
              <a:t>Design Web as Frontend</a:t>
            </a:r>
          </a:p>
        </p:txBody>
      </p:sp>
      <p:sp>
        <p:nvSpPr>
          <p:cNvPr name="TextBox 29" id="29"/>
          <p:cNvSpPr txBox="true"/>
          <p:nvPr/>
        </p:nvSpPr>
        <p:spPr>
          <a:xfrm rot="0">
            <a:off x="7444964" y="4971272"/>
            <a:ext cx="2766641"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0A0E26"/>
                </a:solidFill>
                <a:latin typeface="DM Sans"/>
                <a:ea typeface="DM Sans"/>
                <a:cs typeface="DM Sans"/>
                <a:sym typeface="DM Sans"/>
              </a:rPr>
              <a:t>Firewall + Honeypot</a:t>
            </a:r>
          </a:p>
        </p:txBody>
      </p:sp>
      <p:sp>
        <p:nvSpPr>
          <p:cNvPr name="TextBox 30" id="30"/>
          <p:cNvSpPr txBox="true"/>
          <p:nvPr/>
        </p:nvSpPr>
        <p:spPr>
          <a:xfrm rot="0">
            <a:off x="7413932" y="6376082"/>
            <a:ext cx="2864195" cy="621030"/>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0A0E26"/>
                </a:solidFill>
                <a:latin typeface="DM Sans"/>
                <a:ea typeface="DM Sans"/>
                <a:cs typeface="DM Sans"/>
                <a:sym typeface="DM Sans"/>
              </a:rPr>
              <a:t>Start Create Pages and links</a:t>
            </a:r>
          </a:p>
        </p:txBody>
      </p:sp>
      <p:sp>
        <p:nvSpPr>
          <p:cNvPr name="TextBox 31" id="31"/>
          <p:cNvSpPr txBox="true"/>
          <p:nvPr/>
        </p:nvSpPr>
        <p:spPr>
          <a:xfrm rot="0">
            <a:off x="1028700" y="2956469"/>
            <a:ext cx="1864340" cy="477520"/>
          </a:xfrm>
          <a:prstGeom prst="rect">
            <a:avLst/>
          </a:prstGeom>
        </p:spPr>
        <p:txBody>
          <a:bodyPr anchor="t" rtlCol="false" tIns="0" lIns="0" bIns="0" rIns="0">
            <a:spAutoFit/>
          </a:bodyPr>
          <a:lstStyle/>
          <a:p>
            <a:pPr algn="l" marL="0" indent="0" lvl="0">
              <a:lnSpc>
                <a:spcPts val="3679"/>
              </a:lnSpc>
              <a:spcBef>
                <a:spcPct val="0"/>
              </a:spcBef>
            </a:pPr>
            <a:r>
              <a:rPr lang="en-US" b="true" sz="3199" u="none">
                <a:solidFill>
                  <a:srgbClr val="CDCED7"/>
                </a:solidFill>
                <a:latin typeface="DM Sans Bold"/>
                <a:ea typeface="DM Sans Bold"/>
                <a:cs typeface="DM Sans Bold"/>
                <a:sym typeface="DM Sans Bold"/>
              </a:rPr>
              <a:t>Teams</a:t>
            </a:r>
          </a:p>
        </p:txBody>
      </p:sp>
      <p:sp>
        <p:nvSpPr>
          <p:cNvPr name="TextBox 32" id="32"/>
          <p:cNvSpPr txBox="true"/>
          <p:nvPr/>
        </p:nvSpPr>
        <p:spPr>
          <a:xfrm rot="0">
            <a:off x="1028700" y="556664"/>
            <a:ext cx="11851795" cy="876300"/>
          </a:xfrm>
          <a:prstGeom prst="rect">
            <a:avLst/>
          </a:prstGeom>
        </p:spPr>
        <p:txBody>
          <a:bodyPr anchor="t" rtlCol="false" tIns="0" lIns="0" bIns="0" rIns="0">
            <a:spAutoFit/>
          </a:bodyPr>
          <a:lstStyle/>
          <a:p>
            <a:pPr algn="l">
              <a:lnSpc>
                <a:spcPts val="6959"/>
              </a:lnSpc>
            </a:pPr>
            <a:r>
              <a:rPr lang="en-US" sz="5799" b="true">
                <a:solidFill>
                  <a:srgbClr val="CDCED7"/>
                </a:solidFill>
                <a:latin typeface="DM Sans Bold"/>
                <a:ea typeface="DM Sans Bold"/>
                <a:cs typeface="DM Sans Bold"/>
                <a:sym typeface="DM Sans Bold"/>
              </a:rPr>
              <a:t>PROJECT ROADMAP</a:t>
            </a:r>
          </a:p>
        </p:txBody>
      </p:sp>
      <p:sp>
        <p:nvSpPr>
          <p:cNvPr name="TextBox 33" id="33"/>
          <p:cNvSpPr txBox="true"/>
          <p:nvPr/>
        </p:nvSpPr>
        <p:spPr>
          <a:xfrm rot="0">
            <a:off x="4372586" y="2943180"/>
            <a:ext cx="2372690" cy="477520"/>
          </a:xfrm>
          <a:prstGeom prst="rect">
            <a:avLst/>
          </a:prstGeom>
        </p:spPr>
        <p:txBody>
          <a:bodyPr anchor="t" rtlCol="false" tIns="0" lIns="0" bIns="0" rIns="0">
            <a:spAutoFit/>
          </a:bodyPr>
          <a:lstStyle/>
          <a:p>
            <a:pPr algn="l" marL="0" indent="0" lvl="0">
              <a:lnSpc>
                <a:spcPts val="3679"/>
              </a:lnSpc>
              <a:spcBef>
                <a:spcPct val="0"/>
              </a:spcBef>
            </a:pPr>
            <a:r>
              <a:rPr lang="en-US" b="true" sz="3199">
                <a:solidFill>
                  <a:srgbClr val="0A0E26"/>
                </a:solidFill>
                <a:latin typeface="DM Sans Bold"/>
                <a:ea typeface="DM Sans Bold"/>
                <a:cs typeface="DM Sans Bold"/>
                <a:sym typeface="DM Sans Bold"/>
              </a:rPr>
              <a:t>Phase 1</a:t>
            </a:r>
          </a:p>
        </p:txBody>
      </p:sp>
      <p:sp>
        <p:nvSpPr>
          <p:cNvPr name="TextBox 34" id="34"/>
          <p:cNvSpPr txBox="true"/>
          <p:nvPr/>
        </p:nvSpPr>
        <p:spPr>
          <a:xfrm rot="0">
            <a:off x="7556354" y="2956469"/>
            <a:ext cx="2372690" cy="477520"/>
          </a:xfrm>
          <a:prstGeom prst="rect">
            <a:avLst/>
          </a:prstGeom>
        </p:spPr>
        <p:txBody>
          <a:bodyPr anchor="t" rtlCol="false" tIns="0" lIns="0" bIns="0" rIns="0">
            <a:spAutoFit/>
          </a:bodyPr>
          <a:lstStyle/>
          <a:p>
            <a:pPr algn="l" marL="0" indent="0" lvl="0">
              <a:lnSpc>
                <a:spcPts val="3679"/>
              </a:lnSpc>
              <a:spcBef>
                <a:spcPct val="0"/>
              </a:spcBef>
            </a:pPr>
            <a:r>
              <a:rPr lang="en-US" b="true" sz="3199">
                <a:solidFill>
                  <a:srgbClr val="0A0E26"/>
                </a:solidFill>
                <a:latin typeface="DM Sans Bold"/>
                <a:ea typeface="DM Sans Bold"/>
                <a:cs typeface="DM Sans Bold"/>
                <a:sym typeface="DM Sans Bold"/>
              </a:rPr>
              <a:t>Phase 2</a:t>
            </a:r>
          </a:p>
        </p:txBody>
      </p:sp>
      <p:sp>
        <p:nvSpPr>
          <p:cNvPr name="TextBox 35" id="35"/>
          <p:cNvSpPr txBox="true"/>
          <p:nvPr/>
        </p:nvSpPr>
        <p:spPr>
          <a:xfrm rot="0">
            <a:off x="10750699" y="2956469"/>
            <a:ext cx="2372690" cy="477520"/>
          </a:xfrm>
          <a:prstGeom prst="rect">
            <a:avLst/>
          </a:prstGeom>
        </p:spPr>
        <p:txBody>
          <a:bodyPr anchor="t" rtlCol="false" tIns="0" lIns="0" bIns="0" rIns="0">
            <a:spAutoFit/>
          </a:bodyPr>
          <a:lstStyle/>
          <a:p>
            <a:pPr algn="l" marL="0" indent="0" lvl="0">
              <a:lnSpc>
                <a:spcPts val="3679"/>
              </a:lnSpc>
              <a:spcBef>
                <a:spcPct val="0"/>
              </a:spcBef>
            </a:pPr>
            <a:r>
              <a:rPr lang="en-US" b="true" sz="3199">
                <a:solidFill>
                  <a:srgbClr val="0A0E26"/>
                </a:solidFill>
                <a:latin typeface="DM Sans Bold"/>
                <a:ea typeface="DM Sans Bold"/>
                <a:cs typeface="DM Sans Bold"/>
                <a:sym typeface="DM Sans Bold"/>
              </a:rPr>
              <a:t>Phase 3</a:t>
            </a:r>
          </a:p>
        </p:txBody>
      </p:sp>
      <p:sp>
        <p:nvSpPr>
          <p:cNvPr name="TextBox 36" id="36"/>
          <p:cNvSpPr txBox="true"/>
          <p:nvPr/>
        </p:nvSpPr>
        <p:spPr>
          <a:xfrm rot="0">
            <a:off x="14053634" y="2956469"/>
            <a:ext cx="2372690" cy="477520"/>
          </a:xfrm>
          <a:prstGeom prst="rect">
            <a:avLst/>
          </a:prstGeom>
        </p:spPr>
        <p:txBody>
          <a:bodyPr anchor="t" rtlCol="false" tIns="0" lIns="0" bIns="0" rIns="0">
            <a:spAutoFit/>
          </a:bodyPr>
          <a:lstStyle/>
          <a:p>
            <a:pPr algn="l" marL="0" indent="0" lvl="0">
              <a:lnSpc>
                <a:spcPts val="3679"/>
              </a:lnSpc>
              <a:spcBef>
                <a:spcPct val="0"/>
              </a:spcBef>
            </a:pPr>
            <a:r>
              <a:rPr lang="en-US" b="true" sz="3199">
                <a:solidFill>
                  <a:srgbClr val="0A0E26"/>
                </a:solidFill>
                <a:latin typeface="DM Sans Bold"/>
                <a:ea typeface="DM Sans Bold"/>
                <a:cs typeface="DM Sans Bold"/>
                <a:sym typeface="DM Sans Bold"/>
              </a:rPr>
              <a:t>Phase 4</a:t>
            </a:r>
          </a:p>
        </p:txBody>
      </p:sp>
      <p:sp>
        <p:nvSpPr>
          <p:cNvPr name="AutoShape 37" id="37"/>
          <p:cNvSpPr/>
          <p:nvPr/>
        </p:nvSpPr>
        <p:spPr>
          <a:xfrm rot="0">
            <a:off x="10477633" y="5216302"/>
            <a:ext cx="3264045" cy="508117"/>
          </a:xfrm>
          <a:prstGeom prst="rect">
            <a:avLst/>
          </a:prstGeom>
          <a:solidFill>
            <a:srgbClr val="3C68AE"/>
          </a:solidFill>
        </p:spPr>
      </p:sp>
      <p:sp>
        <p:nvSpPr>
          <p:cNvPr name="TextBox 38" id="38"/>
          <p:cNvSpPr txBox="true"/>
          <p:nvPr/>
        </p:nvSpPr>
        <p:spPr>
          <a:xfrm rot="0">
            <a:off x="10677017" y="5297957"/>
            <a:ext cx="2766641"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CDCED7"/>
                </a:solidFill>
                <a:latin typeface="DM Sans"/>
                <a:ea typeface="DM Sans"/>
                <a:cs typeface="DM Sans"/>
                <a:sym typeface="DM Sans"/>
              </a:rPr>
              <a:t>UBA + SOAR + GRC</a:t>
            </a:r>
          </a:p>
        </p:txBody>
      </p:sp>
      <p:sp>
        <p:nvSpPr>
          <p:cNvPr name="AutoShape 39" id="39"/>
          <p:cNvSpPr/>
          <p:nvPr/>
        </p:nvSpPr>
        <p:spPr>
          <a:xfrm rot="0">
            <a:off x="13747182" y="5402039"/>
            <a:ext cx="3291714" cy="457210"/>
          </a:xfrm>
          <a:prstGeom prst="rect">
            <a:avLst/>
          </a:prstGeom>
          <a:solidFill>
            <a:srgbClr val="393078"/>
          </a:solidFill>
        </p:spPr>
      </p:sp>
      <p:sp>
        <p:nvSpPr>
          <p:cNvPr name="TextBox 40" id="40"/>
          <p:cNvSpPr txBox="true"/>
          <p:nvPr/>
        </p:nvSpPr>
        <p:spPr>
          <a:xfrm rot="0">
            <a:off x="13960172" y="5467822"/>
            <a:ext cx="2865474"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E9EAF3"/>
                </a:solidFill>
                <a:latin typeface="DM Sans"/>
                <a:ea typeface="DM Sans"/>
                <a:cs typeface="DM Sans"/>
                <a:sym typeface="DM Sans"/>
              </a:rPr>
              <a:t>Intergration</a:t>
            </a:r>
          </a:p>
        </p:txBody>
      </p:sp>
      <p:sp>
        <p:nvSpPr>
          <p:cNvPr name="AutoShape 41" id="41"/>
          <p:cNvSpPr/>
          <p:nvPr/>
        </p:nvSpPr>
        <p:spPr>
          <a:xfrm rot="0">
            <a:off x="10477633" y="6705648"/>
            <a:ext cx="3264045" cy="508117"/>
          </a:xfrm>
          <a:prstGeom prst="rect">
            <a:avLst/>
          </a:prstGeom>
          <a:solidFill>
            <a:srgbClr val="3C68AE"/>
          </a:solidFill>
        </p:spPr>
      </p:sp>
      <p:sp>
        <p:nvSpPr>
          <p:cNvPr name="TextBox 42" id="42"/>
          <p:cNvSpPr txBox="true"/>
          <p:nvPr/>
        </p:nvSpPr>
        <p:spPr>
          <a:xfrm rot="0">
            <a:off x="10677017" y="6787303"/>
            <a:ext cx="2766641"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CDCED7"/>
                </a:solidFill>
                <a:latin typeface="DM Sans"/>
                <a:ea typeface="DM Sans"/>
                <a:cs typeface="DM Sans"/>
                <a:sym typeface="DM Sans"/>
              </a:rPr>
              <a:t>Backend</a:t>
            </a:r>
          </a:p>
        </p:txBody>
      </p:sp>
      <p:sp>
        <p:nvSpPr>
          <p:cNvPr name="AutoShape 43" id="43"/>
          <p:cNvSpPr/>
          <p:nvPr/>
        </p:nvSpPr>
        <p:spPr>
          <a:xfrm rot="0">
            <a:off x="13756859" y="6915224"/>
            <a:ext cx="3291714" cy="457210"/>
          </a:xfrm>
          <a:prstGeom prst="rect">
            <a:avLst/>
          </a:prstGeom>
          <a:solidFill>
            <a:srgbClr val="393078"/>
          </a:solidFill>
        </p:spPr>
      </p:sp>
      <p:sp>
        <p:nvSpPr>
          <p:cNvPr name="TextBox 44" id="44"/>
          <p:cNvSpPr txBox="true"/>
          <p:nvPr/>
        </p:nvSpPr>
        <p:spPr>
          <a:xfrm rot="0">
            <a:off x="13993662" y="6981007"/>
            <a:ext cx="2865474"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E9EAF3"/>
                </a:solidFill>
                <a:latin typeface="DM Sans"/>
                <a:ea typeface="DM Sans"/>
                <a:cs typeface="DM Sans"/>
                <a:sym typeface="DM Sans"/>
              </a:rPr>
              <a:t>Publish for users</a:t>
            </a:r>
          </a:p>
        </p:txBody>
      </p:sp>
      <p:sp>
        <p:nvSpPr>
          <p:cNvPr name="AutoShape 45" id="45"/>
          <p:cNvSpPr/>
          <p:nvPr/>
        </p:nvSpPr>
        <p:spPr>
          <a:xfrm rot="0">
            <a:off x="3910212" y="7429779"/>
            <a:ext cx="3263346" cy="710575"/>
          </a:xfrm>
          <a:prstGeom prst="rect">
            <a:avLst/>
          </a:prstGeom>
          <a:solidFill>
            <a:srgbClr val="393078"/>
          </a:solidFill>
        </p:spPr>
      </p:sp>
      <p:sp>
        <p:nvSpPr>
          <p:cNvPr name="AutoShape 46" id="46"/>
          <p:cNvSpPr/>
          <p:nvPr/>
        </p:nvSpPr>
        <p:spPr>
          <a:xfrm rot="0">
            <a:off x="7206896" y="7776619"/>
            <a:ext cx="3232637" cy="698380"/>
          </a:xfrm>
          <a:prstGeom prst="rect">
            <a:avLst/>
          </a:prstGeom>
          <a:solidFill>
            <a:srgbClr val="E9EAF3"/>
          </a:solidFill>
        </p:spPr>
      </p:sp>
      <p:sp>
        <p:nvSpPr>
          <p:cNvPr name="TextBox 47" id="47"/>
          <p:cNvSpPr txBox="true"/>
          <p:nvPr/>
        </p:nvSpPr>
        <p:spPr>
          <a:xfrm rot="0">
            <a:off x="4055499" y="7495562"/>
            <a:ext cx="2952197" cy="621030"/>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E9EAF3"/>
                </a:solidFill>
                <a:latin typeface="DM Sans"/>
                <a:ea typeface="DM Sans"/>
                <a:cs typeface="DM Sans"/>
                <a:sym typeface="DM Sans"/>
              </a:rPr>
              <a:t>Find paper of NGSOC and each solution</a:t>
            </a:r>
          </a:p>
        </p:txBody>
      </p:sp>
      <p:sp>
        <p:nvSpPr>
          <p:cNvPr name="TextBox 48" id="48"/>
          <p:cNvSpPr txBox="true"/>
          <p:nvPr/>
        </p:nvSpPr>
        <p:spPr>
          <a:xfrm rot="0">
            <a:off x="7375832" y="7810789"/>
            <a:ext cx="2864195" cy="621030"/>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0A0E26"/>
                </a:solidFill>
                <a:latin typeface="DM Sans"/>
                <a:ea typeface="DM Sans"/>
                <a:cs typeface="DM Sans"/>
                <a:sym typeface="DM Sans"/>
              </a:rPr>
              <a:t>Academic and industry research </a:t>
            </a:r>
          </a:p>
        </p:txBody>
      </p:sp>
      <p:sp>
        <p:nvSpPr>
          <p:cNvPr name="AutoShape 49" id="49"/>
          <p:cNvSpPr/>
          <p:nvPr/>
        </p:nvSpPr>
        <p:spPr>
          <a:xfrm rot="0">
            <a:off x="10439533" y="8140354"/>
            <a:ext cx="3264045" cy="508117"/>
          </a:xfrm>
          <a:prstGeom prst="rect">
            <a:avLst/>
          </a:prstGeom>
          <a:solidFill>
            <a:srgbClr val="3C68AE"/>
          </a:solidFill>
        </p:spPr>
      </p:sp>
      <p:sp>
        <p:nvSpPr>
          <p:cNvPr name="TextBox 50" id="50"/>
          <p:cNvSpPr txBox="true"/>
          <p:nvPr/>
        </p:nvSpPr>
        <p:spPr>
          <a:xfrm rot="0">
            <a:off x="10638917" y="8222010"/>
            <a:ext cx="2766641"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CDCED7"/>
                </a:solidFill>
                <a:latin typeface="DM Sans"/>
                <a:ea typeface="DM Sans"/>
                <a:cs typeface="DM Sans"/>
                <a:sym typeface="DM Sans"/>
              </a:rPr>
              <a:t>Market Research</a:t>
            </a:r>
          </a:p>
        </p:txBody>
      </p:sp>
      <p:sp>
        <p:nvSpPr>
          <p:cNvPr name="AutoShape 51" id="51"/>
          <p:cNvSpPr/>
          <p:nvPr/>
        </p:nvSpPr>
        <p:spPr>
          <a:xfrm rot="0">
            <a:off x="13718759" y="8349931"/>
            <a:ext cx="3291714" cy="457210"/>
          </a:xfrm>
          <a:prstGeom prst="rect">
            <a:avLst/>
          </a:prstGeom>
          <a:solidFill>
            <a:srgbClr val="393078"/>
          </a:solidFill>
        </p:spPr>
      </p:sp>
      <p:sp>
        <p:nvSpPr>
          <p:cNvPr name="TextBox 52" id="52"/>
          <p:cNvSpPr txBox="true"/>
          <p:nvPr/>
        </p:nvSpPr>
        <p:spPr>
          <a:xfrm rot="0">
            <a:off x="13955562" y="8415714"/>
            <a:ext cx="2865474" cy="306705"/>
          </a:xfrm>
          <a:prstGeom prst="rect">
            <a:avLst/>
          </a:prstGeom>
        </p:spPr>
        <p:txBody>
          <a:bodyPr anchor="t" rtlCol="false" tIns="0" lIns="0" bIns="0" rIns="0">
            <a:spAutoFit/>
          </a:bodyPr>
          <a:lstStyle/>
          <a:p>
            <a:pPr algn="ctr" marL="0" indent="0" lvl="0">
              <a:lnSpc>
                <a:spcPts val="2519"/>
              </a:lnSpc>
              <a:spcBef>
                <a:spcPct val="0"/>
              </a:spcBef>
            </a:pPr>
            <a:r>
              <a:rPr lang="en-US" sz="1799" spc="8">
                <a:solidFill>
                  <a:srgbClr val="E9EAF3"/>
                </a:solidFill>
                <a:latin typeface="DM Sans"/>
                <a:ea typeface="DM Sans"/>
                <a:cs typeface="DM Sans"/>
                <a:sym typeface="DM Sans"/>
              </a:rPr>
              <a:t>Publish a research paper</a:t>
            </a:r>
          </a:p>
        </p:txBody>
      </p:sp>
    </p:spTree>
  </p:cSld>
  <p:clrMapOvr>
    <a:masterClrMapping/>
  </p:clrMapOvr>
  <p:transition spd="slow">
    <p:cover dir="l"/>
  </p:transition>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9160887" y="1800055"/>
            <a:ext cx="271026" cy="8486945"/>
            <a:chOff x="0" y="0"/>
            <a:chExt cx="361368" cy="11315927"/>
          </a:xfrm>
        </p:grpSpPr>
        <p:sp>
          <p:nvSpPr>
            <p:cNvPr name="AutoShape 3" id="3"/>
            <p:cNvSpPr/>
            <p:nvPr/>
          </p:nvSpPr>
          <p:spPr>
            <a:xfrm rot="0">
              <a:off x="156310" y="271026"/>
              <a:ext cx="48749" cy="10773875"/>
            </a:xfrm>
            <a:prstGeom prst="rect">
              <a:avLst/>
            </a:prstGeom>
            <a:solidFill>
              <a:srgbClr val="B2B3BB"/>
            </a:solidFill>
          </p:spPr>
        </p:sp>
        <p:grpSp>
          <p:nvGrpSpPr>
            <p:cNvPr name="Group 4" id="4"/>
            <p:cNvGrpSpPr/>
            <p:nvPr/>
          </p:nvGrpSpPr>
          <p:grpSpPr>
            <a:xfrm rot="0">
              <a:off x="0" y="0"/>
              <a:ext cx="361368" cy="361368"/>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B3BB"/>
              </a:solidFill>
            </p:spPr>
          </p:sp>
        </p:grpSp>
        <p:grpSp>
          <p:nvGrpSpPr>
            <p:cNvPr name="Group 6" id="6"/>
            <p:cNvGrpSpPr/>
            <p:nvPr/>
          </p:nvGrpSpPr>
          <p:grpSpPr>
            <a:xfrm rot="0">
              <a:off x="0" y="2738640"/>
              <a:ext cx="361368" cy="361368"/>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B3BB"/>
              </a:solidFill>
            </p:spPr>
          </p:sp>
        </p:grpSp>
        <p:grpSp>
          <p:nvGrpSpPr>
            <p:cNvPr name="Group 8" id="8"/>
            <p:cNvGrpSpPr/>
            <p:nvPr/>
          </p:nvGrpSpPr>
          <p:grpSpPr>
            <a:xfrm rot="0">
              <a:off x="0" y="5477279"/>
              <a:ext cx="361368" cy="361368"/>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B3BB"/>
              </a:solidFill>
            </p:spPr>
          </p:sp>
        </p:grpSp>
        <p:grpSp>
          <p:nvGrpSpPr>
            <p:cNvPr name="Group 10" id="10"/>
            <p:cNvGrpSpPr/>
            <p:nvPr/>
          </p:nvGrpSpPr>
          <p:grpSpPr>
            <a:xfrm rot="0">
              <a:off x="0" y="8215919"/>
              <a:ext cx="361368" cy="361368"/>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B3BB"/>
              </a:solidFill>
            </p:spPr>
          </p:sp>
        </p:grpSp>
        <p:grpSp>
          <p:nvGrpSpPr>
            <p:cNvPr name="Group 12" id="12"/>
            <p:cNvGrpSpPr/>
            <p:nvPr/>
          </p:nvGrpSpPr>
          <p:grpSpPr>
            <a:xfrm rot="0">
              <a:off x="0" y="10954559"/>
              <a:ext cx="361368" cy="361368"/>
              <a:chOff x="0" y="0"/>
              <a:chExt cx="6350000" cy="6350000"/>
            </a:xfrm>
          </p:grpSpPr>
          <p:sp>
            <p:nvSpPr>
              <p:cNvPr name="Freeform 13" id="13"/>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B3BB"/>
              </a:solidFill>
            </p:spPr>
          </p:sp>
        </p:grpSp>
      </p:grpSp>
      <p:sp>
        <p:nvSpPr>
          <p:cNvPr name="Freeform 14" id="14"/>
          <p:cNvSpPr/>
          <p:nvPr/>
        </p:nvSpPr>
        <p:spPr>
          <a:xfrm flipH="false" flipV="false" rot="1363848">
            <a:off x="2216916" y="261637"/>
            <a:ext cx="1363978" cy="1534127"/>
          </a:xfrm>
          <a:custGeom>
            <a:avLst/>
            <a:gdLst/>
            <a:ahLst/>
            <a:cxnLst/>
            <a:rect r="r" b="b" t="t" l="l"/>
            <a:pathLst>
              <a:path h="1534127" w="1363978">
                <a:moveTo>
                  <a:pt x="0" y="0"/>
                </a:moveTo>
                <a:lnTo>
                  <a:pt x="1363978" y="0"/>
                </a:lnTo>
                <a:lnTo>
                  <a:pt x="1363978" y="1534126"/>
                </a:lnTo>
                <a:lnTo>
                  <a:pt x="0" y="153412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5" id="15"/>
          <p:cNvSpPr txBox="true"/>
          <p:nvPr/>
        </p:nvSpPr>
        <p:spPr>
          <a:xfrm rot="0">
            <a:off x="0" y="170581"/>
            <a:ext cx="18288000" cy="1352550"/>
          </a:xfrm>
          <a:prstGeom prst="rect">
            <a:avLst/>
          </a:prstGeom>
        </p:spPr>
        <p:txBody>
          <a:bodyPr anchor="t" rtlCol="false" tIns="0" lIns="0" bIns="0" rIns="0">
            <a:spAutoFit/>
          </a:bodyPr>
          <a:lstStyle/>
          <a:p>
            <a:pPr algn="ctr" marL="0" indent="0" lvl="0">
              <a:lnSpc>
                <a:spcPts val="10665"/>
              </a:lnSpc>
            </a:pPr>
            <a:r>
              <a:rPr lang="en-US" b="true" sz="8887">
                <a:solidFill>
                  <a:srgbClr val="0A0E26"/>
                </a:solidFill>
                <a:latin typeface="DM Sans Bold"/>
                <a:ea typeface="DM Sans Bold"/>
                <a:cs typeface="DM Sans Bold"/>
                <a:sym typeface="DM Sans Bold"/>
              </a:rPr>
              <a:t>Future WORK</a:t>
            </a:r>
          </a:p>
        </p:txBody>
      </p:sp>
      <p:sp>
        <p:nvSpPr>
          <p:cNvPr name="TextBox 16" id="16"/>
          <p:cNvSpPr txBox="true"/>
          <p:nvPr/>
        </p:nvSpPr>
        <p:spPr>
          <a:xfrm rot="0">
            <a:off x="152400" y="2100877"/>
            <a:ext cx="8751356" cy="7795260"/>
          </a:xfrm>
          <a:prstGeom prst="rect">
            <a:avLst/>
          </a:prstGeom>
        </p:spPr>
        <p:txBody>
          <a:bodyPr anchor="t" rtlCol="false" tIns="0" lIns="0" bIns="0" rIns="0">
            <a:spAutoFit/>
          </a:bodyPr>
          <a:lstStyle/>
          <a:p>
            <a:pPr algn="just">
              <a:lnSpc>
                <a:spcPts val="2940"/>
              </a:lnSpc>
            </a:pPr>
          </a:p>
          <a:p>
            <a:pPr algn="just">
              <a:lnSpc>
                <a:spcPts val="2940"/>
              </a:lnSpc>
            </a:pPr>
            <a:r>
              <a:rPr lang="en-US" sz="2100" spc="10">
                <a:solidFill>
                  <a:srgbClr val="0A0E26"/>
                </a:solidFill>
                <a:latin typeface="DM Sans"/>
                <a:ea typeface="DM Sans"/>
                <a:cs typeface="DM Sans"/>
                <a:sym typeface="DM Sans"/>
              </a:rPr>
              <a:t>S</a:t>
            </a:r>
            <a:r>
              <a:rPr lang="en-US" b="true" sz="2100" spc="10">
                <a:solidFill>
                  <a:srgbClr val="0A0E26"/>
                </a:solidFill>
                <a:latin typeface="DM Sans Bold"/>
                <a:ea typeface="DM Sans Bold"/>
                <a:cs typeface="DM Sans Bold"/>
                <a:sym typeface="DM Sans Bold"/>
              </a:rPr>
              <a:t>OAR Integration</a:t>
            </a:r>
          </a:p>
          <a:p>
            <a:pPr algn="just">
              <a:lnSpc>
                <a:spcPts val="2940"/>
              </a:lnSpc>
              <a:spcBef>
                <a:spcPct val="0"/>
              </a:spcBef>
            </a:pPr>
            <a:r>
              <a:rPr lang="en-US" sz="2100" spc="10">
                <a:solidFill>
                  <a:srgbClr val="0A0E26"/>
                </a:solidFill>
                <a:latin typeface="DM Sans"/>
                <a:ea typeface="DM Sans"/>
                <a:cs typeface="DM Sans"/>
                <a:sym typeface="DM Sans"/>
              </a:rPr>
              <a:t>Implement advanced Security Orchestration, Automation, and Response (SOAR) systems to improve incident management and automated responses.</a:t>
            </a:r>
          </a:p>
          <a:p>
            <a:pPr algn="just">
              <a:lnSpc>
                <a:spcPts val="2940"/>
              </a:lnSpc>
              <a:spcBef>
                <a:spcPct val="0"/>
              </a:spcBef>
            </a:pPr>
            <a:r>
              <a:rPr lang="en-US" sz="2100" spc="10">
                <a:solidFill>
                  <a:srgbClr val="0A0E26"/>
                </a:solidFill>
                <a:latin typeface="DM Sans"/>
                <a:ea typeface="DM Sans"/>
                <a:cs typeface="DM Sans"/>
                <a:sym typeface="DM Sans"/>
              </a:rPr>
              <a:t>Enable seamless workflow automation between SOC tools for efficiency.</a:t>
            </a:r>
          </a:p>
          <a:p>
            <a:pPr algn="just">
              <a:lnSpc>
                <a:spcPts val="2940"/>
              </a:lnSpc>
              <a:spcBef>
                <a:spcPct val="0"/>
              </a:spcBef>
            </a:pPr>
          </a:p>
          <a:p>
            <a:pPr algn="just">
              <a:lnSpc>
                <a:spcPts val="2940"/>
              </a:lnSpc>
            </a:pPr>
            <a:r>
              <a:rPr lang="en-US" b="true" sz="2100" spc="10">
                <a:solidFill>
                  <a:srgbClr val="0A0E26"/>
                </a:solidFill>
                <a:latin typeface="DM Sans Bold"/>
                <a:ea typeface="DM Sans Bold"/>
                <a:cs typeface="DM Sans Bold"/>
                <a:sym typeface="DM Sans Bold"/>
              </a:rPr>
              <a:t>UBA Integration</a:t>
            </a:r>
          </a:p>
          <a:p>
            <a:pPr algn="just">
              <a:lnSpc>
                <a:spcPts val="2940"/>
              </a:lnSpc>
              <a:spcBef>
                <a:spcPct val="0"/>
              </a:spcBef>
            </a:pPr>
            <a:r>
              <a:rPr lang="en-US" sz="2100" spc="10">
                <a:solidFill>
                  <a:srgbClr val="0A0E26"/>
                </a:solidFill>
                <a:latin typeface="DM Sans"/>
                <a:ea typeface="DM Sans"/>
                <a:cs typeface="DM Sans"/>
                <a:sym typeface="DM Sans"/>
              </a:rPr>
              <a:t>Integrate enhanced User Behavior Analytics (UBA) for deeper insights into user activities and threat patterns.</a:t>
            </a:r>
          </a:p>
          <a:p>
            <a:pPr algn="just">
              <a:lnSpc>
                <a:spcPts val="2940"/>
              </a:lnSpc>
              <a:spcBef>
                <a:spcPct val="0"/>
              </a:spcBef>
            </a:pPr>
            <a:r>
              <a:rPr lang="en-US" sz="2100" spc="10">
                <a:solidFill>
                  <a:srgbClr val="0A0E26"/>
                </a:solidFill>
                <a:latin typeface="DM Sans"/>
                <a:ea typeface="DM Sans"/>
                <a:cs typeface="DM Sans"/>
                <a:sym typeface="DM Sans"/>
              </a:rPr>
              <a:t>Strengthen anomaly detection capabilities using predictive AI/ML algorithms.</a:t>
            </a:r>
          </a:p>
          <a:p>
            <a:pPr algn="just">
              <a:lnSpc>
                <a:spcPts val="2940"/>
              </a:lnSpc>
              <a:spcBef>
                <a:spcPct val="0"/>
              </a:spcBef>
            </a:pPr>
          </a:p>
          <a:p>
            <a:pPr algn="just">
              <a:lnSpc>
                <a:spcPts val="2940"/>
              </a:lnSpc>
              <a:spcBef>
                <a:spcPct val="0"/>
              </a:spcBef>
            </a:pPr>
            <a:r>
              <a:rPr lang="en-US" b="true" sz="2100" spc="10">
                <a:solidFill>
                  <a:srgbClr val="0A0E26"/>
                </a:solidFill>
                <a:latin typeface="DM Sans Bold"/>
                <a:ea typeface="DM Sans Bold"/>
                <a:cs typeface="DM Sans Bold"/>
                <a:sym typeface="DM Sans Bold"/>
              </a:rPr>
              <a:t>GRC Services</a:t>
            </a:r>
          </a:p>
          <a:p>
            <a:pPr algn="just">
              <a:lnSpc>
                <a:spcPts val="2940"/>
              </a:lnSpc>
              <a:spcBef>
                <a:spcPct val="0"/>
              </a:spcBef>
            </a:pPr>
            <a:r>
              <a:rPr lang="en-US" sz="2100" spc="10">
                <a:solidFill>
                  <a:srgbClr val="0A0E26"/>
                </a:solidFill>
                <a:latin typeface="DM Sans"/>
                <a:ea typeface="DM Sans"/>
                <a:cs typeface="DM Sans"/>
                <a:sym typeface="DM Sans"/>
              </a:rPr>
              <a:t>Expand Governance, Risk, and Compliance (GRC) offerings to include automated frameworks for regulatory adherence, such as GDPR and ISO 27001.</a:t>
            </a:r>
          </a:p>
          <a:p>
            <a:pPr algn="just">
              <a:lnSpc>
                <a:spcPts val="2940"/>
              </a:lnSpc>
              <a:spcBef>
                <a:spcPct val="0"/>
              </a:spcBef>
            </a:pPr>
            <a:r>
              <a:rPr lang="en-US" sz="2100" spc="10">
                <a:solidFill>
                  <a:srgbClr val="0A0E26"/>
                </a:solidFill>
                <a:latin typeface="DM Sans"/>
                <a:ea typeface="DM Sans"/>
                <a:cs typeface="DM Sans"/>
                <a:sym typeface="DM Sans"/>
              </a:rPr>
              <a:t>Build real-time compliance dashboards for efficient monitoring and auditing.</a:t>
            </a:r>
          </a:p>
          <a:p>
            <a:pPr algn="just">
              <a:lnSpc>
                <a:spcPts val="2940"/>
              </a:lnSpc>
              <a:spcBef>
                <a:spcPct val="0"/>
              </a:spcBef>
            </a:pPr>
          </a:p>
        </p:txBody>
      </p:sp>
      <p:sp>
        <p:nvSpPr>
          <p:cNvPr name="TextBox 17" id="17"/>
          <p:cNvSpPr txBox="true"/>
          <p:nvPr/>
        </p:nvSpPr>
        <p:spPr>
          <a:xfrm rot="0">
            <a:off x="9689088" y="2144628"/>
            <a:ext cx="8382999" cy="7750175"/>
          </a:xfrm>
          <a:prstGeom prst="rect">
            <a:avLst/>
          </a:prstGeom>
        </p:spPr>
        <p:txBody>
          <a:bodyPr anchor="t" rtlCol="false" tIns="0" lIns="0" bIns="0" rIns="0">
            <a:spAutoFit/>
          </a:bodyPr>
          <a:lstStyle/>
          <a:p>
            <a:pPr algn="l">
              <a:lnSpc>
                <a:spcPts val="2800"/>
              </a:lnSpc>
              <a:spcBef>
                <a:spcPct val="0"/>
              </a:spcBef>
            </a:pPr>
            <a:r>
              <a:rPr lang="en-US" b="true" sz="2000" spc="10">
                <a:solidFill>
                  <a:srgbClr val="0A0E26"/>
                </a:solidFill>
                <a:latin typeface="DM Sans Bold"/>
                <a:ea typeface="DM Sans Bold"/>
                <a:cs typeface="DM Sans Bold"/>
                <a:sym typeface="DM Sans Bold"/>
              </a:rPr>
              <a:t>Cloud Integration</a:t>
            </a:r>
          </a:p>
          <a:p>
            <a:pPr algn="l">
              <a:lnSpc>
                <a:spcPts val="2800"/>
              </a:lnSpc>
              <a:spcBef>
                <a:spcPct val="0"/>
              </a:spcBef>
            </a:pPr>
            <a:r>
              <a:rPr lang="en-US" sz="2000" spc="10">
                <a:solidFill>
                  <a:srgbClr val="0A0E26"/>
                </a:solidFill>
                <a:latin typeface="DM Sans"/>
                <a:ea typeface="DM Sans"/>
                <a:cs typeface="DM Sans"/>
                <a:sym typeface="DM Sans"/>
              </a:rPr>
              <a:t>Develop robust integrations with cloud-native tools like AWS Security Hub and Azure Sentinel for hybrid and multi-cloud environments.</a:t>
            </a:r>
          </a:p>
          <a:p>
            <a:pPr algn="l">
              <a:lnSpc>
                <a:spcPts val="2800"/>
              </a:lnSpc>
              <a:spcBef>
                <a:spcPct val="0"/>
              </a:spcBef>
            </a:pPr>
            <a:r>
              <a:rPr lang="en-US" sz="2000" spc="10">
                <a:solidFill>
                  <a:srgbClr val="0A0E26"/>
                </a:solidFill>
                <a:latin typeface="DM Sans"/>
                <a:ea typeface="DM Sans"/>
                <a:cs typeface="DM Sans"/>
                <a:sym typeface="DM Sans"/>
              </a:rPr>
              <a:t>Optimize scalability and flexibility of the SOC platform for cloud users.</a:t>
            </a:r>
          </a:p>
          <a:p>
            <a:pPr algn="l">
              <a:lnSpc>
                <a:spcPts val="2800"/>
              </a:lnSpc>
              <a:spcBef>
                <a:spcPct val="0"/>
              </a:spcBef>
            </a:pPr>
          </a:p>
          <a:p>
            <a:pPr algn="l">
              <a:lnSpc>
                <a:spcPts val="2800"/>
              </a:lnSpc>
              <a:spcBef>
                <a:spcPct val="0"/>
              </a:spcBef>
            </a:pPr>
            <a:r>
              <a:rPr lang="en-US" b="true" sz="2000" spc="10">
                <a:solidFill>
                  <a:srgbClr val="0A0E26"/>
                </a:solidFill>
                <a:latin typeface="DM Sans Bold"/>
                <a:ea typeface="DM Sans Bold"/>
                <a:cs typeface="DM Sans Bold"/>
                <a:sym typeface="DM Sans Bold"/>
              </a:rPr>
              <a:t>AI Integration</a:t>
            </a:r>
          </a:p>
          <a:p>
            <a:pPr algn="l">
              <a:lnSpc>
                <a:spcPts val="2800"/>
              </a:lnSpc>
              <a:spcBef>
                <a:spcPct val="0"/>
              </a:spcBef>
            </a:pPr>
            <a:r>
              <a:rPr lang="en-US" sz="2000" spc="10">
                <a:solidFill>
                  <a:srgbClr val="0A0E26"/>
                </a:solidFill>
                <a:latin typeface="DM Sans"/>
                <a:ea typeface="DM Sans"/>
                <a:cs typeface="DM Sans"/>
                <a:sym typeface="DM Sans"/>
              </a:rPr>
              <a:t>Embed Artificial Intelligence (AI) for advanced threat detection, behavior analysis, and predictive modeling.</a:t>
            </a:r>
          </a:p>
          <a:p>
            <a:pPr algn="l">
              <a:lnSpc>
                <a:spcPts val="2800"/>
              </a:lnSpc>
              <a:spcBef>
                <a:spcPct val="0"/>
              </a:spcBef>
            </a:pPr>
            <a:r>
              <a:rPr lang="en-US" sz="2000" spc="10">
                <a:solidFill>
                  <a:srgbClr val="0A0E26"/>
                </a:solidFill>
                <a:latin typeface="DM Sans"/>
                <a:ea typeface="DM Sans"/>
                <a:cs typeface="DM Sans"/>
                <a:sym typeface="DM Sans"/>
              </a:rPr>
              <a:t>Leverage AI-powered insights to automate and enhance decision-making processes.</a:t>
            </a:r>
          </a:p>
          <a:p>
            <a:pPr algn="l">
              <a:lnSpc>
                <a:spcPts val="2800"/>
              </a:lnSpc>
              <a:spcBef>
                <a:spcPct val="0"/>
              </a:spcBef>
            </a:pPr>
          </a:p>
          <a:p>
            <a:pPr algn="l">
              <a:lnSpc>
                <a:spcPts val="2800"/>
              </a:lnSpc>
              <a:spcBef>
                <a:spcPct val="0"/>
              </a:spcBef>
            </a:pPr>
            <a:r>
              <a:rPr lang="en-US" b="true" sz="2000" spc="10">
                <a:solidFill>
                  <a:srgbClr val="0A0E26"/>
                </a:solidFill>
                <a:latin typeface="DM Sans Bold"/>
                <a:ea typeface="DM Sans Bold"/>
                <a:cs typeface="DM Sans Bold"/>
                <a:sym typeface="DM Sans Bold"/>
              </a:rPr>
              <a:t>Training and Simulation</a:t>
            </a:r>
          </a:p>
          <a:p>
            <a:pPr algn="l">
              <a:lnSpc>
                <a:spcPts val="2800"/>
              </a:lnSpc>
              <a:spcBef>
                <a:spcPct val="0"/>
              </a:spcBef>
            </a:pPr>
            <a:r>
              <a:rPr lang="en-US" sz="2000" spc="10">
                <a:solidFill>
                  <a:srgbClr val="0A0E26"/>
                </a:solidFill>
                <a:latin typeface="DM Sans"/>
                <a:ea typeface="DM Sans"/>
                <a:cs typeface="DM Sans"/>
                <a:sym typeface="DM Sans"/>
              </a:rPr>
              <a:t>Create immersive training programs for SOC analysts using real-world attack scenarios.</a:t>
            </a:r>
          </a:p>
          <a:p>
            <a:pPr algn="l">
              <a:lnSpc>
                <a:spcPts val="2800"/>
              </a:lnSpc>
              <a:spcBef>
                <a:spcPct val="0"/>
              </a:spcBef>
            </a:pPr>
            <a:r>
              <a:rPr lang="en-US" sz="2000" spc="10">
                <a:solidFill>
                  <a:srgbClr val="0A0E26"/>
                </a:solidFill>
                <a:latin typeface="DM Sans"/>
                <a:ea typeface="DM Sans"/>
                <a:cs typeface="DM Sans"/>
                <a:sym typeface="DM Sans"/>
              </a:rPr>
              <a:t>Incorporate gamification techniques to foster skill development and engagement.</a:t>
            </a:r>
          </a:p>
          <a:p>
            <a:pPr algn="l">
              <a:lnSpc>
                <a:spcPts val="2800"/>
              </a:lnSpc>
              <a:spcBef>
                <a:spcPct val="0"/>
              </a:spcBef>
            </a:pPr>
          </a:p>
          <a:p>
            <a:pPr algn="l">
              <a:lnSpc>
                <a:spcPts val="2800"/>
              </a:lnSpc>
              <a:spcBef>
                <a:spcPct val="0"/>
              </a:spcBef>
            </a:pPr>
            <a:r>
              <a:rPr lang="en-US" b="true" sz="2000" spc="10">
                <a:solidFill>
                  <a:srgbClr val="0A0E26"/>
                </a:solidFill>
                <a:latin typeface="DM Sans Bold"/>
                <a:ea typeface="DM Sans Bold"/>
                <a:cs typeface="DM Sans Bold"/>
                <a:sym typeface="DM Sans Bold"/>
              </a:rPr>
              <a:t>Legal License</a:t>
            </a:r>
          </a:p>
          <a:p>
            <a:pPr algn="l">
              <a:lnSpc>
                <a:spcPts val="2800"/>
              </a:lnSpc>
              <a:spcBef>
                <a:spcPct val="0"/>
              </a:spcBef>
            </a:pPr>
            <a:r>
              <a:rPr lang="en-US" sz="2000" spc="10">
                <a:solidFill>
                  <a:srgbClr val="0A0E26"/>
                </a:solidFill>
                <a:latin typeface="DM Sans"/>
                <a:ea typeface="DM Sans"/>
                <a:cs typeface="DM Sans"/>
                <a:sym typeface="DM Sans"/>
              </a:rPr>
              <a:t>Obtain certifications and licenses for global market compliance, ensuring credibility and legality in different regions.</a:t>
            </a:r>
          </a:p>
          <a:p>
            <a:pPr algn="l">
              <a:lnSpc>
                <a:spcPts val="2800"/>
              </a:lnSpc>
              <a:spcBef>
                <a:spcPct val="0"/>
              </a:spcBef>
            </a:pPr>
            <a:r>
              <a:rPr lang="en-US" sz="2000" spc="10">
                <a:solidFill>
                  <a:srgbClr val="0A0E26"/>
                </a:solidFill>
                <a:latin typeface="DM Sans"/>
                <a:ea typeface="DM Sans"/>
                <a:cs typeface="DM Sans"/>
                <a:sym typeface="DM Sans"/>
              </a:rPr>
              <a:t>Provide compliance-ready services to industries requiring stringent regulatory adherence.</a:t>
            </a:r>
          </a:p>
        </p:txBody>
      </p:sp>
    </p:spTree>
  </p:cSld>
  <p:clrMapOvr>
    <a:masterClrMapping/>
  </p:clrMapOvr>
  <p:transition spd="slow">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6282F"/>
        </a:solidFill>
      </p:bgPr>
    </p:bg>
    <p:spTree>
      <p:nvGrpSpPr>
        <p:cNvPr id="1" name=""/>
        <p:cNvGrpSpPr/>
        <p:nvPr/>
      </p:nvGrpSpPr>
      <p:grpSpPr>
        <a:xfrm>
          <a:off x="0" y="0"/>
          <a:ext cx="0" cy="0"/>
          <a:chOff x="0" y="0"/>
          <a:chExt cx="0" cy="0"/>
        </a:xfrm>
      </p:grpSpPr>
      <p:grpSp>
        <p:nvGrpSpPr>
          <p:cNvPr name="Group 2" id="2"/>
          <p:cNvGrpSpPr/>
          <p:nvPr/>
        </p:nvGrpSpPr>
        <p:grpSpPr>
          <a:xfrm rot="0">
            <a:off x="1514462" y="1514462"/>
            <a:ext cx="15259077" cy="7258077"/>
            <a:chOff x="0" y="0"/>
            <a:chExt cx="4018852" cy="1911592"/>
          </a:xfrm>
        </p:grpSpPr>
        <p:sp>
          <p:nvSpPr>
            <p:cNvPr name="Freeform 3" id="3"/>
            <p:cNvSpPr/>
            <p:nvPr/>
          </p:nvSpPr>
          <p:spPr>
            <a:xfrm flipH="false" flipV="false" rot="0">
              <a:off x="0" y="0"/>
              <a:ext cx="4018852" cy="1911592"/>
            </a:xfrm>
            <a:custGeom>
              <a:avLst/>
              <a:gdLst/>
              <a:ahLst/>
              <a:cxnLst/>
              <a:rect r="r" b="b" t="t" l="l"/>
              <a:pathLst>
                <a:path h="1911592" w="4018852">
                  <a:moveTo>
                    <a:pt x="0" y="0"/>
                  </a:moveTo>
                  <a:lnTo>
                    <a:pt x="4018852" y="0"/>
                  </a:lnTo>
                  <a:lnTo>
                    <a:pt x="4018852" y="1911592"/>
                  </a:lnTo>
                  <a:lnTo>
                    <a:pt x="0" y="1911592"/>
                  </a:lnTo>
                  <a:close/>
                </a:path>
              </a:pathLst>
            </a:custGeom>
            <a:solidFill>
              <a:srgbClr val="3C68AE">
                <a:alpha val="44706"/>
              </a:srgbClr>
            </a:solidFill>
          </p:spPr>
        </p:sp>
        <p:sp>
          <p:nvSpPr>
            <p:cNvPr name="TextBox 4" id="4"/>
            <p:cNvSpPr txBox="true"/>
            <p:nvPr/>
          </p:nvSpPr>
          <p:spPr>
            <a:xfrm>
              <a:off x="0" y="-38100"/>
              <a:ext cx="4018852" cy="1949692"/>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05896" y="96820"/>
            <a:ext cx="2863845" cy="2119245"/>
          </a:xfrm>
          <a:custGeom>
            <a:avLst/>
            <a:gdLst/>
            <a:ahLst/>
            <a:cxnLst/>
            <a:rect r="r" b="b" t="t" l="l"/>
            <a:pathLst>
              <a:path h="2119245" w="2863845">
                <a:moveTo>
                  <a:pt x="0" y="0"/>
                </a:moveTo>
                <a:lnTo>
                  <a:pt x="2863845" y="0"/>
                </a:lnTo>
                <a:lnTo>
                  <a:pt x="2863845" y="2119245"/>
                </a:lnTo>
                <a:lnTo>
                  <a:pt x="0" y="21192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669103" y="7902013"/>
            <a:ext cx="2494621" cy="2220213"/>
          </a:xfrm>
          <a:custGeom>
            <a:avLst/>
            <a:gdLst/>
            <a:ahLst/>
            <a:cxnLst/>
            <a:rect r="r" b="b" t="t" l="l"/>
            <a:pathLst>
              <a:path h="2220213" w="2494621">
                <a:moveTo>
                  <a:pt x="0" y="0"/>
                </a:moveTo>
                <a:lnTo>
                  <a:pt x="2494621" y="0"/>
                </a:lnTo>
                <a:lnTo>
                  <a:pt x="2494621" y="2220213"/>
                </a:lnTo>
                <a:lnTo>
                  <a:pt x="0" y="22202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514462" y="1238237"/>
            <a:ext cx="15259077" cy="7514002"/>
          </a:xfrm>
          <a:prstGeom prst="rect">
            <a:avLst/>
          </a:prstGeom>
        </p:spPr>
        <p:txBody>
          <a:bodyPr anchor="t" rtlCol="false" tIns="0" lIns="0" bIns="0" rIns="0">
            <a:spAutoFit/>
          </a:bodyPr>
          <a:lstStyle/>
          <a:p>
            <a:pPr algn="ctr">
              <a:lnSpc>
                <a:spcPts val="20017"/>
              </a:lnSpc>
              <a:spcBef>
                <a:spcPct val="0"/>
              </a:spcBef>
            </a:pPr>
            <a:r>
              <a:rPr lang="en-US" sz="14298">
                <a:solidFill>
                  <a:srgbClr val="FFFFFF"/>
                </a:solidFill>
                <a:latin typeface="DM Sans"/>
                <a:ea typeface="DM Sans"/>
                <a:cs typeface="DM Sans"/>
                <a:sym typeface="DM Sans"/>
              </a:rPr>
              <a:t>Why is a Next-Generation SOC necessary now?</a:t>
            </a:r>
          </a:p>
        </p:txBody>
      </p:sp>
    </p:spTree>
  </p:cSld>
  <p:clrMapOvr>
    <a:masterClrMapping/>
  </p:clrMapOvr>
  <p:transition spd="fast">
    <p:wipe dir="l"/>
  </p:transition>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7259300" y="4629150"/>
            <a:ext cx="1262496" cy="1028700"/>
            <a:chOff x="0" y="0"/>
            <a:chExt cx="332509" cy="270933"/>
          </a:xfrm>
        </p:grpSpPr>
        <p:sp>
          <p:nvSpPr>
            <p:cNvPr name="Freeform 3" id="3"/>
            <p:cNvSpPr/>
            <p:nvPr/>
          </p:nvSpPr>
          <p:spPr>
            <a:xfrm flipH="false" flipV="false" rot="0">
              <a:off x="0" y="0"/>
              <a:ext cx="332509" cy="270933"/>
            </a:xfrm>
            <a:custGeom>
              <a:avLst/>
              <a:gdLst/>
              <a:ahLst/>
              <a:cxnLst/>
              <a:rect r="r" b="b" t="t" l="l"/>
              <a:pathLst>
                <a:path h="270933" w="332509">
                  <a:moveTo>
                    <a:pt x="0" y="0"/>
                  </a:moveTo>
                  <a:lnTo>
                    <a:pt x="332509" y="0"/>
                  </a:lnTo>
                  <a:lnTo>
                    <a:pt x="332509" y="270933"/>
                  </a:lnTo>
                  <a:lnTo>
                    <a:pt x="0" y="270933"/>
                  </a:lnTo>
                  <a:close/>
                </a:path>
              </a:pathLst>
            </a:custGeom>
            <a:solidFill>
              <a:srgbClr val="0A0E26"/>
            </a:solidFill>
          </p:spPr>
        </p:sp>
        <p:sp>
          <p:nvSpPr>
            <p:cNvPr name="TextBox 4" id="4"/>
            <p:cNvSpPr txBox="true"/>
            <p:nvPr/>
          </p:nvSpPr>
          <p:spPr>
            <a:xfrm>
              <a:off x="0" y="-38100"/>
              <a:ext cx="332509" cy="309033"/>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7437413" y="4743081"/>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5503060" y="-400326"/>
            <a:ext cx="3222395" cy="4915176"/>
            <a:chOff x="0" y="0"/>
            <a:chExt cx="848697" cy="1294532"/>
          </a:xfrm>
        </p:grpSpPr>
        <p:sp>
          <p:nvSpPr>
            <p:cNvPr name="Freeform 7" id="7"/>
            <p:cNvSpPr/>
            <p:nvPr/>
          </p:nvSpPr>
          <p:spPr>
            <a:xfrm flipH="false" flipV="false" rot="0">
              <a:off x="0" y="0"/>
              <a:ext cx="848697" cy="1294532"/>
            </a:xfrm>
            <a:custGeom>
              <a:avLst/>
              <a:gdLst/>
              <a:ahLst/>
              <a:cxnLst/>
              <a:rect r="r" b="b" t="t" l="l"/>
              <a:pathLst>
                <a:path h="1294532" w="848697">
                  <a:moveTo>
                    <a:pt x="0" y="0"/>
                  </a:moveTo>
                  <a:lnTo>
                    <a:pt x="848697" y="0"/>
                  </a:lnTo>
                  <a:lnTo>
                    <a:pt x="848697" y="1294532"/>
                  </a:lnTo>
                  <a:lnTo>
                    <a:pt x="0" y="1294532"/>
                  </a:lnTo>
                  <a:close/>
                </a:path>
              </a:pathLst>
            </a:custGeom>
            <a:solidFill>
              <a:srgbClr val="0A0E26"/>
            </a:solidFill>
          </p:spPr>
        </p:sp>
        <p:sp>
          <p:nvSpPr>
            <p:cNvPr name="TextBox 8" id="8"/>
            <p:cNvSpPr txBox="true"/>
            <p:nvPr/>
          </p:nvSpPr>
          <p:spPr>
            <a:xfrm>
              <a:off x="0" y="-38100"/>
              <a:ext cx="848697" cy="1332632"/>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196601" y="-400326"/>
            <a:ext cx="8922056" cy="4895320"/>
            <a:chOff x="0" y="0"/>
            <a:chExt cx="1553483" cy="852359"/>
          </a:xfrm>
        </p:grpSpPr>
        <p:sp>
          <p:nvSpPr>
            <p:cNvPr name="Freeform 10" id="10"/>
            <p:cNvSpPr/>
            <p:nvPr/>
          </p:nvSpPr>
          <p:spPr>
            <a:xfrm flipH="false" flipV="false" rot="0">
              <a:off x="0" y="0"/>
              <a:ext cx="1553483" cy="852359"/>
            </a:xfrm>
            <a:custGeom>
              <a:avLst/>
              <a:gdLst/>
              <a:ahLst/>
              <a:cxnLst/>
              <a:rect r="r" b="b" t="t" l="l"/>
              <a:pathLst>
                <a:path h="852359" w="1553483">
                  <a:moveTo>
                    <a:pt x="0" y="0"/>
                  </a:moveTo>
                  <a:lnTo>
                    <a:pt x="1553483" y="0"/>
                  </a:lnTo>
                  <a:lnTo>
                    <a:pt x="1553483" y="852359"/>
                  </a:lnTo>
                  <a:lnTo>
                    <a:pt x="0" y="852359"/>
                  </a:lnTo>
                  <a:close/>
                </a:path>
              </a:pathLst>
            </a:custGeom>
            <a:blipFill>
              <a:blip r:embed="rId4"/>
              <a:stretch>
                <a:fillRect l="0" t="-1487" r="0" b="-1487"/>
              </a:stretch>
            </a:blipFill>
          </p:spPr>
        </p:sp>
      </p:grpSp>
      <p:sp>
        <p:nvSpPr>
          <p:cNvPr name="Freeform 11" id="11"/>
          <p:cNvSpPr/>
          <p:nvPr/>
        </p:nvSpPr>
        <p:spPr>
          <a:xfrm flipH="false" flipV="false" rot="0">
            <a:off x="10172313" y="5446726"/>
            <a:ext cx="585580" cy="585580"/>
          </a:xfrm>
          <a:custGeom>
            <a:avLst/>
            <a:gdLst/>
            <a:ahLst/>
            <a:cxnLst/>
            <a:rect r="r" b="b" t="t" l="l"/>
            <a:pathLst>
              <a:path h="585580" w="585580">
                <a:moveTo>
                  <a:pt x="0" y="0"/>
                </a:moveTo>
                <a:lnTo>
                  <a:pt x="585581" y="0"/>
                </a:lnTo>
                <a:lnTo>
                  <a:pt x="585581" y="585580"/>
                </a:lnTo>
                <a:lnTo>
                  <a:pt x="0" y="5855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172313" y="6351391"/>
            <a:ext cx="585580" cy="585580"/>
          </a:xfrm>
          <a:custGeom>
            <a:avLst/>
            <a:gdLst/>
            <a:ahLst/>
            <a:cxnLst/>
            <a:rect r="r" b="b" t="t" l="l"/>
            <a:pathLst>
              <a:path h="585580" w="585580">
                <a:moveTo>
                  <a:pt x="0" y="0"/>
                </a:moveTo>
                <a:lnTo>
                  <a:pt x="585581" y="0"/>
                </a:lnTo>
                <a:lnTo>
                  <a:pt x="585581" y="585581"/>
                </a:lnTo>
                <a:lnTo>
                  <a:pt x="0" y="5855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3" id="13"/>
          <p:cNvGrpSpPr/>
          <p:nvPr/>
        </p:nvGrpSpPr>
        <p:grpSpPr>
          <a:xfrm rot="0">
            <a:off x="9914021" y="1803665"/>
            <a:ext cx="4376776" cy="2711318"/>
            <a:chOff x="0" y="0"/>
            <a:chExt cx="5835701" cy="3615090"/>
          </a:xfrm>
        </p:grpSpPr>
        <p:sp>
          <p:nvSpPr>
            <p:cNvPr name="TextBox 14" id="14"/>
            <p:cNvSpPr txBox="true"/>
            <p:nvPr/>
          </p:nvSpPr>
          <p:spPr>
            <a:xfrm rot="0">
              <a:off x="0" y="-95250"/>
              <a:ext cx="5835701" cy="2193114"/>
            </a:xfrm>
            <a:prstGeom prst="rect">
              <a:avLst/>
            </a:prstGeom>
          </p:spPr>
          <p:txBody>
            <a:bodyPr anchor="t" rtlCol="false" tIns="0" lIns="0" bIns="0" rIns="0">
              <a:spAutoFit/>
            </a:bodyPr>
            <a:lstStyle/>
            <a:p>
              <a:pPr algn="l">
                <a:lnSpc>
                  <a:spcPts val="6719"/>
                </a:lnSpc>
              </a:pPr>
              <a:r>
                <a:rPr lang="en-US" b="true" sz="4800" spc="96">
                  <a:solidFill>
                    <a:srgbClr val="0A0E26"/>
                  </a:solidFill>
                  <a:latin typeface="DM Sans Bold"/>
                  <a:ea typeface="DM Sans Bold"/>
                  <a:cs typeface="DM Sans Bold"/>
                  <a:sym typeface="DM Sans Bold"/>
                </a:rPr>
                <a:t>TAKE</a:t>
              </a:r>
            </a:p>
            <a:p>
              <a:pPr algn="l">
                <a:lnSpc>
                  <a:spcPts val="6719"/>
                </a:lnSpc>
                <a:spcBef>
                  <a:spcPct val="0"/>
                </a:spcBef>
              </a:pPr>
              <a:r>
                <a:rPr lang="en-US" b="true" sz="4800" spc="96">
                  <a:solidFill>
                    <a:srgbClr val="0A0E26"/>
                  </a:solidFill>
                  <a:latin typeface="DM Sans Bold"/>
                  <a:ea typeface="DM Sans Bold"/>
                  <a:cs typeface="DM Sans Bold"/>
                  <a:sym typeface="DM Sans Bold"/>
                </a:rPr>
                <a:t>ACTION</a:t>
              </a:r>
            </a:p>
          </p:txBody>
        </p:sp>
        <p:sp>
          <p:nvSpPr>
            <p:cNvPr name="TextBox 15" id="15"/>
            <p:cNvSpPr txBox="true"/>
            <p:nvPr/>
          </p:nvSpPr>
          <p:spPr>
            <a:xfrm rot="0">
              <a:off x="0" y="2158189"/>
              <a:ext cx="5835701" cy="1456902"/>
            </a:xfrm>
            <a:prstGeom prst="rect">
              <a:avLst/>
            </a:prstGeom>
          </p:spPr>
          <p:txBody>
            <a:bodyPr anchor="t" rtlCol="false" tIns="0" lIns="0" bIns="0" rIns="0">
              <a:spAutoFit/>
            </a:bodyPr>
            <a:lstStyle/>
            <a:p>
              <a:pPr algn="l">
                <a:lnSpc>
                  <a:spcPts val="4480"/>
                </a:lnSpc>
              </a:pPr>
              <a:r>
                <a:rPr lang="en-US" sz="3200">
                  <a:solidFill>
                    <a:srgbClr val="0A0E26"/>
                  </a:solidFill>
                  <a:latin typeface="DM Sans"/>
                  <a:ea typeface="DM Sans"/>
                  <a:cs typeface="DM Sans"/>
                  <a:sym typeface="DM Sans"/>
                </a:rPr>
                <a:t>From Concept to Implementation</a:t>
              </a:r>
            </a:p>
          </p:txBody>
        </p:sp>
      </p:grpSp>
      <p:sp>
        <p:nvSpPr>
          <p:cNvPr name="TextBox 16" id="16"/>
          <p:cNvSpPr txBox="true"/>
          <p:nvPr/>
        </p:nvSpPr>
        <p:spPr>
          <a:xfrm rot="0">
            <a:off x="1028700" y="5934940"/>
            <a:ext cx="6910350" cy="2594610"/>
          </a:xfrm>
          <a:prstGeom prst="rect">
            <a:avLst/>
          </a:prstGeom>
        </p:spPr>
        <p:txBody>
          <a:bodyPr anchor="t" rtlCol="false" tIns="0" lIns="0" bIns="0" rIns="0">
            <a:spAutoFit/>
          </a:bodyPr>
          <a:lstStyle/>
          <a:p>
            <a:pPr algn="just">
              <a:lnSpc>
                <a:spcPts val="2940"/>
              </a:lnSpc>
              <a:spcBef>
                <a:spcPct val="0"/>
              </a:spcBef>
            </a:pPr>
            <a:r>
              <a:rPr lang="en-US" sz="2100">
                <a:solidFill>
                  <a:srgbClr val="0A0E26"/>
                </a:solidFill>
                <a:latin typeface="DM Sans"/>
                <a:ea typeface="DM Sans"/>
                <a:cs typeface="DM Sans"/>
                <a:sym typeface="DM Sans"/>
              </a:rPr>
              <a:t>We've navigated through the complexities of cybersecurity, exploring evolving threats and modern defense mechanisms. Now it's time to transition from knowledge to actionable steps. Together, we aim to implement a robust platform that embodies cutting-edge technology and collaboration to strengthen cybersecurity resilience.</a:t>
            </a:r>
          </a:p>
        </p:txBody>
      </p:sp>
      <p:sp>
        <p:nvSpPr>
          <p:cNvPr name="TextBox 17" id="17"/>
          <p:cNvSpPr txBox="true"/>
          <p:nvPr/>
        </p:nvSpPr>
        <p:spPr>
          <a:xfrm rot="0">
            <a:off x="11372689" y="5496294"/>
            <a:ext cx="4981531" cy="438785"/>
          </a:xfrm>
          <a:prstGeom prst="rect">
            <a:avLst/>
          </a:prstGeom>
        </p:spPr>
        <p:txBody>
          <a:bodyPr anchor="t" rtlCol="false" tIns="0" lIns="0" bIns="0" rIns="0">
            <a:spAutoFit/>
          </a:bodyPr>
          <a:lstStyle/>
          <a:p>
            <a:pPr algn="just">
              <a:lnSpc>
                <a:spcPts val="3639"/>
              </a:lnSpc>
              <a:spcBef>
                <a:spcPct val="0"/>
              </a:spcBef>
            </a:pPr>
            <a:r>
              <a:rPr lang="en-US" sz="2599">
                <a:solidFill>
                  <a:srgbClr val="0A0E26"/>
                </a:solidFill>
                <a:latin typeface="DM Sans"/>
                <a:ea typeface="DM Sans"/>
                <a:cs typeface="DM Sans"/>
                <a:sym typeface="DM Sans"/>
              </a:rPr>
              <a:t>Design and Build the Platform</a:t>
            </a:r>
          </a:p>
        </p:txBody>
      </p:sp>
      <p:sp>
        <p:nvSpPr>
          <p:cNvPr name="TextBox 18" id="18"/>
          <p:cNvSpPr txBox="true"/>
          <p:nvPr/>
        </p:nvSpPr>
        <p:spPr>
          <a:xfrm rot="0">
            <a:off x="11372689" y="6400960"/>
            <a:ext cx="6517860" cy="895985"/>
          </a:xfrm>
          <a:prstGeom prst="rect">
            <a:avLst/>
          </a:prstGeom>
        </p:spPr>
        <p:txBody>
          <a:bodyPr anchor="t" rtlCol="false" tIns="0" lIns="0" bIns="0" rIns="0">
            <a:spAutoFit/>
          </a:bodyPr>
          <a:lstStyle/>
          <a:p>
            <a:pPr algn="just">
              <a:lnSpc>
                <a:spcPts val="3639"/>
              </a:lnSpc>
            </a:pPr>
            <a:r>
              <a:rPr lang="en-US" sz="2599">
                <a:solidFill>
                  <a:srgbClr val="0A0E26"/>
                </a:solidFill>
                <a:latin typeface="DM Sans"/>
                <a:ea typeface="DM Sans"/>
                <a:cs typeface="DM Sans"/>
                <a:sym typeface="DM Sans"/>
              </a:rPr>
              <a:t>Integrate Advanced Technologies</a:t>
            </a:r>
          </a:p>
          <a:p>
            <a:pPr algn="just">
              <a:lnSpc>
                <a:spcPts val="3639"/>
              </a:lnSpc>
              <a:spcBef>
                <a:spcPct val="0"/>
              </a:spcBef>
            </a:pPr>
          </a:p>
        </p:txBody>
      </p:sp>
      <p:sp>
        <p:nvSpPr>
          <p:cNvPr name="TextBox 19" id="19"/>
          <p:cNvSpPr txBox="true"/>
          <p:nvPr/>
        </p:nvSpPr>
        <p:spPr>
          <a:xfrm rot="0">
            <a:off x="11372689" y="7305626"/>
            <a:ext cx="4981531" cy="438785"/>
          </a:xfrm>
          <a:prstGeom prst="rect">
            <a:avLst/>
          </a:prstGeom>
        </p:spPr>
        <p:txBody>
          <a:bodyPr anchor="t" rtlCol="false" tIns="0" lIns="0" bIns="0" rIns="0">
            <a:spAutoFit/>
          </a:bodyPr>
          <a:lstStyle/>
          <a:p>
            <a:pPr algn="just">
              <a:lnSpc>
                <a:spcPts val="3639"/>
              </a:lnSpc>
              <a:spcBef>
                <a:spcPct val="0"/>
              </a:spcBef>
            </a:pPr>
            <a:r>
              <a:rPr lang="en-US" sz="2599">
                <a:solidFill>
                  <a:srgbClr val="0A0E26"/>
                </a:solidFill>
                <a:latin typeface="DM Sans"/>
                <a:ea typeface="DM Sans"/>
                <a:cs typeface="DM Sans"/>
                <a:sym typeface="DM Sans"/>
              </a:rPr>
              <a:t>Regular Updates and Monitoring</a:t>
            </a:r>
          </a:p>
        </p:txBody>
      </p:sp>
      <p:sp>
        <p:nvSpPr>
          <p:cNvPr name="TextBox 20" id="20"/>
          <p:cNvSpPr txBox="true"/>
          <p:nvPr/>
        </p:nvSpPr>
        <p:spPr>
          <a:xfrm rot="0">
            <a:off x="11372689" y="8210291"/>
            <a:ext cx="5886611" cy="438785"/>
          </a:xfrm>
          <a:prstGeom prst="rect">
            <a:avLst/>
          </a:prstGeom>
        </p:spPr>
        <p:txBody>
          <a:bodyPr anchor="t" rtlCol="false" tIns="0" lIns="0" bIns="0" rIns="0">
            <a:spAutoFit/>
          </a:bodyPr>
          <a:lstStyle/>
          <a:p>
            <a:pPr algn="just">
              <a:lnSpc>
                <a:spcPts val="3639"/>
              </a:lnSpc>
              <a:spcBef>
                <a:spcPct val="0"/>
              </a:spcBef>
            </a:pPr>
            <a:r>
              <a:rPr lang="en-US" sz="2599">
                <a:solidFill>
                  <a:srgbClr val="0A0E26"/>
                </a:solidFill>
                <a:latin typeface="DM Sans"/>
                <a:ea typeface="DM Sans"/>
                <a:cs typeface="DM Sans"/>
                <a:sym typeface="DM Sans"/>
              </a:rPr>
              <a:t>Collaboration and Knowledge Sharing</a:t>
            </a:r>
          </a:p>
        </p:txBody>
      </p:sp>
      <p:sp>
        <p:nvSpPr>
          <p:cNvPr name="Freeform 21" id="21"/>
          <p:cNvSpPr/>
          <p:nvPr/>
        </p:nvSpPr>
        <p:spPr>
          <a:xfrm flipH="false" flipV="false" rot="0">
            <a:off x="10172313" y="7256057"/>
            <a:ext cx="585580" cy="585580"/>
          </a:xfrm>
          <a:custGeom>
            <a:avLst/>
            <a:gdLst/>
            <a:ahLst/>
            <a:cxnLst/>
            <a:rect r="r" b="b" t="t" l="l"/>
            <a:pathLst>
              <a:path h="585580" w="585580">
                <a:moveTo>
                  <a:pt x="0" y="0"/>
                </a:moveTo>
                <a:lnTo>
                  <a:pt x="585581" y="0"/>
                </a:lnTo>
                <a:lnTo>
                  <a:pt x="585581" y="585581"/>
                </a:lnTo>
                <a:lnTo>
                  <a:pt x="0" y="5855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10172313" y="8160723"/>
            <a:ext cx="585580" cy="585580"/>
          </a:xfrm>
          <a:custGeom>
            <a:avLst/>
            <a:gdLst/>
            <a:ahLst/>
            <a:cxnLst/>
            <a:rect r="r" b="b" t="t" l="l"/>
            <a:pathLst>
              <a:path h="585580" w="585580">
                <a:moveTo>
                  <a:pt x="0" y="0"/>
                </a:moveTo>
                <a:lnTo>
                  <a:pt x="585581" y="0"/>
                </a:lnTo>
                <a:lnTo>
                  <a:pt x="585581" y="585580"/>
                </a:lnTo>
                <a:lnTo>
                  <a:pt x="0" y="5855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23" id="23"/>
          <p:cNvSpPr/>
          <p:nvPr/>
        </p:nvSpPr>
        <p:spPr>
          <a:xfrm>
            <a:off x="9914021" y="6191849"/>
            <a:ext cx="5573371" cy="0"/>
          </a:xfrm>
          <a:prstGeom prst="line">
            <a:avLst/>
          </a:prstGeom>
          <a:ln cap="flat" w="19050">
            <a:solidFill>
              <a:srgbClr val="0A0E26"/>
            </a:solidFill>
            <a:prstDash val="solid"/>
            <a:headEnd type="none" len="sm" w="sm"/>
            <a:tailEnd type="none" len="sm" w="sm"/>
          </a:ln>
        </p:spPr>
      </p:sp>
      <p:sp>
        <p:nvSpPr>
          <p:cNvPr name="AutoShape 24" id="24"/>
          <p:cNvSpPr/>
          <p:nvPr/>
        </p:nvSpPr>
        <p:spPr>
          <a:xfrm>
            <a:off x="9914021" y="7099670"/>
            <a:ext cx="5573371" cy="0"/>
          </a:xfrm>
          <a:prstGeom prst="line">
            <a:avLst/>
          </a:prstGeom>
          <a:ln cap="flat" w="19050">
            <a:solidFill>
              <a:srgbClr val="0A0E26"/>
            </a:solidFill>
            <a:prstDash val="solid"/>
            <a:headEnd type="none" len="sm" w="sm"/>
            <a:tailEnd type="none" len="sm" w="sm"/>
          </a:ln>
        </p:spPr>
      </p:sp>
      <p:sp>
        <p:nvSpPr>
          <p:cNvPr name="AutoShape 25" id="25"/>
          <p:cNvSpPr/>
          <p:nvPr/>
        </p:nvSpPr>
        <p:spPr>
          <a:xfrm>
            <a:off x="9914021" y="8007492"/>
            <a:ext cx="5573371" cy="0"/>
          </a:xfrm>
          <a:prstGeom prst="line">
            <a:avLst/>
          </a:prstGeom>
          <a:ln cap="flat" w="19050">
            <a:solidFill>
              <a:srgbClr val="0A0E26"/>
            </a:solidFill>
            <a:prstDash val="solid"/>
            <a:headEnd type="none" len="sm" w="sm"/>
            <a:tailEnd type="none" len="sm" w="sm"/>
          </a:ln>
        </p:spPr>
      </p:sp>
    </p:spTree>
  </p:cSld>
  <p:clrMapOvr>
    <a:masterClrMapping/>
  </p:clrMapOvr>
  <p:transition spd="slow">
    <p:cover dir="l"/>
  </p:transition>
</p:sld>
</file>

<file path=ppt/slides/slide51.xml><?xml version="1.0" encoding="utf-8"?>
<p:sld xmlns:p="http://schemas.openxmlformats.org/presentationml/2006/main" xmlns:a="http://schemas.openxmlformats.org/drawingml/2006/main">
  <p:cSld>
    <p:bg>
      <p:bgPr>
        <a:solidFill>
          <a:srgbClr val="CDCED7"/>
        </a:solidFill>
      </p:bgPr>
    </p:bg>
    <p:spTree>
      <p:nvGrpSpPr>
        <p:cNvPr id="1" name=""/>
        <p:cNvGrpSpPr/>
        <p:nvPr/>
      </p:nvGrpSpPr>
      <p:grpSpPr>
        <a:xfrm>
          <a:off x="0" y="0"/>
          <a:ext cx="0" cy="0"/>
          <a:chOff x="0" y="0"/>
          <a:chExt cx="0" cy="0"/>
        </a:xfrm>
      </p:grpSpPr>
    </p:spTree>
  </p:cSld>
  <p:clrMapOvr>
    <a:masterClrMapping/>
  </p:clrMapOvr>
  <p:transition spd="fast">
    <p:circle/>
  </p:transition>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5626653" y="2060164"/>
            <a:ext cx="6356958" cy="6356958"/>
          </a:xfrm>
          <a:custGeom>
            <a:avLst/>
            <a:gdLst/>
            <a:ahLst/>
            <a:cxnLst/>
            <a:rect r="r" b="b" t="t" l="l"/>
            <a:pathLst>
              <a:path h="6356958" w="6356958">
                <a:moveTo>
                  <a:pt x="0" y="0"/>
                </a:moveTo>
                <a:lnTo>
                  <a:pt x="6356958" y="0"/>
                </a:lnTo>
                <a:lnTo>
                  <a:pt x="6356958" y="6356958"/>
                </a:lnTo>
                <a:lnTo>
                  <a:pt x="0" y="6356958"/>
                </a:lnTo>
                <a:lnTo>
                  <a:pt x="0" y="0"/>
                </a:lnTo>
                <a:close/>
              </a:path>
            </a:pathLst>
          </a:custGeom>
          <a:blipFill>
            <a:blip r:embed="rId2"/>
            <a:stretch>
              <a:fillRect l="0" t="0" r="0" b="0"/>
            </a:stretch>
          </a:blipFill>
        </p:spPr>
      </p:sp>
      <p:sp>
        <p:nvSpPr>
          <p:cNvPr name="Freeform 3" id="3"/>
          <p:cNvSpPr/>
          <p:nvPr/>
        </p:nvSpPr>
        <p:spPr>
          <a:xfrm flipH="false" flipV="false" rot="-1060808">
            <a:off x="266254" y="1305375"/>
            <a:ext cx="4062975" cy="4464808"/>
          </a:xfrm>
          <a:custGeom>
            <a:avLst/>
            <a:gdLst/>
            <a:ahLst/>
            <a:cxnLst/>
            <a:rect r="r" b="b" t="t" l="l"/>
            <a:pathLst>
              <a:path h="4464808" w="4062975">
                <a:moveTo>
                  <a:pt x="0" y="0"/>
                </a:moveTo>
                <a:lnTo>
                  <a:pt x="4062975" y="0"/>
                </a:lnTo>
                <a:lnTo>
                  <a:pt x="4062975" y="4464807"/>
                </a:lnTo>
                <a:lnTo>
                  <a:pt x="0" y="4464807"/>
                </a:lnTo>
                <a:lnTo>
                  <a:pt x="0" y="0"/>
                </a:lnTo>
                <a:close/>
              </a:path>
            </a:pathLst>
          </a:custGeom>
          <a:blipFill>
            <a:blip r:embed="rId3"/>
            <a:stretch>
              <a:fillRect l="0" t="0" r="0" b="0"/>
            </a:stretch>
          </a:blipFill>
        </p:spPr>
      </p:sp>
      <p:sp>
        <p:nvSpPr>
          <p:cNvPr name="Freeform 4" id="4"/>
          <p:cNvSpPr/>
          <p:nvPr/>
        </p:nvSpPr>
        <p:spPr>
          <a:xfrm flipH="false" flipV="false" rot="-647454">
            <a:off x="12716641" y="6533731"/>
            <a:ext cx="5205019" cy="3070961"/>
          </a:xfrm>
          <a:custGeom>
            <a:avLst/>
            <a:gdLst/>
            <a:ahLst/>
            <a:cxnLst/>
            <a:rect r="r" b="b" t="t" l="l"/>
            <a:pathLst>
              <a:path h="3070961" w="5205019">
                <a:moveTo>
                  <a:pt x="0" y="0"/>
                </a:moveTo>
                <a:lnTo>
                  <a:pt x="5205019" y="0"/>
                </a:lnTo>
                <a:lnTo>
                  <a:pt x="5205019" y="3070962"/>
                </a:lnTo>
                <a:lnTo>
                  <a:pt x="0" y="3070962"/>
                </a:lnTo>
                <a:lnTo>
                  <a:pt x="0" y="0"/>
                </a:lnTo>
                <a:close/>
              </a:path>
            </a:pathLst>
          </a:custGeom>
          <a:blipFill>
            <a:blip r:embed="rId4"/>
            <a:stretch>
              <a:fillRect l="0" t="0" r="0" b="0"/>
            </a:stretch>
          </a:blipFill>
        </p:spPr>
      </p:sp>
      <p:sp>
        <p:nvSpPr>
          <p:cNvPr name="TextBox 5" id="5"/>
          <p:cNvSpPr txBox="true"/>
          <p:nvPr/>
        </p:nvSpPr>
        <p:spPr>
          <a:xfrm rot="0">
            <a:off x="0" y="350560"/>
            <a:ext cx="18288000" cy="1709604"/>
          </a:xfrm>
          <a:prstGeom prst="rect">
            <a:avLst/>
          </a:prstGeom>
        </p:spPr>
        <p:txBody>
          <a:bodyPr anchor="t" rtlCol="false" tIns="0" lIns="0" bIns="0" rIns="0">
            <a:spAutoFit/>
          </a:bodyPr>
          <a:lstStyle/>
          <a:p>
            <a:pPr algn="ctr">
              <a:lnSpc>
                <a:spcPts val="13919"/>
              </a:lnSpc>
              <a:spcBef>
                <a:spcPct val="0"/>
              </a:spcBef>
            </a:pPr>
            <a:r>
              <a:rPr lang="en-US" b="true" sz="9942">
                <a:solidFill>
                  <a:srgbClr val="0A0E26"/>
                </a:solidFill>
                <a:latin typeface="DM Sans Bold"/>
                <a:ea typeface="DM Sans Bold"/>
                <a:cs typeface="DM Sans Bold"/>
                <a:sym typeface="DM Sans Bold"/>
              </a:rPr>
              <a:t>Admin Pannal </a:t>
            </a:r>
          </a:p>
        </p:txBody>
      </p:sp>
      <p:sp>
        <p:nvSpPr>
          <p:cNvPr name="TextBox 6" id="6"/>
          <p:cNvSpPr txBox="true"/>
          <p:nvPr/>
        </p:nvSpPr>
        <p:spPr>
          <a:xfrm rot="0">
            <a:off x="5937511" y="8797607"/>
            <a:ext cx="5487591" cy="807085"/>
          </a:xfrm>
          <a:prstGeom prst="rect">
            <a:avLst/>
          </a:prstGeom>
        </p:spPr>
        <p:txBody>
          <a:bodyPr anchor="t" rtlCol="false" tIns="0" lIns="0" bIns="0" rIns="0">
            <a:spAutoFit/>
          </a:bodyPr>
          <a:lstStyle/>
          <a:p>
            <a:pPr algn="l">
              <a:lnSpc>
                <a:spcPts val="6439"/>
              </a:lnSpc>
            </a:pPr>
            <a:r>
              <a:rPr lang="en-US" sz="4599" u="sng">
                <a:solidFill>
                  <a:srgbClr val="0A0E26"/>
                </a:solidFill>
                <a:latin typeface="Arimo"/>
                <a:ea typeface="Arimo"/>
                <a:cs typeface="Arimo"/>
                <a:sym typeface="Arimo"/>
                <a:hlinkClick r:id="rId5" tooltip="https://bit.ly/3EePy4n"/>
              </a:rPr>
              <a:t>https://bit.ly/3EePy4n</a:t>
            </a:r>
          </a:p>
        </p:txBody>
      </p:sp>
    </p:spTree>
  </p:cSld>
  <p:clrMapOvr>
    <a:masterClrMapping/>
  </p:clrMapOvr>
  <p:transition spd="fast">
    <p:fade/>
  </p:transition>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16300155" y="3026851"/>
            <a:ext cx="3222395" cy="6001393"/>
            <a:chOff x="0" y="0"/>
            <a:chExt cx="848697" cy="1580614"/>
          </a:xfrm>
        </p:grpSpPr>
        <p:sp>
          <p:nvSpPr>
            <p:cNvPr name="Freeform 3" id="3"/>
            <p:cNvSpPr/>
            <p:nvPr/>
          </p:nvSpPr>
          <p:spPr>
            <a:xfrm flipH="false" flipV="false" rot="0">
              <a:off x="0" y="0"/>
              <a:ext cx="848697" cy="1580614"/>
            </a:xfrm>
            <a:custGeom>
              <a:avLst/>
              <a:gdLst/>
              <a:ahLst/>
              <a:cxnLst/>
              <a:rect r="r" b="b" t="t" l="l"/>
              <a:pathLst>
                <a:path h="1580614" w="848697">
                  <a:moveTo>
                    <a:pt x="0" y="0"/>
                  </a:moveTo>
                  <a:lnTo>
                    <a:pt x="848697" y="0"/>
                  </a:lnTo>
                  <a:lnTo>
                    <a:pt x="848697" y="1580614"/>
                  </a:lnTo>
                  <a:lnTo>
                    <a:pt x="0" y="1580614"/>
                  </a:lnTo>
                  <a:close/>
                </a:path>
              </a:pathLst>
            </a:custGeom>
            <a:solidFill>
              <a:srgbClr val="0A0E26"/>
            </a:solidFill>
          </p:spPr>
        </p:sp>
        <p:sp>
          <p:nvSpPr>
            <p:cNvPr name="TextBox 4" id="4"/>
            <p:cNvSpPr txBox="true"/>
            <p:nvPr/>
          </p:nvSpPr>
          <p:spPr>
            <a:xfrm>
              <a:off x="0" y="-38100"/>
              <a:ext cx="848697" cy="1618714"/>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47848" y="3026851"/>
            <a:ext cx="6029110" cy="6001393"/>
            <a:chOff x="0" y="0"/>
            <a:chExt cx="1049772" cy="1044945"/>
          </a:xfrm>
        </p:grpSpPr>
        <p:sp>
          <p:nvSpPr>
            <p:cNvPr name="Freeform 6" id="6"/>
            <p:cNvSpPr/>
            <p:nvPr/>
          </p:nvSpPr>
          <p:spPr>
            <a:xfrm flipH="false" flipV="false" rot="0">
              <a:off x="0" y="0"/>
              <a:ext cx="1049771" cy="1044945"/>
            </a:xfrm>
            <a:custGeom>
              <a:avLst/>
              <a:gdLst/>
              <a:ahLst/>
              <a:cxnLst/>
              <a:rect r="r" b="b" t="t" l="l"/>
              <a:pathLst>
                <a:path h="1044945" w="1049771">
                  <a:moveTo>
                    <a:pt x="0" y="0"/>
                  </a:moveTo>
                  <a:lnTo>
                    <a:pt x="1049771" y="0"/>
                  </a:lnTo>
                  <a:lnTo>
                    <a:pt x="1049771" y="1044945"/>
                  </a:lnTo>
                  <a:lnTo>
                    <a:pt x="0" y="1044945"/>
                  </a:lnTo>
                  <a:close/>
                </a:path>
              </a:pathLst>
            </a:custGeom>
            <a:blipFill>
              <a:blip r:embed="rId2"/>
              <a:stretch>
                <a:fillRect l="-24701" t="0" r="-24701" b="0"/>
              </a:stretch>
            </a:blipFill>
          </p:spPr>
        </p:sp>
      </p:grpSp>
      <p:grpSp>
        <p:nvGrpSpPr>
          <p:cNvPr name="Group 7" id="7"/>
          <p:cNvGrpSpPr/>
          <p:nvPr/>
        </p:nvGrpSpPr>
        <p:grpSpPr>
          <a:xfrm rot="0">
            <a:off x="17259300" y="5203916"/>
            <a:ext cx="1274451" cy="1028700"/>
            <a:chOff x="0" y="0"/>
            <a:chExt cx="335658" cy="270933"/>
          </a:xfrm>
        </p:grpSpPr>
        <p:sp>
          <p:nvSpPr>
            <p:cNvPr name="Freeform 8" id="8"/>
            <p:cNvSpPr/>
            <p:nvPr/>
          </p:nvSpPr>
          <p:spPr>
            <a:xfrm flipH="false" flipV="false" rot="0">
              <a:off x="0" y="0"/>
              <a:ext cx="335658" cy="270933"/>
            </a:xfrm>
            <a:custGeom>
              <a:avLst/>
              <a:gdLst/>
              <a:ahLst/>
              <a:cxnLst/>
              <a:rect r="r" b="b" t="t" l="l"/>
              <a:pathLst>
                <a:path h="270933" w="335658">
                  <a:moveTo>
                    <a:pt x="0" y="0"/>
                  </a:moveTo>
                  <a:lnTo>
                    <a:pt x="335658" y="0"/>
                  </a:lnTo>
                  <a:lnTo>
                    <a:pt x="335658" y="270933"/>
                  </a:lnTo>
                  <a:lnTo>
                    <a:pt x="0" y="270933"/>
                  </a:lnTo>
                  <a:close/>
                </a:path>
              </a:pathLst>
            </a:custGeom>
            <a:solidFill>
              <a:srgbClr val="CDCED7"/>
            </a:solidFill>
          </p:spPr>
        </p:sp>
        <p:sp>
          <p:nvSpPr>
            <p:cNvPr name="TextBox 9" id="9"/>
            <p:cNvSpPr txBox="true"/>
            <p:nvPr/>
          </p:nvSpPr>
          <p:spPr>
            <a:xfrm>
              <a:off x="0" y="-38100"/>
              <a:ext cx="335658" cy="309033"/>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17437413" y="5317847"/>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11" id="11"/>
          <p:cNvSpPr/>
          <p:nvPr/>
        </p:nvSpPr>
        <p:spPr>
          <a:xfrm>
            <a:off x="7114257" y="2930952"/>
            <a:ext cx="5573371" cy="0"/>
          </a:xfrm>
          <a:prstGeom prst="line">
            <a:avLst/>
          </a:prstGeom>
          <a:ln cap="flat" w="19050">
            <a:solidFill>
              <a:srgbClr val="0A0E26"/>
            </a:solidFill>
            <a:prstDash val="solid"/>
            <a:headEnd type="none" len="sm" w="sm"/>
            <a:tailEnd type="none" len="sm" w="sm"/>
          </a:ln>
        </p:spPr>
      </p:sp>
      <p:sp>
        <p:nvSpPr>
          <p:cNvPr name="AutoShape 12" id="12"/>
          <p:cNvSpPr/>
          <p:nvPr/>
        </p:nvSpPr>
        <p:spPr>
          <a:xfrm>
            <a:off x="9900943" y="9028244"/>
            <a:ext cx="5573371" cy="0"/>
          </a:xfrm>
          <a:prstGeom prst="line">
            <a:avLst/>
          </a:prstGeom>
          <a:ln cap="flat" w="19050">
            <a:solidFill>
              <a:srgbClr val="0A0E26"/>
            </a:solidFill>
            <a:prstDash val="solid"/>
            <a:headEnd type="none" len="sm" w="sm"/>
            <a:tailEnd type="none" len="sm" w="sm"/>
          </a:ln>
        </p:spPr>
      </p:sp>
      <p:sp>
        <p:nvSpPr>
          <p:cNvPr name="Freeform 13" id="13"/>
          <p:cNvSpPr/>
          <p:nvPr/>
        </p:nvSpPr>
        <p:spPr>
          <a:xfrm flipH="false" flipV="false" rot="0">
            <a:off x="6582138" y="132036"/>
            <a:ext cx="6105490" cy="2678784"/>
          </a:xfrm>
          <a:custGeom>
            <a:avLst/>
            <a:gdLst/>
            <a:ahLst/>
            <a:cxnLst/>
            <a:rect r="r" b="b" t="t" l="l"/>
            <a:pathLst>
              <a:path h="2678784" w="6105490">
                <a:moveTo>
                  <a:pt x="0" y="0"/>
                </a:moveTo>
                <a:lnTo>
                  <a:pt x="6105490" y="0"/>
                </a:lnTo>
                <a:lnTo>
                  <a:pt x="6105490" y="2678784"/>
                </a:lnTo>
                <a:lnTo>
                  <a:pt x="0" y="2678784"/>
                </a:lnTo>
                <a:lnTo>
                  <a:pt x="0" y="0"/>
                </a:lnTo>
                <a:close/>
              </a:path>
            </a:pathLst>
          </a:custGeom>
          <a:blipFill>
            <a:blip r:embed="rId5"/>
            <a:stretch>
              <a:fillRect l="0" t="0" r="0" b="0"/>
            </a:stretch>
          </a:blipFill>
        </p:spPr>
      </p:sp>
      <p:sp>
        <p:nvSpPr>
          <p:cNvPr name="TextBox 14" id="14"/>
          <p:cNvSpPr txBox="true"/>
          <p:nvPr/>
        </p:nvSpPr>
        <p:spPr>
          <a:xfrm rot="0">
            <a:off x="7016698" y="3616752"/>
            <a:ext cx="6647409" cy="953069"/>
          </a:xfrm>
          <a:prstGeom prst="rect">
            <a:avLst/>
          </a:prstGeom>
        </p:spPr>
        <p:txBody>
          <a:bodyPr anchor="t" rtlCol="false" tIns="0" lIns="0" bIns="0" rIns="0">
            <a:spAutoFit/>
          </a:bodyPr>
          <a:lstStyle/>
          <a:p>
            <a:pPr algn="l">
              <a:lnSpc>
                <a:spcPts val="7840"/>
              </a:lnSpc>
              <a:spcBef>
                <a:spcPct val="0"/>
              </a:spcBef>
            </a:pPr>
            <a:r>
              <a:rPr lang="en-US" b="true" sz="5600" spc="112">
                <a:solidFill>
                  <a:srgbClr val="0A0E26"/>
                </a:solidFill>
                <a:latin typeface="DM Sans Bold"/>
                <a:ea typeface="DM Sans Bold"/>
                <a:cs typeface="DM Sans Bold"/>
                <a:sym typeface="DM Sans Bold"/>
              </a:rPr>
              <a:t>YOUR QUESTIONS</a:t>
            </a:r>
          </a:p>
        </p:txBody>
      </p:sp>
      <p:sp>
        <p:nvSpPr>
          <p:cNvPr name="TextBox 15" id="15"/>
          <p:cNvSpPr txBox="true"/>
          <p:nvPr/>
        </p:nvSpPr>
        <p:spPr>
          <a:xfrm rot="0">
            <a:off x="7016698" y="5879147"/>
            <a:ext cx="6086436" cy="613377"/>
          </a:xfrm>
          <a:prstGeom prst="rect">
            <a:avLst/>
          </a:prstGeom>
        </p:spPr>
        <p:txBody>
          <a:bodyPr anchor="t" rtlCol="false" tIns="0" lIns="0" bIns="0" rIns="0">
            <a:spAutoFit/>
          </a:bodyPr>
          <a:lstStyle/>
          <a:p>
            <a:pPr algn="l">
              <a:lnSpc>
                <a:spcPts val="5040"/>
              </a:lnSpc>
              <a:spcBef>
                <a:spcPct val="0"/>
              </a:spcBef>
            </a:pPr>
            <a:r>
              <a:rPr lang="en-US" sz="3600" spc="72">
                <a:solidFill>
                  <a:srgbClr val="0A0E26"/>
                </a:solidFill>
                <a:latin typeface="DM Sans"/>
                <a:ea typeface="DM Sans"/>
                <a:cs typeface="DM Sans"/>
                <a:sym typeface="DM Sans"/>
              </a:rPr>
              <a:t>Let's Discuss</a:t>
            </a:r>
          </a:p>
        </p:txBody>
      </p:sp>
      <p:sp>
        <p:nvSpPr>
          <p:cNvPr name="TextBox 16" id="16"/>
          <p:cNvSpPr txBox="true"/>
          <p:nvPr/>
        </p:nvSpPr>
        <p:spPr>
          <a:xfrm rot="0">
            <a:off x="8517310" y="4497202"/>
            <a:ext cx="6647409" cy="953069"/>
          </a:xfrm>
          <a:prstGeom prst="rect">
            <a:avLst/>
          </a:prstGeom>
        </p:spPr>
        <p:txBody>
          <a:bodyPr anchor="t" rtlCol="false" tIns="0" lIns="0" bIns="0" rIns="0">
            <a:spAutoFit/>
          </a:bodyPr>
          <a:lstStyle/>
          <a:p>
            <a:pPr algn="r">
              <a:lnSpc>
                <a:spcPts val="7840"/>
              </a:lnSpc>
              <a:spcBef>
                <a:spcPct val="0"/>
              </a:spcBef>
            </a:pPr>
            <a:r>
              <a:rPr lang="en-US" b="true" sz="5600" spc="112">
                <a:solidFill>
                  <a:srgbClr val="0A0E26"/>
                </a:solidFill>
                <a:latin typeface="DM Sans Bold"/>
                <a:ea typeface="DM Sans Bold"/>
                <a:cs typeface="DM Sans Bold"/>
                <a:sym typeface="DM Sans Bold"/>
              </a:rPr>
              <a:t>OUR INSIGHTS</a:t>
            </a:r>
          </a:p>
        </p:txBody>
      </p:sp>
      <p:sp>
        <p:nvSpPr>
          <p:cNvPr name="TextBox 17" id="17"/>
          <p:cNvSpPr txBox="true"/>
          <p:nvPr/>
        </p:nvSpPr>
        <p:spPr>
          <a:xfrm rot="0">
            <a:off x="8254370" y="6698479"/>
            <a:ext cx="6910350" cy="1480185"/>
          </a:xfrm>
          <a:prstGeom prst="rect">
            <a:avLst/>
          </a:prstGeom>
        </p:spPr>
        <p:txBody>
          <a:bodyPr anchor="t" rtlCol="false" tIns="0" lIns="0" bIns="0" rIns="0">
            <a:spAutoFit/>
          </a:bodyPr>
          <a:lstStyle/>
          <a:p>
            <a:pPr algn="just">
              <a:lnSpc>
                <a:spcPts val="2940"/>
              </a:lnSpc>
              <a:spcBef>
                <a:spcPct val="0"/>
              </a:spcBef>
            </a:pPr>
            <a:r>
              <a:rPr lang="en-US" sz="2100">
                <a:solidFill>
                  <a:srgbClr val="0A0E26"/>
                </a:solidFill>
                <a:latin typeface="DM Sans"/>
                <a:ea typeface="DM Sans"/>
                <a:cs typeface="DM Sans"/>
                <a:sym typeface="DM Sans"/>
              </a:rPr>
              <a:t>We've explored various aspects of cybersecurity today, from assessing the evolving threat landscape to deploying robust defenses and effectively managing incident responses.</a:t>
            </a:r>
          </a:p>
        </p:txBody>
      </p:sp>
    </p:spTree>
  </p:cSld>
  <p:clrMapOvr>
    <a:masterClrMapping/>
  </p:clrMapOvr>
  <p:transition spd="fast">
    <p:wipe dir="l"/>
  </p:transition>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AutoShape 2" id="2"/>
          <p:cNvSpPr/>
          <p:nvPr/>
        </p:nvSpPr>
        <p:spPr>
          <a:xfrm>
            <a:off x="3880168" y="9305925"/>
            <a:ext cx="6721628" cy="0"/>
          </a:xfrm>
          <a:prstGeom prst="line">
            <a:avLst/>
          </a:prstGeom>
          <a:ln cap="flat" w="19050">
            <a:solidFill>
              <a:srgbClr val="0A0E26"/>
            </a:solidFill>
            <a:prstDash val="solid"/>
            <a:headEnd type="none" len="sm" w="sm"/>
            <a:tailEnd type="none" len="sm" w="sm"/>
          </a:ln>
        </p:spPr>
      </p:sp>
      <p:sp>
        <p:nvSpPr>
          <p:cNvPr name="AutoShape 3" id="3"/>
          <p:cNvSpPr/>
          <p:nvPr/>
        </p:nvSpPr>
        <p:spPr>
          <a:xfrm>
            <a:off x="1028700" y="2937442"/>
            <a:ext cx="6721628" cy="0"/>
          </a:xfrm>
          <a:prstGeom prst="line">
            <a:avLst/>
          </a:prstGeom>
          <a:ln cap="flat" w="19050">
            <a:solidFill>
              <a:srgbClr val="0A0E26"/>
            </a:solidFill>
            <a:prstDash val="solid"/>
            <a:headEnd type="none" len="sm" w="sm"/>
            <a:tailEnd type="none" len="sm" w="sm"/>
          </a:ln>
        </p:spPr>
      </p:sp>
      <p:grpSp>
        <p:nvGrpSpPr>
          <p:cNvPr name="Group 4" id="4"/>
          <p:cNvGrpSpPr/>
          <p:nvPr/>
        </p:nvGrpSpPr>
        <p:grpSpPr>
          <a:xfrm rot="0">
            <a:off x="-1373470" y="3831137"/>
            <a:ext cx="3222395" cy="5427163"/>
            <a:chOff x="0" y="0"/>
            <a:chExt cx="848697" cy="1429376"/>
          </a:xfrm>
        </p:grpSpPr>
        <p:sp>
          <p:nvSpPr>
            <p:cNvPr name="Freeform 5" id="5"/>
            <p:cNvSpPr/>
            <p:nvPr/>
          </p:nvSpPr>
          <p:spPr>
            <a:xfrm flipH="false" flipV="false" rot="0">
              <a:off x="0" y="0"/>
              <a:ext cx="848697" cy="1429376"/>
            </a:xfrm>
            <a:custGeom>
              <a:avLst/>
              <a:gdLst/>
              <a:ahLst/>
              <a:cxnLst/>
              <a:rect r="r" b="b" t="t" l="l"/>
              <a:pathLst>
                <a:path h="1429376" w="848697">
                  <a:moveTo>
                    <a:pt x="0" y="0"/>
                  </a:moveTo>
                  <a:lnTo>
                    <a:pt x="848697" y="0"/>
                  </a:lnTo>
                  <a:lnTo>
                    <a:pt x="848697" y="1429376"/>
                  </a:lnTo>
                  <a:lnTo>
                    <a:pt x="0" y="1429376"/>
                  </a:lnTo>
                  <a:close/>
                </a:path>
              </a:pathLst>
            </a:custGeom>
            <a:solidFill>
              <a:srgbClr val="0A0E26"/>
            </a:solidFill>
          </p:spPr>
        </p:sp>
        <p:sp>
          <p:nvSpPr>
            <p:cNvPr name="TextBox 6" id="6"/>
            <p:cNvSpPr txBox="true"/>
            <p:nvPr/>
          </p:nvSpPr>
          <p:spPr>
            <a:xfrm>
              <a:off x="0" y="-38100"/>
              <a:ext cx="848697" cy="1467476"/>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10601796" y="-62540"/>
            <a:ext cx="7357715" cy="3727352"/>
            <a:chOff x="0" y="0"/>
            <a:chExt cx="1281104" cy="648996"/>
          </a:xfrm>
        </p:grpSpPr>
        <p:sp>
          <p:nvSpPr>
            <p:cNvPr name="Freeform 8" id="8"/>
            <p:cNvSpPr/>
            <p:nvPr/>
          </p:nvSpPr>
          <p:spPr>
            <a:xfrm flipH="false" flipV="false" rot="0">
              <a:off x="0" y="0"/>
              <a:ext cx="1281104" cy="648996"/>
            </a:xfrm>
            <a:custGeom>
              <a:avLst/>
              <a:gdLst/>
              <a:ahLst/>
              <a:cxnLst/>
              <a:rect r="r" b="b" t="t" l="l"/>
              <a:pathLst>
                <a:path h="648996" w="1281104">
                  <a:moveTo>
                    <a:pt x="0" y="0"/>
                  </a:moveTo>
                  <a:lnTo>
                    <a:pt x="1281104" y="0"/>
                  </a:lnTo>
                  <a:lnTo>
                    <a:pt x="1281104" y="648996"/>
                  </a:lnTo>
                  <a:lnTo>
                    <a:pt x="0" y="648996"/>
                  </a:lnTo>
                  <a:close/>
                </a:path>
              </a:pathLst>
            </a:custGeom>
            <a:blipFill>
              <a:blip r:embed="rId2"/>
              <a:stretch>
                <a:fillRect l="-2255" t="-7044" r="0" b="-7044"/>
              </a:stretch>
            </a:blipFill>
          </p:spPr>
        </p:sp>
      </p:grpSp>
      <p:sp>
        <p:nvSpPr>
          <p:cNvPr name="Freeform 9" id="9"/>
          <p:cNvSpPr/>
          <p:nvPr/>
        </p:nvSpPr>
        <p:spPr>
          <a:xfrm flipH="false" flipV="false" rot="0">
            <a:off x="0" y="9107"/>
            <a:ext cx="6289264" cy="2928335"/>
          </a:xfrm>
          <a:custGeom>
            <a:avLst/>
            <a:gdLst/>
            <a:ahLst/>
            <a:cxnLst/>
            <a:rect r="r" b="b" t="t" l="l"/>
            <a:pathLst>
              <a:path h="2928335" w="6289264">
                <a:moveTo>
                  <a:pt x="0" y="0"/>
                </a:moveTo>
                <a:lnTo>
                  <a:pt x="6289264" y="0"/>
                </a:lnTo>
                <a:lnTo>
                  <a:pt x="6289264" y="2928335"/>
                </a:lnTo>
                <a:lnTo>
                  <a:pt x="0" y="2928335"/>
                </a:lnTo>
                <a:lnTo>
                  <a:pt x="0" y="0"/>
                </a:lnTo>
                <a:close/>
              </a:path>
            </a:pathLst>
          </a:custGeom>
          <a:blipFill>
            <a:blip r:embed="rId3"/>
            <a:stretch>
              <a:fillRect l="0" t="0" r="0" b="0"/>
            </a:stretch>
          </a:blipFill>
        </p:spPr>
      </p:sp>
      <p:sp>
        <p:nvSpPr>
          <p:cNvPr name="Freeform 10" id="10"/>
          <p:cNvSpPr/>
          <p:nvPr/>
        </p:nvSpPr>
        <p:spPr>
          <a:xfrm flipH="false" flipV="false" rot="0">
            <a:off x="13198821" y="7003055"/>
            <a:ext cx="2859352" cy="2859352"/>
          </a:xfrm>
          <a:custGeom>
            <a:avLst/>
            <a:gdLst/>
            <a:ahLst/>
            <a:cxnLst/>
            <a:rect r="r" b="b" t="t" l="l"/>
            <a:pathLst>
              <a:path h="2859352" w="2859352">
                <a:moveTo>
                  <a:pt x="0" y="0"/>
                </a:moveTo>
                <a:lnTo>
                  <a:pt x="2859353" y="0"/>
                </a:lnTo>
                <a:lnTo>
                  <a:pt x="2859353" y="2859353"/>
                </a:lnTo>
                <a:lnTo>
                  <a:pt x="0" y="2859353"/>
                </a:lnTo>
                <a:lnTo>
                  <a:pt x="0" y="0"/>
                </a:lnTo>
                <a:close/>
              </a:path>
            </a:pathLst>
          </a:custGeom>
          <a:blipFill>
            <a:blip r:embed="rId4"/>
            <a:stretch>
              <a:fillRect l="0" t="0" r="0" b="0"/>
            </a:stretch>
          </a:blipFill>
        </p:spPr>
      </p:sp>
      <p:sp>
        <p:nvSpPr>
          <p:cNvPr name="Freeform 11" id="11"/>
          <p:cNvSpPr/>
          <p:nvPr/>
        </p:nvSpPr>
        <p:spPr>
          <a:xfrm flipH="false" flipV="false" rot="0">
            <a:off x="4199047" y="3179521"/>
            <a:ext cx="4514114" cy="4073988"/>
          </a:xfrm>
          <a:custGeom>
            <a:avLst/>
            <a:gdLst/>
            <a:ahLst/>
            <a:cxnLst/>
            <a:rect r="r" b="b" t="t" l="l"/>
            <a:pathLst>
              <a:path h="4073988" w="4514114">
                <a:moveTo>
                  <a:pt x="0" y="0"/>
                </a:moveTo>
                <a:lnTo>
                  <a:pt x="4514113" y="0"/>
                </a:lnTo>
                <a:lnTo>
                  <a:pt x="4514113" y="4073988"/>
                </a:lnTo>
                <a:lnTo>
                  <a:pt x="0" y="40739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3467822" y="7409864"/>
            <a:ext cx="5976563" cy="1455420"/>
          </a:xfrm>
          <a:prstGeom prst="rect">
            <a:avLst/>
          </a:prstGeom>
        </p:spPr>
        <p:txBody>
          <a:bodyPr anchor="t" rtlCol="false" tIns="0" lIns="0" bIns="0" rIns="0">
            <a:spAutoFit/>
          </a:bodyPr>
          <a:lstStyle/>
          <a:p>
            <a:pPr algn="l">
              <a:lnSpc>
                <a:spcPts val="5880"/>
              </a:lnSpc>
              <a:spcBef>
                <a:spcPct val="0"/>
              </a:spcBef>
            </a:pPr>
            <a:r>
              <a:rPr lang="en-US" sz="4200">
                <a:solidFill>
                  <a:srgbClr val="0A0E26"/>
                </a:solidFill>
                <a:latin typeface="DM Sans"/>
                <a:ea typeface="DM Sans"/>
                <a:cs typeface="DM Sans"/>
                <a:sym typeface="DM Sans"/>
              </a:rPr>
              <a:t>We appreciate you joining us today</a:t>
            </a:r>
          </a:p>
        </p:txBody>
      </p:sp>
      <p:sp>
        <p:nvSpPr>
          <p:cNvPr name="TextBox 13" id="13"/>
          <p:cNvSpPr txBox="true"/>
          <p:nvPr/>
        </p:nvSpPr>
        <p:spPr>
          <a:xfrm rot="0">
            <a:off x="13198821" y="6283953"/>
            <a:ext cx="3736103" cy="405699"/>
          </a:xfrm>
          <a:prstGeom prst="rect">
            <a:avLst/>
          </a:prstGeom>
        </p:spPr>
        <p:txBody>
          <a:bodyPr anchor="t" rtlCol="false" tIns="0" lIns="0" bIns="0" rIns="0">
            <a:spAutoFit/>
          </a:bodyPr>
          <a:lstStyle/>
          <a:p>
            <a:pPr algn="just">
              <a:lnSpc>
                <a:spcPts val="3359"/>
              </a:lnSpc>
              <a:spcBef>
                <a:spcPct val="0"/>
              </a:spcBef>
            </a:pPr>
            <a:r>
              <a:rPr lang="en-US" b="true" sz="2399">
                <a:solidFill>
                  <a:srgbClr val="0A0E26"/>
                </a:solidFill>
                <a:latin typeface="DM Sans Bold"/>
                <a:ea typeface="DM Sans Bold"/>
                <a:cs typeface="DM Sans Bold"/>
                <a:sym typeface="DM Sans Bold"/>
              </a:rPr>
              <a:t>Contact Information:</a:t>
            </a:r>
          </a:p>
        </p:txBody>
      </p:sp>
    </p:spTree>
  </p:cSld>
  <p:clrMapOvr>
    <a:masterClrMapping/>
  </p:clrMapOvr>
  <p:transition spd="fast">
    <p:fade/>
  </p:transition>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546103" y="1711480"/>
          <a:ext cx="16326020" cy="8330901"/>
        </p:xfrm>
        <a:graphic>
          <a:graphicData uri="http://schemas.openxmlformats.org/drawingml/2006/table">
            <a:tbl>
              <a:tblPr/>
              <a:tblGrid>
                <a:gridCol w="2976357"/>
                <a:gridCol w="8091334"/>
                <a:gridCol w="5258330"/>
              </a:tblGrid>
              <a:tr h="707286">
                <a:tc>
                  <a:txBody>
                    <a:bodyPr anchor="t" rtlCol="false"/>
                    <a:lstStyle/>
                    <a:p>
                      <a:pPr algn="ctr">
                        <a:lnSpc>
                          <a:spcPts val="2247"/>
                        </a:lnSpc>
                        <a:defRPr/>
                      </a:pPr>
                      <a:endParaRPr lang="en-US" sz="1100"/>
                    </a:p>
                  </a:txBody>
                  <a:tcPr marL="101961" marR="101961" marT="101961" marB="101961" anchor="ctr">
                    <a:lnL cmpd="sng" algn="ctr" cap="flat" w="44972">
                      <a:solidFill>
                        <a:srgbClr val="3C68AE"/>
                      </a:solidFill>
                      <a:prstDash val="solid"/>
                      <a:round/>
                      <a:headEnd type="none" w="med" len="med"/>
                      <a:tailEnd type="none" w="med" len="med"/>
                    </a:lnL>
                    <a:lnR cmpd="sng" algn="ctr" cap="flat" w="35978">
                      <a:solidFill>
                        <a:srgbClr val="3C68AE"/>
                      </a:solidFill>
                      <a:prstDash val="solid"/>
                      <a:round/>
                      <a:headEnd type="none" w="med" len="med"/>
                      <a:tailEnd type="none" w="med" len="med"/>
                    </a:lnR>
                    <a:lnT cmpd="sng" algn="ctr" cap="flat" w="44972">
                      <a:solidFill>
                        <a:srgbClr val="3C68AE"/>
                      </a:solidFill>
                      <a:prstDash val="solid"/>
                      <a:round/>
                      <a:headEnd type="none" w="med" len="med"/>
                      <a:tailEnd type="none" w="med" len="med"/>
                    </a:lnT>
                    <a:lnB cmpd="sng" algn="ctr" cap="flat" w="44972">
                      <a:solidFill>
                        <a:srgbClr val="3C68AE"/>
                      </a:solidFill>
                      <a:prstDash val="solid"/>
                      <a:round/>
                      <a:headEnd type="none" w="med" len="med"/>
                      <a:tailEnd type="none" w="med" len="med"/>
                    </a:lnB>
                    <a:solidFill>
                      <a:srgbClr val="3C68AE"/>
                    </a:solidFill>
                  </a:tcPr>
                </a:tc>
                <a:tc>
                  <a:txBody>
                    <a:bodyPr anchor="t" rtlCol="false"/>
                    <a:lstStyle/>
                    <a:p>
                      <a:pPr algn="ctr">
                        <a:lnSpc>
                          <a:spcPts val="2697"/>
                        </a:lnSpc>
                        <a:defRPr/>
                      </a:pPr>
                      <a:r>
                        <a:rPr lang="en-US" sz="1926" b="true">
                          <a:solidFill>
                            <a:srgbClr val="3C68AE"/>
                          </a:solidFill>
                          <a:latin typeface="DM Sans Bold"/>
                          <a:ea typeface="DM Sans Bold"/>
                          <a:cs typeface="DM Sans Bold"/>
                          <a:sym typeface="DM Sans Bold"/>
                        </a:rPr>
                        <a:t>Responsibilities</a:t>
                      </a:r>
                      <a:endParaRPr lang="en-US" sz="1100"/>
                    </a:p>
                  </a:txBody>
                  <a:tcPr marL="101961" marR="101961" marT="101961" marB="101961" anchor="ctr">
                    <a:lnL cmpd="sng" algn="ctr" cap="flat" w="44972">
                      <a:solidFill>
                        <a:srgbClr val="3C68AE"/>
                      </a:solidFill>
                      <a:prstDash val="solid"/>
                      <a:round/>
                      <a:headEnd type="none" w="med" len="med"/>
                      <a:tailEnd type="none" w="med" len="med"/>
                    </a:lnL>
                    <a:lnR cmpd="sng" algn="ctr" cap="flat" w="35978">
                      <a:solidFill>
                        <a:srgbClr val="3C68AE"/>
                      </a:solidFill>
                      <a:prstDash val="solid"/>
                      <a:round/>
                      <a:headEnd type="none" w="med" len="med"/>
                      <a:tailEnd type="none" w="med" len="med"/>
                    </a:lnR>
                    <a:lnT cmpd="sng" algn="ctr" cap="flat" w="44972">
                      <a:solidFill>
                        <a:srgbClr val="3C68AE"/>
                      </a:solidFill>
                      <a:prstDash val="solid"/>
                      <a:round/>
                      <a:headEnd type="none" w="med" len="med"/>
                      <a:tailEnd type="none" w="med" len="med"/>
                    </a:lnT>
                    <a:lnB cmpd="sng" algn="ctr" cap="flat" w="44972">
                      <a:solidFill>
                        <a:srgbClr val="3C68AE"/>
                      </a:solidFill>
                      <a:prstDash val="solid"/>
                      <a:round/>
                      <a:headEnd type="none" w="med" len="med"/>
                      <a:tailEnd type="none" w="med" len="med"/>
                    </a:lnB>
                    <a:solidFill>
                      <a:srgbClr val="0A0E26"/>
                    </a:solidFill>
                  </a:tcPr>
                </a:tc>
                <a:tc>
                  <a:txBody>
                    <a:bodyPr anchor="t" rtlCol="false"/>
                    <a:lstStyle/>
                    <a:p>
                      <a:pPr algn="ctr">
                        <a:lnSpc>
                          <a:spcPts val="2697"/>
                        </a:lnSpc>
                        <a:defRPr/>
                      </a:pPr>
                      <a:r>
                        <a:rPr lang="en-US" sz="1926" b="true">
                          <a:solidFill>
                            <a:srgbClr val="3C68AE"/>
                          </a:solidFill>
                          <a:latin typeface="DM Sans Bold"/>
                          <a:ea typeface="DM Sans Bold"/>
                          <a:cs typeface="DM Sans Bold"/>
                          <a:sym typeface="DM Sans Bold"/>
                        </a:rPr>
                        <a:t>Specialties</a:t>
                      </a:r>
                      <a:endParaRPr lang="en-US" sz="1100"/>
                    </a:p>
                  </a:txBody>
                  <a:tcPr marL="101961" marR="101961" marT="101961" marB="101961" anchor="ctr">
                    <a:lnL cmpd="sng" algn="ctr" cap="flat" w="44972">
                      <a:solidFill>
                        <a:srgbClr val="3C68AE"/>
                      </a:solidFill>
                      <a:prstDash val="solid"/>
                      <a:round/>
                      <a:headEnd type="none" w="med" len="med"/>
                      <a:tailEnd type="none" w="med" len="med"/>
                    </a:lnL>
                    <a:lnR cmpd="sng" algn="ctr" cap="flat" w="35978">
                      <a:solidFill>
                        <a:srgbClr val="3C68AE"/>
                      </a:solidFill>
                      <a:prstDash val="solid"/>
                      <a:round/>
                      <a:headEnd type="none" w="med" len="med"/>
                      <a:tailEnd type="none" w="med" len="med"/>
                    </a:lnR>
                    <a:lnT cmpd="sng" algn="ctr" cap="flat" w="44972">
                      <a:solidFill>
                        <a:srgbClr val="3C68AE"/>
                      </a:solidFill>
                      <a:prstDash val="solid"/>
                      <a:round/>
                      <a:headEnd type="none" w="med" len="med"/>
                      <a:tailEnd type="none" w="med" len="med"/>
                    </a:lnT>
                    <a:lnB cmpd="sng" algn="ctr" cap="flat" w="44972">
                      <a:solidFill>
                        <a:srgbClr val="3C68AE"/>
                      </a:solidFill>
                      <a:prstDash val="solid"/>
                      <a:round/>
                      <a:headEnd type="none" w="med" len="med"/>
                      <a:tailEnd type="none" w="med" len="med"/>
                    </a:lnB>
                    <a:solidFill>
                      <a:srgbClr val="CDCED7"/>
                    </a:solidFill>
                  </a:tcPr>
                </a:tc>
              </a:tr>
              <a:tr h="1269852">
                <a:tc>
                  <a:txBody>
                    <a:bodyPr anchor="t" rtlCol="false"/>
                    <a:lstStyle/>
                    <a:p>
                      <a:pPr algn="ctr">
                        <a:lnSpc>
                          <a:spcPts val="2247"/>
                        </a:lnSpc>
                        <a:defRPr/>
                      </a:pPr>
                      <a:r>
                        <a:rPr lang="en-US" sz="1605" b="true">
                          <a:solidFill>
                            <a:srgbClr val="0A0E26"/>
                          </a:solidFill>
                          <a:latin typeface="DM Sans Bold"/>
                          <a:ea typeface="DM Sans Bold"/>
                          <a:cs typeface="DM Sans Bold"/>
                          <a:sym typeface="DM Sans Bold"/>
                        </a:rPr>
                        <a:t>Abdelrahman Raslan</a:t>
                      </a:r>
                      <a:endParaRPr lang="en-US" sz="1100"/>
                    </a:p>
                  </a:txBody>
                  <a:tcPr marL="101961" marR="101961" marT="101961" marB="101961" anchor="ctr">
                    <a:lnL cmpd="sng" algn="ctr" cap="flat" w="44972">
                      <a:solidFill>
                        <a:srgbClr val="3C68AE"/>
                      </a:solidFill>
                      <a:prstDash val="solid"/>
                      <a:round/>
                      <a:headEnd type="none" w="med" len="med"/>
                      <a:tailEnd type="none" w="med" len="med"/>
                    </a:lnL>
                    <a:lnR cmpd="sng" algn="ctr" cap="flat" w="35978">
                      <a:solidFill>
                        <a:srgbClr val="3C68AE"/>
                      </a:solidFill>
                      <a:prstDash val="solid"/>
                      <a:round/>
                      <a:headEnd type="none" w="med" len="med"/>
                      <a:tailEnd type="none" w="med" len="med"/>
                    </a:lnR>
                    <a:lnT cmpd="sng" algn="ctr" cap="flat" w="44972">
                      <a:solidFill>
                        <a:srgbClr val="3C68AE"/>
                      </a:solidFill>
                      <a:prstDash val="solid"/>
                      <a:round/>
                      <a:headEnd type="none" w="med" len="med"/>
                      <a:tailEnd type="none" w="med" len="med"/>
                    </a:lnT>
                    <a:lnB cmpd="sng" algn="ctr" cap="flat" w="44972">
                      <a:solidFill>
                        <a:srgbClr val="3C68AE"/>
                      </a:solidFill>
                      <a:prstDash val="solid"/>
                      <a:round/>
                      <a:headEnd type="none" w="med" len="med"/>
                      <a:tailEnd type="none" w="med" len="med"/>
                    </a:lnB>
                    <a:solidFill>
                      <a:srgbClr val="CDCED7"/>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Team Leader, Overseeing the entire project, ensuring deadlines are met, and managing resources.	</a:t>
                      </a:r>
                      <a:endParaRPr lang="en-US" sz="1100"/>
                    </a:p>
                  </a:txBody>
                  <a:tcPr marL="101961" marR="101961" marT="101961" marB="101961" anchor="ctr">
                    <a:lnL cmpd="sng" algn="ctr" cap="flat" w="44972">
                      <a:solidFill>
                        <a:srgbClr val="3C68AE"/>
                      </a:solidFill>
                      <a:prstDash val="solid"/>
                      <a:round/>
                      <a:headEnd type="none" w="med" len="med"/>
                      <a:tailEnd type="none" w="med" len="med"/>
                    </a:lnL>
                    <a:lnR cmpd="sng" algn="ctr" cap="flat" w="35978">
                      <a:solidFill>
                        <a:srgbClr val="3C68AE"/>
                      </a:solidFill>
                      <a:prstDash val="solid"/>
                      <a:round/>
                      <a:headEnd type="none" w="med" len="med"/>
                      <a:tailEnd type="none" w="med" len="med"/>
                    </a:lnR>
                    <a:lnT cmpd="sng" algn="ctr" cap="flat" w="44972">
                      <a:solidFill>
                        <a:srgbClr val="3C68AE"/>
                      </a:solidFill>
                      <a:prstDash val="solid"/>
                      <a:round/>
                      <a:headEnd type="none" w="med" len="med"/>
                      <a:tailEnd type="none" w="med" len="med"/>
                    </a:lnT>
                    <a:lnB cmpd="sng" algn="ctr" cap="flat" w="44972">
                      <a:solidFill>
                        <a:srgbClr val="3C68AE"/>
                      </a:solidFill>
                      <a:prstDash val="solid"/>
                      <a:round/>
                      <a:headEnd type="none" w="med" len="med"/>
                      <a:tailEnd type="none" w="med" len="med"/>
                    </a:lnB>
                    <a:solidFill>
                      <a:srgbClr val="E9EAF3"/>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SOC (Monitoring and Incident Response), GRC, Networks, Systems</a:t>
                      </a:r>
                      <a:endParaRPr lang="en-US" sz="1100"/>
                    </a:p>
                    <a:p>
                      <a:pPr algn="ctr">
                        <a:lnSpc>
                          <a:spcPts val="2218"/>
                        </a:lnSpc>
                      </a:pPr>
                    </a:p>
                  </a:txBody>
                  <a:tcPr marL="101961" marR="101961" marT="101961" marB="101961" anchor="ctr">
                    <a:lnL cmpd="sng" algn="ctr" cap="flat" w="44972">
                      <a:solidFill>
                        <a:srgbClr val="3C68AE"/>
                      </a:solidFill>
                      <a:prstDash val="solid"/>
                      <a:round/>
                      <a:headEnd type="none" w="med" len="med"/>
                      <a:tailEnd type="none" w="med" len="med"/>
                    </a:lnL>
                    <a:lnR cmpd="sng" algn="ctr" cap="flat" w="35978">
                      <a:solidFill>
                        <a:srgbClr val="3C68AE"/>
                      </a:solidFill>
                      <a:prstDash val="solid"/>
                      <a:round/>
                      <a:headEnd type="none" w="med" len="med"/>
                      <a:tailEnd type="none" w="med" len="med"/>
                    </a:lnR>
                    <a:lnT cmpd="sng" algn="ctr" cap="flat" w="44972">
                      <a:solidFill>
                        <a:srgbClr val="3C68AE"/>
                      </a:solidFill>
                      <a:prstDash val="solid"/>
                      <a:round/>
                      <a:headEnd type="none" w="med" len="med"/>
                      <a:tailEnd type="none" w="med" len="med"/>
                    </a:lnT>
                    <a:lnB cmpd="sng" algn="ctr" cap="flat" w="44972">
                      <a:solidFill>
                        <a:srgbClr val="3C68AE"/>
                      </a:solidFill>
                      <a:prstDash val="solid"/>
                      <a:round/>
                      <a:headEnd type="none" w="med" len="med"/>
                      <a:tailEnd type="none" w="med" len="med"/>
                    </a:lnB>
                    <a:solidFill>
                      <a:srgbClr val="E9EAF3"/>
                    </a:solidFill>
                  </a:tcPr>
                </a:tc>
              </a:tr>
              <a:tr h="1379224">
                <a:tc>
                  <a:txBody>
                    <a:bodyPr anchor="t" rtlCol="false"/>
                    <a:lstStyle/>
                    <a:p>
                      <a:pPr algn="ctr">
                        <a:lnSpc>
                          <a:spcPts val="2247"/>
                        </a:lnSpc>
                        <a:defRPr/>
                      </a:pPr>
                      <a:r>
                        <a:rPr lang="en-US" sz="1605" b="true">
                          <a:solidFill>
                            <a:srgbClr val="0A0E26"/>
                          </a:solidFill>
                          <a:latin typeface="DM Sans Bold"/>
                          <a:ea typeface="DM Sans Bold"/>
                          <a:cs typeface="DM Sans Bold"/>
                          <a:sym typeface="DM Sans Bold"/>
                        </a:rPr>
                        <a:t>Rewan Salah</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CDCED7"/>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Assisting with research, testing tools, and documenting findings and results.	</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SOC, GRC, Red Teaming (Basic), Cloud</a:t>
                      </a:r>
                      <a:endParaRPr lang="en-US" sz="1100"/>
                    </a:p>
                    <a:p>
                      <a:pPr algn="ctr">
                        <a:lnSpc>
                          <a:spcPts val="2218"/>
                        </a:lnSpc>
                      </a:pPr>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r>
              <a:tr h="1322980">
                <a:tc>
                  <a:txBody>
                    <a:bodyPr anchor="t" rtlCol="false"/>
                    <a:lstStyle/>
                    <a:p>
                      <a:pPr algn="ctr">
                        <a:lnSpc>
                          <a:spcPts val="2247"/>
                        </a:lnSpc>
                        <a:defRPr/>
                      </a:pPr>
                      <a:r>
                        <a:rPr lang="en-US" sz="1605" b="true">
                          <a:solidFill>
                            <a:srgbClr val="0A0E26"/>
                          </a:solidFill>
                          <a:latin typeface="DM Sans Bold"/>
                          <a:ea typeface="DM Sans Bold"/>
                          <a:cs typeface="DM Sans Bold"/>
                          <a:sym typeface="DM Sans Bold"/>
                        </a:rPr>
                        <a:t>Aya Mohamed</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CDCED7"/>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Designing presentations and documentation, coordinating communication among team members.	</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Networking, Programming, Report Writing, Design</a:t>
                      </a:r>
                      <a:endParaRPr lang="en-US" sz="1100"/>
                    </a:p>
                    <a:p>
                      <a:pPr algn="ctr">
                        <a:lnSpc>
                          <a:spcPts val="2218"/>
                        </a:lnSpc>
                      </a:pPr>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r>
              <a:tr h="1307587">
                <a:tc>
                  <a:txBody>
                    <a:bodyPr anchor="t" rtlCol="false"/>
                    <a:lstStyle/>
                    <a:p>
                      <a:pPr algn="ctr">
                        <a:lnSpc>
                          <a:spcPts val="2247"/>
                        </a:lnSpc>
                        <a:defRPr/>
                      </a:pPr>
                      <a:r>
                        <a:rPr lang="en-US" sz="1605" b="true">
                          <a:solidFill>
                            <a:srgbClr val="0A0E26"/>
                          </a:solidFill>
                          <a:latin typeface="DM Sans Bold"/>
                          <a:ea typeface="DM Sans Bold"/>
                          <a:cs typeface="DM Sans Bold"/>
                          <a:sym typeface="DM Sans Bold"/>
                        </a:rPr>
                        <a:t>Yousef George </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CDCED7"/>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Implementing Linux-based tools, handling server setups, and managing penetration testing activities.	</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Linux Systems, Cloud, Networks, Penetration Testing</a:t>
                      </a:r>
                      <a:endParaRPr lang="en-US" sz="1100"/>
                    </a:p>
                    <a:p>
                      <a:pPr algn="ctr">
                        <a:lnSpc>
                          <a:spcPts val="2218"/>
                        </a:lnSpc>
                      </a:pPr>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r>
              <a:tr h="1223336">
                <a:tc>
                  <a:txBody>
                    <a:bodyPr anchor="t" rtlCol="false"/>
                    <a:lstStyle/>
                    <a:p>
                      <a:pPr algn="ctr">
                        <a:lnSpc>
                          <a:spcPts val="2247"/>
                        </a:lnSpc>
                        <a:defRPr/>
                      </a:pPr>
                      <a:r>
                        <a:rPr lang="en-US" sz="1605" b="true">
                          <a:solidFill>
                            <a:srgbClr val="0A0E26"/>
                          </a:solidFill>
                          <a:latin typeface="DM Sans Bold"/>
                          <a:ea typeface="DM Sans Bold"/>
                          <a:cs typeface="DM Sans Bold"/>
                          <a:sym typeface="DM Sans Bold"/>
                        </a:rPr>
                        <a:t>Ahmed Elsayed</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CDCED7"/>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Configuring and testing network penetration tools, assisting in secure network setups.	</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Operating Systems (Windows/Linux), Networking, Network Penetration Testing</a:t>
                      </a:r>
                      <a:endParaRPr lang="en-US" sz="1100"/>
                    </a:p>
                    <a:p>
                      <a:pPr algn="ctr">
                        <a:lnSpc>
                          <a:spcPts val="2218"/>
                        </a:lnSpc>
                      </a:pPr>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r>
              <a:tr h="1120635">
                <a:tc>
                  <a:txBody>
                    <a:bodyPr anchor="t" rtlCol="false"/>
                    <a:lstStyle/>
                    <a:p>
                      <a:pPr algn="ctr">
                        <a:lnSpc>
                          <a:spcPts val="2247"/>
                        </a:lnSpc>
                        <a:defRPr/>
                      </a:pPr>
                      <a:r>
                        <a:rPr lang="en-US" sz="1605" b="true">
                          <a:solidFill>
                            <a:srgbClr val="0A0E26"/>
                          </a:solidFill>
                          <a:latin typeface="DM Sans Bold"/>
                          <a:ea typeface="DM Sans Bold"/>
                          <a:cs typeface="DM Sans Bold"/>
                          <a:sym typeface="DM Sans Bold"/>
                        </a:rPr>
                        <a:t>Ahmed Yasser</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CDCED7"/>
                    </a:solidFill>
                  </a:tcPr>
                </a:tc>
                <a:tc>
                  <a:txBody>
                    <a:bodyPr anchor="t" rtlCol="false"/>
                    <a:lstStyle/>
                    <a:p>
                      <a:pPr algn="ctr">
                        <a:lnSpc>
                          <a:spcPts val="2218"/>
                        </a:lnSpc>
                        <a:defRPr/>
                      </a:pPr>
                      <a:r>
                        <a:rPr lang="en-US" sz="1584">
                          <a:solidFill>
                            <a:srgbClr val="0A0E26"/>
                          </a:solidFill>
                          <a:latin typeface="DM Sans"/>
                          <a:ea typeface="DM Sans"/>
                          <a:cs typeface="DM Sans"/>
                          <a:sym typeface="DM Sans"/>
                        </a:rPr>
                        <a:t>Developing and implementing policies, overseeing compliance testing, and supporting technical configurations.	</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c>
                  <a:txBody>
                    <a:bodyPr anchor="t" rtlCol="false"/>
                    <a:lstStyle/>
                    <a:p>
                      <a:pPr algn="ctr">
                        <a:lnSpc>
                          <a:spcPts val="2211"/>
                        </a:lnSpc>
                        <a:defRPr/>
                      </a:pPr>
                      <a:r>
                        <a:rPr lang="en-US" sz="1579">
                          <a:solidFill>
                            <a:srgbClr val="0A0E26"/>
                          </a:solidFill>
                          <a:latin typeface="DM Sans"/>
                          <a:ea typeface="DM Sans"/>
                          <a:cs typeface="DM Sans"/>
                          <a:sym typeface="DM Sans"/>
                        </a:rPr>
                        <a:t>GRC, DLP, SIEM Integration</a:t>
                      </a:r>
                      <a:endParaRPr lang="en-US" sz="1100"/>
                    </a:p>
                  </a:txBody>
                  <a:tcPr marL="101961" marR="101961" marT="101961" marB="101961" anchor="ctr">
                    <a:lnL cmpd="sng" algn="ctr" cap="flat" w="17989">
                      <a:solidFill>
                        <a:srgbClr val="3C68AE"/>
                      </a:solidFill>
                      <a:prstDash val="solid"/>
                      <a:round/>
                      <a:headEnd type="none" w="med" len="med"/>
                      <a:tailEnd type="none" w="med" len="med"/>
                    </a:lnL>
                    <a:lnR cmpd="sng" algn="ctr" cap="flat" w="17989">
                      <a:solidFill>
                        <a:srgbClr val="3C68AE"/>
                      </a:solidFill>
                      <a:prstDash val="solid"/>
                      <a:round/>
                      <a:headEnd type="none" w="med" len="med"/>
                      <a:tailEnd type="none" w="med" len="med"/>
                    </a:lnR>
                    <a:lnT cmpd="sng" algn="ctr" cap="flat" w="17989">
                      <a:solidFill>
                        <a:srgbClr val="3C68AE"/>
                      </a:solidFill>
                      <a:prstDash val="solid"/>
                      <a:round/>
                      <a:headEnd type="none" w="med" len="med"/>
                      <a:tailEnd type="none" w="med" len="med"/>
                    </a:lnT>
                    <a:lnB cmpd="sng" algn="ctr" cap="flat" w="17989">
                      <a:solidFill>
                        <a:srgbClr val="3C68AE"/>
                      </a:solidFill>
                      <a:prstDash val="solid"/>
                      <a:round/>
                      <a:headEnd type="none" w="med" len="med"/>
                      <a:tailEnd type="none" w="med" len="med"/>
                    </a:lnB>
                    <a:solidFill>
                      <a:srgbClr val="E9EAF3"/>
                    </a:solidFill>
                  </a:tcPr>
                </a:tc>
              </a:tr>
            </a:tbl>
          </a:graphicData>
        </a:graphic>
      </p:graphicFrame>
      <p:grpSp>
        <p:nvGrpSpPr>
          <p:cNvPr name="Group 3" id="3"/>
          <p:cNvGrpSpPr/>
          <p:nvPr/>
        </p:nvGrpSpPr>
        <p:grpSpPr>
          <a:xfrm rot="0">
            <a:off x="528638" y="2608687"/>
            <a:ext cx="861430" cy="897951"/>
            <a:chOff x="0" y="0"/>
            <a:chExt cx="6350000" cy="6619218"/>
          </a:xfrm>
        </p:grpSpPr>
        <p:sp>
          <p:nvSpPr>
            <p:cNvPr name="Freeform 4" id="4"/>
            <p:cNvSpPr/>
            <p:nvPr/>
          </p:nvSpPr>
          <p:spPr>
            <a:xfrm flipH="false" flipV="false" rot="0">
              <a:off x="0" y="0"/>
              <a:ext cx="6350000" cy="6619218"/>
            </a:xfrm>
            <a:custGeom>
              <a:avLst/>
              <a:gdLst/>
              <a:ahLst/>
              <a:cxnLst/>
              <a:rect r="r" b="b" t="t" l="l"/>
              <a:pathLst>
                <a:path h="6619218" w="6350000">
                  <a:moveTo>
                    <a:pt x="6350000" y="3309649"/>
                  </a:moveTo>
                  <a:cubicBezTo>
                    <a:pt x="6350000" y="5137421"/>
                    <a:pt x="4928476" y="6619218"/>
                    <a:pt x="3175000" y="6619218"/>
                  </a:cubicBezTo>
                  <a:cubicBezTo>
                    <a:pt x="1421498" y="6619218"/>
                    <a:pt x="0" y="5137421"/>
                    <a:pt x="0" y="3309649"/>
                  </a:cubicBezTo>
                  <a:cubicBezTo>
                    <a:pt x="0" y="1481784"/>
                    <a:pt x="1421498" y="0"/>
                    <a:pt x="3175000" y="0"/>
                  </a:cubicBezTo>
                  <a:cubicBezTo>
                    <a:pt x="4928502" y="0"/>
                    <a:pt x="6350000" y="1481784"/>
                    <a:pt x="6350000" y="3309649"/>
                  </a:cubicBezTo>
                  <a:close/>
                </a:path>
              </a:pathLst>
            </a:custGeom>
            <a:blipFill>
              <a:blip r:embed="rId2"/>
              <a:stretch>
                <a:fillRect l="-2119" t="0" r="-2119" b="0"/>
              </a:stretch>
            </a:blipFill>
          </p:spPr>
        </p:sp>
      </p:grpSp>
      <p:grpSp>
        <p:nvGrpSpPr>
          <p:cNvPr name="Group 5" id="5"/>
          <p:cNvGrpSpPr/>
          <p:nvPr/>
        </p:nvGrpSpPr>
        <p:grpSpPr>
          <a:xfrm rot="0">
            <a:off x="528638" y="3878631"/>
            <a:ext cx="861430" cy="897951"/>
            <a:chOff x="0" y="0"/>
            <a:chExt cx="6350000" cy="6619218"/>
          </a:xfrm>
        </p:grpSpPr>
        <p:sp>
          <p:nvSpPr>
            <p:cNvPr name="Freeform 6" id="6"/>
            <p:cNvSpPr/>
            <p:nvPr/>
          </p:nvSpPr>
          <p:spPr>
            <a:xfrm flipH="false" flipV="false" rot="0">
              <a:off x="0" y="0"/>
              <a:ext cx="6350000" cy="6619218"/>
            </a:xfrm>
            <a:custGeom>
              <a:avLst/>
              <a:gdLst/>
              <a:ahLst/>
              <a:cxnLst/>
              <a:rect r="r" b="b" t="t" l="l"/>
              <a:pathLst>
                <a:path h="6619218" w="6350000">
                  <a:moveTo>
                    <a:pt x="6350000" y="3309649"/>
                  </a:moveTo>
                  <a:cubicBezTo>
                    <a:pt x="6350000" y="5137421"/>
                    <a:pt x="4928476" y="6619218"/>
                    <a:pt x="3175000" y="6619218"/>
                  </a:cubicBezTo>
                  <a:cubicBezTo>
                    <a:pt x="1421498" y="6619218"/>
                    <a:pt x="0" y="5137421"/>
                    <a:pt x="0" y="3309649"/>
                  </a:cubicBezTo>
                  <a:cubicBezTo>
                    <a:pt x="0" y="1481784"/>
                    <a:pt x="1421498" y="0"/>
                    <a:pt x="3175000" y="0"/>
                  </a:cubicBezTo>
                  <a:cubicBezTo>
                    <a:pt x="4928502" y="0"/>
                    <a:pt x="6350000" y="1481784"/>
                    <a:pt x="6350000" y="3309649"/>
                  </a:cubicBezTo>
                  <a:close/>
                </a:path>
              </a:pathLst>
            </a:custGeom>
            <a:blipFill>
              <a:blip r:embed="rId3"/>
              <a:stretch>
                <a:fillRect l="-2897" t="0" r="-2897" b="0"/>
              </a:stretch>
            </a:blipFill>
          </p:spPr>
        </p:sp>
      </p:grpSp>
      <p:grpSp>
        <p:nvGrpSpPr>
          <p:cNvPr name="Group 7" id="7"/>
          <p:cNvGrpSpPr/>
          <p:nvPr/>
        </p:nvGrpSpPr>
        <p:grpSpPr>
          <a:xfrm rot="0">
            <a:off x="528638" y="5148576"/>
            <a:ext cx="861430" cy="897951"/>
            <a:chOff x="0" y="0"/>
            <a:chExt cx="6350000" cy="6619218"/>
          </a:xfrm>
        </p:grpSpPr>
        <p:sp>
          <p:nvSpPr>
            <p:cNvPr name="Freeform 8" id="8"/>
            <p:cNvSpPr/>
            <p:nvPr/>
          </p:nvSpPr>
          <p:spPr>
            <a:xfrm flipH="false" flipV="false" rot="0">
              <a:off x="0" y="0"/>
              <a:ext cx="6350000" cy="6619218"/>
            </a:xfrm>
            <a:custGeom>
              <a:avLst/>
              <a:gdLst/>
              <a:ahLst/>
              <a:cxnLst/>
              <a:rect r="r" b="b" t="t" l="l"/>
              <a:pathLst>
                <a:path h="6619218" w="6350000">
                  <a:moveTo>
                    <a:pt x="6350000" y="3309649"/>
                  </a:moveTo>
                  <a:cubicBezTo>
                    <a:pt x="6350000" y="5137421"/>
                    <a:pt x="4928476" y="6619218"/>
                    <a:pt x="3175000" y="6619218"/>
                  </a:cubicBezTo>
                  <a:cubicBezTo>
                    <a:pt x="1421498" y="6619218"/>
                    <a:pt x="0" y="5137421"/>
                    <a:pt x="0" y="3309649"/>
                  </a:cubicBezTo>
                  <a:cubicBezTo>
                    <a:pt x="0" y="1481784"/>
                    <a:pt x="1421498" y="0"/>
                    <a:pt x="3175000" y="0"/>
                  </a:cubicBezTo>
                  <a:cubicBezTo>
                    <a:pt x="4928502" y="0"/>
                    <a:pt x="6350000" y="1481784"/>
                    <a:pt x="6350000" y="3309649"/>
                  </a:cubicBezTo>
                  <a:close/>
                </a:path>
              </a:pathLst>
            </a:custGeom>
            <a:blipFill>
              <a:blip r:embed="rId4"/>
              <a:stretch>
                <a:fillRect l="-2119" t="0" r="-2119" b="0"/>
              </a:stretch>
            </a:blipFill>
          </p:spPr>
        </p:sp>
      </p:grpSp>
      <p:grpSp>
        <p:nvGrpSpPr>
          <p:cNvPr name="Group 9" id="9"/>
          <p:cNvGrpSpPr/>
          <p:nvPr/>
        </p:nvGrpSpPr>
        <p:grpSpPr>
          <a:xfrm rot="0">
            <a:off x="528638" y="6418520"/>
            <a:ext cx="861430" cy="897951"/>
            <a:chOff x="0" y="0"/>
            <a:chExt cx="6350000" cy="6619218"/>
          </a:xfrm>
        </p:grpSpPr>
        <p:sp>
          <p:nvSpPr>
            <p:cNvPr name="Freeform 10" id="10"/>
            <p:cNvSpPr/>
            <p:nvPr/>
          </p:nvSpPr>
          <p:spPr>
            <a:xfrm flipH="false" flipV="false" rot="0">
              <a:off x="0" y="0"/>
              <a:ext cx="6350000" cy="6619218"/>
            </a:xfrm>
            <a:custGeom>
              <a:avLst/>
              <a:gdLst/>
              <a:ahLst/>
              <a:cxnLst/>
              <a:rect r="r" b="b" t="t" l="l"/>
              <a:pathLst>
                <a:path h="6619218" w="6350000">
                  <a:moveTo>
                    <a:pt x="6350000" y="3309649"/>
                  </a:moveTo>
                  <a:cubicBezTo>
                    <a:pt x="6350000" y="5137421"/>
                    <a:pt x="4928476" y="6619218"/>
                    <a:pt x="3175000" y="6619218"/>
                  </a:cubicBezTo>
                  <a:cubicBezTo>
                    <a:pt x="1421498" y="6619218"/>
                    <a:pt x="0" y="5137421"/>
                    <a:pt x="0" y="3309649"/>
                  </a:cubicBezTo>
                  <a:cubicBezTo>
                    <a:pt x="0" y="1481784"/>
                    <a:pt x="1421498" y="0"/>
                    <a:pt x="3175000" y="0"/>
                  </a:cubicBezTo>
                  <a:cubicBezTo>
                    <a:pt x="4928502" y="0"/>
                    <a:pt x="6350000" y="1481784"/>
                    <a:pt x="6350000" y="3309649"/>
                  </a:cubicBezTo>
                  <a:close/>
                </a:path>
              </a:pathLst>
            </a:custGeom>
            <a:blipFill>
              <a:blip r:embed="rId5"/>
              <a:stretch>
                <a:fillRect l="-2501" t="0" r="-2501" b="0"/>
              </a:stretch>
            </a:blipFill>
          </p:spPr>
        </p:sp>
      </p:grpSp>
      <p:grpSp>
        <p:nvGrpSpPr>
          <p:cNvPr name="Group 11" id="11"/>
          <p:cNvGrpSpPr/>
          <p:nvPr/>
        </p:nvGrpSpPr>
        <p:grpSpPr>
          <a:xfrm rot="0">
            <a:off x="528638" y="7688464"/>
            <a:ext cx="861430" cy="897951"/>
            <a:chOff x="0" y="0"/>
            <a:chExt cx="6350000" cy="6619218"/>
          </a:xfrm>
        </p:grpSpPr>
        <p:sp>
          <p:nvSpPr>
            <p:cNvPr name="Freeform 12" id="12"/>
            <p:cNvSpPr/>
            <p:nvPr/>
          </p:nvSpPr>
          <p:spPr>
            <a:xfrm flipH="false" flipV="false" rot="0">
              <a:off x="0" y="0"/>
              <a:ext cx="6350000" cy="6619218"/>
            </a:xfrm>
            <a:custGeom>
              <a:avLst/>
              <a:gdLst/>
              <a:ahLst/>
              <a:cxnLst/>
              <a:rect r="r" b="b" t="t" l="l"/>
              <a:pathLst>
                <a:path h="6619218" w="6350000">
                  <a:moveTo>
                    <a:pt x="6350000" y="3309649"/>
                  </a:moveTo>
                  <a:cubicBezTo>
                    <a:pt x="6350000" y="5137421"/>
                    <a:pt x="4928476" y="6619218"/>
                    <a:pt x="3175000" y="6619218"/>
                  </a:cubicBezTo>
                  <a:cubicBezTo>
                    <a:pt x="1421498" y="6619218"/>
                    <a:pt x="0" y="5137421"/>
                    <a:pt x="0" y="3309649"/>
                  </a:cubicBezTo>
                  <a:cubicBezTo>
                    <a:pt x="0" y="1481784"/>
                    <a:pt x="1421498" y="0"/>
                    <a:pt x="3175000" y="0"/>
                  </a:cubicBezTo>
                  <a:cubicBezTo>
                    <a:pt x="4928502" y="0"/>
                    <a:pt x="6350000" y="1481784"/>
                    <a:pt x="6350000" y="3309649"/>
                  </a:cubicBezTo>
                  <a:close/>
                </a:path>
              </a:pathLst>
            </a:custGeom>
            <a:blipFill>
              <a:blip r:embed="rId6"/>
              <a:stretch>
                <a:fillRect l="-698" t="0" r="-698" b="0"/>
              </a:stretch>
            </a:blipFill>
          </p:spPr>
        </p:sp>
      </p:grpSp>
      <p:sp>
        <p:nvSpPr>
          <p:cNvPr name="TextBox 13" id="13"/>
          <p:cNvSpPr txBox="true"/>
          <p:nvPr/>
        </p:nvSpPr>
        <p:spPr>
          <a:xfrm rot="0">
            <a:off x="3953960" y="80124"/>
            <a:ext cx="10380079" cy="1417872"/>
          </a:xfrm>
          <a:prstGeom prst="rect">
            <a:avLst/>
          </a:prstGeom>
        </p:spPr>
        <p:txBody>
          <a:bodyPr anchor="t" rtlCol="false" tIns="0" lIns="0" bIns="0" rIns="0">
            <a:spAutoFit/>
          </a:bodyPr>
          <a:lstStyle/>
          <a:p>
            <a:pPr algn="ctr">
              <a:lnSpc>
                <a:spcPts val="11624"/>
              </a:lnSpc>
              <a:spcBef>
                <a:spcPct val="0"/>
              </a:spcBef>
            </a:pPr>
            <a:r>
              <a:rPr lang="en-US" b="true" sz="8303">
                <a:solidFill>
                  <a:srgbClr val="0A0E26"/>
                </a:solidFill>
                <a:latin typeface="DM Sans Bold"/>
                <a:ea typeface="DM Sans Bold"/>
                <a:cs typeface="DM Sans Bold"/>
                <a:sym typeface="DM Sans Bold"/>
              </a:rPr>
              <a:t>OUR ROLES</a:t>
            </a:r>
          </a:p>
        </p:txBody>
      </p:sp>
      <p:grpSp>
        <p:nvGrpSpPr>
          <p:cNvPr name="Group 14" id="14"/>
          <p:cNvGrpSpPr/>
          <p:nvPr/>
        </p:nvGrpSpPr>
        <p:grpSpPr>
          <a:xfrm rot="0">
            <a:off x="528638" y="8958408"/>
            <a:ext cx="861430" cy="897951"/>
            <a:chOff x="0" y="0"/>
            <a:chExt cx="6350000" cy="6619218"/>
          </a:xfrm>
        </p:grpSpPr>
        <p:sp>
          <p:nvSpPr>
            <p:cNvPr name="Freeform 15" id="15"/>
            <p:cNvSpPr/>
            <p:nvPr/>
          </p:nvSpPr>
          <p:spPr>
            <a:xfrm flipH="false" flipV="false" rot="0">
              <a:off x="0" y="0"/>
              <a:ext cx="6350000" cy="6619218"/>
            </a:xfrm>
            <a:custGeom>
              <a:avLst/>
              <a:gdLst/>
              <a:ahLst/>
              <a:cxnLst/>
              <a:rect r="r" b="b" t="t" l="l"/>
              <a:pathLst>
                <a:path h="6619218" w="6350000">
                  <a:moveTo>
                    <a:pt x="6350000" y="3309649"/>
                  </a:moveTo>
                  <a:cubicBezTo>
                    <a:pt x="6350000" y="5137421"/>
                    <a:pt x="4928476" y="6619218"/>
                    <a:pt x="3175000" y="6619218"/>
                  </a:cubicBezTo>
                  <a:cubicBezTo>
                    <a:pt x="1421498" y="6619218"/>
                    <a:pt x="0" y="5137421"/>
                    <a:pt x="0" y="3309649"/>
                  </a:cubicBezTo>
                  <a:cubicBezTo>
                    <a:pt x="0" y="1481784"/>
                    <a:pt x="1421498" y="0"/>
                    <a:pt x="3175000" y="0"/>
                  </a:cubicBezTo>
                  <a:cubicBezTo>
                    <a:pt x="4928502" y="0"/>
                    <a:pt x="6350000" y="1481784"/>
                    <a:pt x="6350000" y="3309649"/>
                  </a:cubicBezTo>
                  <a:close/>
                </a:path>
              </a:pathLst>
            </a:custGeom>
            <a:blipFill>
              <a:blip r:embed="rId7"/>
              <a:stretch>
                <a:fillRect l="-2119" t="0" r="-2119" b="0"/>
              </a:stretch>
            </a:blipFill>
          </p:spPr>
        </p:sp>
      </p:grpSp>
    </p:spTree>
  </p:cSld>
  <p:clrMapOvr>
    <a:masterClrMapping/>
  </p:clrMapOvr>
  <p:transition spd="slow">
    <p:push dir="l"/>
  </p:transition>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13321763" y="5308736"/>
            <a:ext cx="4716103" cy="4114800"/>
          </a:xfrm>
          <a:custGeom>
            <a:avLst/>
            <a:gdLst/>
            <a:ahLst/>
            <a:cxnLst/>
            <a:rect r="r" b="b" t="t" l="l"/>
            <a:pathLst>
              <a:path h="4114800" w="4716103">
                <a:moveTo>
                  <a:pt x="0" y="0"/>
                </a:moveTo>
                <a:lnTo>
                  <a:pt x="4716103" y="0"/>
                </a:lnTo>
                <a:lnTo>
                  <a:pt x="471610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04221" y="646270"/>
            <a:ext cx="4099369" cy="4114800"/>
          </a:xfrm>
          <a:custGeom>
            <a:avLst/>
            <a:gdLst/>
            <a:ahLst/>
            <a:cxnLst/>
            <a:rect r="r" b="b" t="t" l="l"/>
            <a:pathLst>
              <a:path h="4114800" w="4099369">
                <a:moveTo>
                  <a:pt x="0" y="0"/>
                </a:moveTo>
                <a:lnTo>
                  <a:pt x="4099370" y="0"/>
                </a:lnTo>
                <a:lnTo>
                  <a:pt x="40993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6"/>
            <a:stretch>
              <a:fillRect l="0" t="-13888" r="0" b="-13888"/>
            </a:stretch>
          </a:blipFill>
        </p:spPr>
      </p:sp>
    </p:spTree>
  </p:cSld>
  <p:clrMapOvr>
    <a:masterClrMapping/>
  </p:clrMapOvr>
  <p:transition spd="fast">
    <p:fade/>
  </p:transition>
</p:sld>
</file>

<file path=ppt/slides/slide57.xml><?xml version="1.0" encoding="utf-8"?>
<p:sld xmlns:p="http://schemas.openxmlformats.org/presentationml/2006/main" xmlns:a="http://schemas.openxmlformats.org/drawingml/2006/main">
  <p:cSld>
    <p:bg>
      <p:bgPr>
        <a:solidFill>
          <a:srgbClr val="CDCED7"/>
        </a:solidFill>
      </p:bgPr>
    </p:bg>
    <p:spTree>
      <p:nvGrpSpPr>
        <p:cNvPr id="1" name=""/>
        <p:cNvGrpSpPr/>
        <p:nvPr/>
      </p:nvGrpSpPr>
      <p:grpSpPr>
        <a:xfrm>
          <a:off x="0" y="0"/>
          <a:ext cx="0" cy="0"/>
          <a:chOff x="0" y="0"/>
          <a:chExt cx="0" cy="0"/>
        </a:xfrm>
      </p:grpSpPr>
      <p:sp>
        <p:nvSpPr>
          <p:cNvPr name="TextBox 2" id="2"/>
          <p:cNvSpPr txBox="true"/>
          <p:nvPr/>
        </p:nvSpPr>
        <p:spPr>
          <a:xfrm rot="0">
            <a:off x="578970" y="134585"/>
            <a:ext cx="17130060" cy="9989255"/>
          </a:xfrm>
          <a:prstGeom prst="rect">
            <a:avLst/>
          </a:prstGeom>
        </p:spPr>
        <p:txBody>
          <a:bodyPr anchor="t" rtlCol="false" tIns="0" lIns="0" bIns="0" rIns="0">
            <a:spAutoFit/>
          </a:bodyPr>
          <a:lstStyle/>
          <a:p>
            <a:pPr algn="just">
              <a:lnSpc>
                <a:spcPts val="1767"/>
              </a:lnSpc>
              <a:spcBef>
                <a:spcPct val="0"/>
              </a:spcBef>
            </a:pPr>
            <a:r>
              <a:rPr lang="en-US" b="true" sz="1262" spc="25">
                <a:solidFill>
                  <a:srgbClr val="0A0E26"/>
                </a:solidFill>
                <a:latin typeface="DM Sans Bold"/>
                <a:ea typeface="DM Sans Bold"/>
                <a:cs typeface="DM Sans Bold"/>
                <a:sym typeface="DM Sans Bold"/>
              </a:rPr>
              <a:t>[1]</a:t>
            </a:r>
          </a:p>
          <a:p>
            <a:pPr algn="just">
              <a:lnSpc>
                <a:spcPts val="1767"/>
              </a:lnSpc>
              <a:spcBef>
                <a:spcPct val="0"/>
              </a:spcBef>
            </a:pPr>
            <a:r>
              <a:rPr lang="en-US" b="true" sz="1262" spc="25">
                <a:solidFill>
                  <a:srgbClr val="0A0E26"/>
                </a:solidFill>
                <a:latin typeface="DM Sans Bold"/>
                <a:ea typeface="DM Sans Bold"/>
                <a:cs typeface="DM Sans Bold"/>
                <a:sym typeface="DM Sans Bold"/>
              </a:rPr>
              <a:t>M. VIELBERTH, "SECURITY OPERATIONS CENTER: A SYSTEMATIC STUDY AND OPEN CHALLENGES," IEEE ACCESS, 2023.</a:t>
            </a:r>
          </a:p>
          <a:p>
            <a:pPr algn="just">
              <a:lnSpc>
                <a:spcPts val="1767"/>
              </a:lnSpc>
              <a:spcBef>
                <a:spcPct val="0"/>
              </a:spcBef>
            </a:pPr>
            <a:r>
              <a:rPr lang="en-US" b="true" sz="1262" spc="25">
                <a:solidFill>
                  <a:srgbClr val="0A0E26"/>
                </a:solidFill>
                <a:latin typeface="DM Sans Bold"/>
                <a:ea typeface="DM Sans Bold"/>
                <a:cs typeface="DM Sans Bold"/>
                <a:sym typeface="DM Sans Bold"/>
              </a:rPr>
              <a:t>[2]</a:t>
            </a:r>
          </a:p>
          <a:p>
            <a:pPr algn="just">
              <a:lnSpc>
                <a:spcPts val="1767"/>
              </a:lnSpc>
              <a:spcBef>
                <a:spcPct val="0"/>
              </a:spcBef>
            </a:pPr>
            <a:r>
              <a:rPr lang="en-US" b="true" sz="1262" spc="25">
                <a:solidFill>
                  <a:srgbClr val="0A0E26"/>
                </a:solidFill>
                <a:latin typeface="DM Sans Bold"/>
                <a:ea typeface="DM Sans Bold"/>
                <a:cs typeface="DM Sans Bold"/>
                <a:sym typeface="DM Sans Bold"/>
              </a:rPr>
              <a:t>A. SRIDHARAN, "SIEM INTEGRATION WITH SOAR," IEEE XPLORE, 2023'</a:t>
            </a:r>
          </a:p>
          <a:p>
            <a:pPr algn="just">
              <a:lnSpc>
                <a:spcPts val="1767"/>
              </a:lnSpc>
              <a:spcBef>
                <a:spcPct val="0"/>
              </a:spcBef>
            </a:pPr>
            <a:r>
              <a:rPr lang="en-US" b="true" sz="1262" spc="25">
                <a:solidFill>
                  <a:srgbClr val="0A0E26"/>
                </a:solidFill>
                <a:latin typeface="DM Sans Bold"/>
                <a:ea typeface="DM Sans Bold"/>
                <a:cs typeface="DM Sans Bold"/>
                <a:sym typeface="DM Sans Bold"/>
              </a:rPr>
              <a:t>[3]</a:t>
            </a:r>
          </a:p>
          <a:p>
            <a:pPr algn="just">
              <a:lnSpc>
                <a:spcPts val="1767"/>
              </a:lnSpc>
              <a:spcBef>
                <a:spcPct val="0"/>
              </a:spcBef>
            </a:pPr>
            <a:r>
              <a:rPr lang="en-US" b="true" sz="1262" spc="25">
                <a:solidFill>
                  <a:srgbClr val="0A0E26"/>
                </a:solidFill>
                <a:latin typeface="DM Sans Bold"/>
                <a:ea typeface="DM Sans Bold"/>
                <a:cs typeface="DM Sans Bold"/>
                <a:sym typeface="DM Sans Bold"/>
              </a:rPr>
              <a:t>M. ANWARUL, "APPLICATIONS OF AI IN SOAR," CSIAC, 2023.</a:t>
            </a:r>
          </a:p>
          <a:p>
            <a:pPr algn="just">
              <a:lnSpc>
                <a:spcPts val="1767"/>
              </a:lnSpc>
              <a:spcBef>
                <a:spcPct val="0"/>
              </a:spcBef>
            </a:pPr>
            <a:r>
              <a:rPr lang="en-US" b="true" sz="1262" spc="25">
                <a:solidFill>
                  <a:srgbClr val="0A0E26"/>
                </a:solidFill>
                <a:latin typeface="DM Sans Bold"/>
                <a:ea typeface="DM Sans Bold"/>
                <a:cs typeface="DM Sans Bold"/>
                <a:sym typeface="DM Sans Bold"/>
              </a:rPr>
              <a:t>[4]</a:t>
            </a:r>
          </a:p>
          <a:p>
            <a:pPr algn="just">
              <a:lnSpc>
                <a:spcPts val="1767"/>
              </a:lnSpc>
              <a:spcBef>
                <a:spcPct val="0"/>
              </a:spcBef>
            </a:pPr>
            <a:r>
              <a:rPr lang="en-US" b="true" sz="1262" spc="25">
                <a:solidFill>
                  <a:srgbClr val="0A0E26"/>
                </a:solidFill>
                <a:latin typeface="DM Sans Bold"/>
                <a:ea typeface="DM Sans Bold"/>
                <a:cs typeface="DM Sans Bold"/>
                <a:sym typeface="DM Sans Bold"/>
              </a:rPr>
              <a:t>A. LISKA, "BUILDING A NETWORK SECURITY INTELLIGENCE MODEL," RESEARCHGATE, 2022.</a:t>
            </a:r>
          </a:p>
          <a:p>
            <a:pPr algn="just">
              <a:lnSpc>
                <a:spcPts val="1767"/>
              </a:lnSpc>
              <a:spcBef>
                <a:spcPct val="0"/>
              </a:spcBef>
            </a:pPr>
            <a:r>
              <a:rPr lang="en-US" b="true" sz="1262" spc="25">
                <a:solidFill>
                  <a:srgbClr val="0A0E26"/>
                </a:solidFill>
                <a:latin typeface="DM Sans Bold"/>
                <a:ea typeface="DM Sans Bold"/>
                <a:cs typeface="DM Sans Bold"/>
                <a:sym typeface="DM Sans Bold"/>
              </a:rPr>
              <a:t>[5]</a:t>
            </a:r>
          </a:p>
          <a:p>
            <a:pPr algn="just">
              <a:lnSpc>
                <a:spcPts val="1767"/>
              </a:lnSpc>
              <a:spcBef>
                <a:spcPct val="0"/>
              </a:spcBef>
            </a:pPr>
            <a:r>
              <a:rPr lang="en-US" b="true" sz="1262" spc="25">
                <a:solidFill>
                  <a:srgbClr val="0A0E26"/>
                </a:solidFill>
                <a:latin typeface="DM Sans Bold"/>
                <a:ea typeface="DM Sans Bold"/>
                <a:cs typeface="DM Sans Bold"/>
                <a:sym typeface="DM Sans Bold"/>
              </a:rPr>
              <a:t>N. D. PERERA, "THE NEXT-GEN SECURITY OPERATION CENTER," IEEE ACCESS, 2024.</a:t>
            </a:r>
          </a:p>
          <a:p>
            <a:pPr algn="just">
              <a:lnSpc>
                <a:spcPts val="1767"/>
              </a:lnSpc>
              <a:spcBef>
                <a:spcPct val="0"/>
              </a:spcBef>
            </a:pPr>
            <a:r>
              <a:rPr lang="en-US" b="true" sz="1262" spc="25">
                <a:solidFill>
                  <a:srgbClr val="0A0E26"/>
                </a:solidFill>
                <a:latin typeface="DM Sans Bold"/>
                <a:ea typeface="DM Sans Bold"/>
                <a:cs typeface="DM Sans Bold"/>
                <a:sym typeface="DM Sans Bold"/>
              </a:rPr>
              <a:t>[6]</a:t>
            </a:r>
          </a:p>
          <a:p>
            <a:pPr algn="just">
              <a:lnSpc>
                <a:spcPts val="1767"/>
              </a:lnSpc>
              <a:spcBef>
                <a:spcPct val="0"/>
              </a:spcBef>
            </a:pPr>
            <a:r>
              <a:rPr lang="en-US" b="true" sz="1262" spc="25">
                <a:solidFill>
                  <a:srgbClr val="0A0E26"/>
                </a:solidFill>
                <a:latin typeface="DM Sans Bold"/>
                <a:ea typeface="DM Sans Bold"/>
                <a:cs typeface="DM Sans Bold"/>
                <a:sym typeface="DM Sans Bold"/>
              </a:rPr>
              <a:t>J. JOHNSON, "SOAR FOR DISTRIBUTED ENERGY RESOURCES," RESEARCHGATE, 2023</a:t>
            </a:r>
          </a:p>
          <a:p>
            <a:pPr algn="just">
              <a:lnSpc>
                <a:spcPts val="1767"/>
              </a:lnSpc>
              <a:spcBef>
                <a:spcPct val="0"/>
              </a:spcBef>
            </a:pPr>
            <a:r>
              <a:rPr lang="en-US" b="true" sz="1262" spc="25">
                <a:solidFill>
                  <a:srgbClr val="0A0E26"/>
                </a:solidFill>
                <a:latin typeface="DM Sans Bold"/>
                <a:ea typeface="DM Sans Bold"/>
                <a:cs typeface="DM Sans Bold"/>
                <a:sym typeface="DM Sans Bold"/>
              </a:rPr>
              <a:t>[7]</a:t>
            </a:r>
          </a:p>
          <a:p>
            <a:pPr algn="just">
              <a:lnSpc>
                <a:spcPts val="1767"/>
              </a:lnSpc>
              <a:spcBef>
                <a:spcPct val="0"/>
              </a:spcBef>
            </a:pPr>
            <a:r>
              <a:rPr lang="en-US" b="true" sz="1262" spc="25">
                <a:solidFill>
                  <a:srgbClr val="0A0E26"/>
                </a:solidFill>
                <a:latin typeface="DM Sans Bold"/>
                <a:ea typeface="DM Sans Bold"/>
                <a:cs typeface="DM Sans Bold"/>
                <a:sym typeface="DM Sans Bold"/>
              </a:rPr>
              <a:t>J. KINYUA, "AI/ML IN SECURITY ORCHESTRATION AND AUTOMATION," TECH SCIENCE PRESS, 2024.</a:t>
            </a:r>
          </a:p>
          <a:p>
            <a:pPr algn="just">
              <a:lnSpc>
                <a:spcPts val="1767"/>
              </a:lnSpc>
              <a:spcBef>
                <a:spcPct val="0"/>
              </a:spcBef>
            </a:pPr>
            <a:r>
              <a:rPr lang="en-US" b="true" sz="1262" spc="25">
                <a:solidFill>
                  <a:srgbClr val="0A0E26"/>
                </a:solidFill>
                <a:latin typeface="DM Sans Bold"/>
                <a:ea typeface="DM Sans Bold"/>
                <a:cs typeface="DM Sans Bold"/>
                <a:sym typeface="DM Sans Bold"/>
              </a:rPr>
              <a:t>[8]</a:t>
            </a:r>
          </a:p>
          <a:p>
            <a:pPr algn="just">
              <a:lnSpc>
                <a:spcPts val="1767"/>
              </a:lnSpc>
              <a:spcBef>
                <a:spcPct val="0"/>
              </a:spcBef>
            </a:pPr>
            <a:r>
              <a:rPr lang="en-US" b="true" sz="1262" spc="25">
                <a:solidFill>
                  <a:srgbClr val="0A0E26"/>
                </a:solidFill>
                <a:latin typeface="DM Sans Bold"/>
                <a:ea typeface="DM Sans Bold"/>
                <a:cs typeface="DM Sans Bold"/>
                <a:sym typeface="DM Sans Bold"/>
              </a:rPr>
              <a:t>AALIYAH TASNEEM AND ABHISHEK KUMAR, "INTRUSION DETECTION &amp; PREVENTION SYSTEM USING SNORT," RESEARCHGATE, 2018. [ONLINE]. AVAILABLE: HTTPS://WWW.RESEARCHGATE.NET/PUBLICATION/329716671_INTRUSION_DETECTION_PREVENTION_SYSTEM_USING_SNORT</a:t>
            </a:r>
          </a:p>
          <a:p>
            <a:pPr algn="just">
              <a:lnSpc>
                <a:spcPts val="1767"/>
              </a:lnSpc>
              <a:spcBef>
                <a:spcPct val="0"/>
              </a:spcBef>
            </a:pPr>
            <a:r>
              <a:rPr lang="en-US" b="true" sz="1262" spc="25">
                <a:solidFill>
                  <a:srgbClr val="0A0E26"/>
                </a:solidFill>
                <a:latin typeface="DM Sans Bold"/>
                <a:ea typeface="DM Sans Bold"/>
                <a:cs typeface="DM Sans Bold"/>
                <a:sym typeface="DM Sans Bold"/>
              </a:rPr>
              <a:t>[9]</a:t>
            </a:r>
          </a:p>
          <a:p>
            <a:pPr algn="just">
              <a:lnSpc>
                <a:spcPts val="1767"/>
              </a:lnSpc>
              <a:spcBef>
                <a:spcPct val="0"/>
              </a:spcBef>
            </a:pPr>
            <a:r>
              <a:rPr lang="en-US" b="true" sz="1262" spc="25">
                <a:solidFill>
                  <a:srgbClr val="0A0E26"/>
                </a:solidFill>
                <a:latin typeface="DM Sans Bold"/>
                <a:ea typeface="DM Sans Bold"/>
                <a:cs typeface="DM Sans Bold"/>
                <a:sym typeface="DM Sans Bold"/>
              </a:rPr>
              <a:t>SHANITH RATHNAYAKA ET AL., "THE NEXT-GEN SECURITY OPERATION CENTER," IEEE ACCESS, 2024.</a:t>
            </a:r>
          </a:p>
          <a:p>
            <a:pPr algn="just">
              <a:lnSpc>
                <a:spcPts val="1767"/>
              </a:lnSpc>
              <a:spcBef>
                <a:spcPct val="0"/>
              </a:spcBef>
            </a:pPr>
            <a:r>
              <a:rPr lang="en-US" b="true" sz="1262" spc="25">
                <a:solidFill>
                  <a:srgbClr val="0A0E26"/>
                </a:solidFill>
                <a:latin typeface="DM Sans Bold"/>
                <a:ea typeface="DM Sans Bold"/>
                <a:cs typeface="DM Sans Bold"/>
                <a:sym typeface="DM Sans Bold"/>
              </a:rPr>
              <a:t>[10]</a:t>
            </a:r>
          </a:p>
          <a:p>
            <a:pPr algn="just">
              <a:lnSpc>
                <a:spcPts val="1767"/>
              </a:lnSpc>
              <a:spcBef>
                <a:spcPct val="0"/>
              </a:spcBef>
            </a:pPr>
            <a:r>
              <a:rPr lang="en-US" b="true" sz="1262" spc="25">
                <a:solidFill>
                  <a:srgbClr val="0A0E26"/>
                </a:solidFill>
                <a:latin typeface="DM Sans Bold"/>
                <a:ea typeface="DM Sans Bold"/>
                <a:cs typeface="DM Sans Bold"/>
                <a:sym typeface="DM Sans Bold"/>
              </a:rPr>
              <a:t>C. ARNDT, "THE NEXT GENERATION COGNITIVE SECURITY OPERATIONS CENTER: NETWORK FLOW FORENSICS USING CYBERSECURITY INTELLIGENCE," BIG DATA AND COGNITIVE COMPUTING, VOL. 3, NO. 6, PP. 1-25, 2018.</a:t>
            </a:r>
          </a:p>
          <a:p>
            <a:pPr algn="just">
              <a:lnSpc>
                <a:spcPts val="1767"/>
              </a:lnSpc>
              <a:spcBef>
                <a:spcPct val="0"/>
              </a:spcBef>
            </a:pPr>
            <a:r>
              <a:rPr lang="en-US" b="true" sz="1262" spc="25">
                <a:solidFill>
                  <a:srgbClr val="0A0E26"/>
                </a:solidFill>
                <a:latin typeface="DM Sans Bold"/>
                <a:ea typeface="DM Sans Bold"/>
                <a:cs typeface="DM Sans Bold"/>
                <a:sym typeface="DM Sans Bold"/>
              </a:rPr>
              <a:t>[11]</a:t>
            </a:r>
          </a:p>
          <a:p>
            <a:pPr algn="just">
              <a:lnSpc>
                <a:spcPts val="1767"/>
              </a:lnSpc>
              <a:spcBef>
                <a:spcPct val="0"/>
              </a:spcBef>
            </a:pPr>
            <a:r>
              <a:rPr lang="en-US" b="true" sz="1262" spc="25">
                <a:solidFill>
                  <a:srgbClr val="0A0E26"/>
                </a:solidFill>
                <a:latin typeface="DM Sans Bold"/>
                <a:ea typeface="DM Sans Bold"/>
                <a:cs typeface="DM Sans Bold"/>
                <a:sym typeface="DM Sans Bold"/>
              </a:rPr>
              <a:t>T. ANANTAM, "HONEYPOTS: CONCEPTS, TYPES, AND CHALLENGES," SSRN ELECTRONIC JOURNAL, AUG. 2023. [ONLINE]. AVAILABLE: HTTPS://SSRN.COM/ABSTRACT=4484320.</a:t>
            </a:r>
          </a:p>
          <a:p>
            <a:pPr algn="just">
              <a:lnSpc>
                <a:spcPts val="1767"/>
              </a:lnSpc>
              <a:spcBef>
                <a:spcPct val="0"/>
              </a:spcBef>
            </a:pPr>
            <a:r>
              <a:rPr lang="en-US" b="true" sz="1262" spc="25">
                <a:solidFill>
                  <a:srgbClr val="0A0E26"/>
                </a:solidFill>
                <a:latin typeface="DM Sans Bold"/>
                <a:ea typeface="DM Sans Bold"/>
                <a:cs typeface="DM Sans Bold"/>
                <a:sym typeface="DM Sans Bold"/>
              </a:rPr>
              <a:t>[12]</a:t>
            </a:r>
          </a:p>
          <a:p>
            <a:pPr algn="just">
              <a:lnSpc>
                <a:spcPts val="1767"/>
              </a:lnSpc>
              <a:spcBef>
                <a:spcPct val="0"/>
              </a:spcBef>
            </a:pPr>
            <a:r>
              <a:rPr lang="en-US" b="true" sz="1262" spc="25">
                <a:solidFill>
                  <a:srgbClr val="0A0E26"/>
                </a:solidFill>
                <a:latin typeface="DM Sans Bold"/>
                <a:ea typeface="DM Sans Bold"/>
                <a:cs typeface="DM Sans Bold"/>
                <a:sym typeface="DM Sans Bold"/>
              </a:rPr>
              <a:t>DEFENSE.COM, "THE ESSENTIAL GUIDE TO SIEM: NEXT GENERATION SECURITY MONITORING," WHITE PAPER, 2023. AVAILABLE: HTTPS://DEFENSE.COM</a:t>
            </a:r>
          </a:p>
          <a:p>
            <a:pPr algn="just">
              <a:lnSpc>
                <a:spcPts val="1767"/>
              </a:lnSpc>
              <a:spcBef>
                <a:spcPct val="0"/>
              </a:spcBef>
            </a:pPr>
            <a:r>
              <a:rPr lang="en-US" b="true" sz="1262" spc="25">
                <a:solidFill>
                  <a:srgbClr val="0A0E26"/>
                </a:solidFill>
                <a:latin typeface="DM Sans Bold"/>
                <a:ea typeface="DM Sans Bold"/>
                <a:cs typeface="DM Sans Bold"/>
                <a:sym typeface="DM Sans Bold"/>
              </a:rPr>
              <a:t>[13]</a:t>
            </a:r>
          </a:p>
          <a:p>
            <a:pPr algn="just">
              <a:lnSpc>
                <a:spcPts val="1767"/>
              </a:lnSpc>
              <a:spcBef>
                <a:spcPct val="0"/>
              </a:spcBef>
            </a:pPr>
            <a:r>
              <a:rPr lang="en-US" b="true" sz="1262" spc="25">
                <a:solidFill>
                  <a:srgbClr val="0A0E26"/>
                </a:solidFill>
                <a:latin typeface="DM Sans Bold"/>
                <a:ea typeface="DM Sans Bold"/>
                <a:cs typeface="DM Sans Bold"/>
                <a:sym typeface="DM Sans Bold"/>
              </a:rPr>
              <a:t>P. WANG, "RESEARCH ON FIREWALL TECHNOLOGY AND ITS APPLICATION IN COMPUTER NETWORK SECURITY STRATEGY," FRONTIERS IN COMPUTING AND INTELLIGENT SYSTEMS</a:t>
            </a:r>
          </a:p>
          <a:p>
            <a:pPr algn="just">
              <a:lnSpc>
                <a:spcPts val="1767"/>
              </a:lnSpc>
              <a:spcBef>
                <a:spcPct val="0"/>
              </a:spcBef>
            </a:pPr>
            <a:r>
              <a:rPr lang="en-US" b="true" sz="1262" spc="25">
                <a:solidFill>
                  <a:srgbClr val="0A0E26"/>
                </a:solidFill>
                <a:latin typeface="DM Sans Bold"/>
                <a:ea typeface="DM Sans Bold"/>
                <a:cs typeface="DM Sans Bold"/>
                <a:sym typeface="DM Sans Bold"/>
              </a:rPr>
              <a:t>[14]</a:t>
            </a:r>
          </a:p>
          <a:p>
            <a:pPr algn="just">
              <a:lnSpc>
                <a:spcPts val="1767"/>
              </a:lnSpc>
              <a:spcBef>
                <a:spcPct val="0"/>
              </a:spcBef>
            </a:pPr>
            <a:r>
              <a:rPr lang="en-US" b="true" sz="1262" spc="25">
                <a:solidFill>
                  <a:srgbClr val="0A0E26"/>
                </a:solidFill>
                <a:latin typeface="DM Sans Bold"/>
                <a:ea typeface="DM Sans Bold"/>
                <a:cs typeface="DM Sans Bold"/>
                <a:sym typeface="DM Sans Bold"/>
              </a:rPr>
              <a:t>K. A. MWILA AND J. PHIRI, "DATA LOSS PREVENTION," TECHNICAL REPORT, UNIVERSITY OF ZAMBIA, AUG. 2019</a:t>
            </a:r>
          </a:p>
          <a:p>
            <a:pPr algn="just">
              <a:lnSpc>
                <a:spcPts val="1767"/>
              </a:lnSpc>
              <a:spcBef>
                <a:spcPct val="0"/>
              </a:spcBef>
            </a:pPr>
            <a:r>
              <a:rPr lang="en-US" b="true" sz="1262" spc="25">
                <a:solidFill>
                  <a:srgbClr val="0A0E26"/>
                </a:solidFill>
                <a:latin typeface="DM Sans Bold"/>
                <a:ea typeface="DM Sans Bold"/>
                <a:cs typeface="DM Sans Bold"/>
                <a:sym typeface="DM Sans Bold"/>
              </a:rPr>
              <a:t>[15]</a:t>
            </a:r>
          </a:p>
          <a:p>
            <a:pPr algn="just">
              <a:lnSpc>
                <a:spcPts val="1767"/>
              </a:lnSpc>
              <a:spcBef>
                <a:spcPct val="0"/>
              </a:spcBef>
            </a:pPr>
            <a:r>
              <a:rPr lang="en-US" b="true" sz="1262" spc="25">
                <a:solidFill>
                  <a:srgbClr val="0A0E26"/>
                </a:solidFill>
                <a:latin typeface="DM Sans Bold"/>
                <a:ea typeface="DM Sans Bold"/>
                <a:cs typeface="DM Sans Bold"/>
                <a:sym typeface="DM Sans Bold"/>
              </a:rPr>
              <a:t>K. GUPTA AND A. KUSH, "A FORECASTING-BASED DLP APPROACH FOR DATA SECURITY," IN DATA ANALYTICS AND MANAGEMENT, A. KHANNA ET AL., EDS., LECTURE NOTES ON DATA ENGINEERING AND COMMUNICATIONS TECHNOLOGIES</a:t>
            </a:r>
          </a:p>
          <a:p>
            <a:pPr algn="just">
              <a:lnSpc>
                <a:spcPts val="1767"/>
              </a:lnSpc>
              <a:spcBef>
                <a:spcPct val="0"/>
              </a:spcBef>
            </a:pPr>
            <a:r>
              <a:rPr lang="en-US" b="true" sz="1262" spc="25">
                <a:solidFill>
                  <a:srgbClr val="0A0E26"/>
                </a:solidFill>
                <a:latin typeface="DM Sans Bold"/>
                <a:ea typeface="DM Sans Bold"/>
                <a:cs typeface="DM Sans Bold"/>
                <a:sym typeface="DM Sans Bold"/>
              </a:rPr>
              <a:t>[16]</a:t>
            </a:r>
          </a:p>
          <a:p>
            <a:pPr algn="just">
              <a:lnSpc>
                <a:spcPts val="1767"/>
              </a:lnSpc>
              <a:spcBef>
                <a:spcPct val="0"/>
              </a:spcBef>
            </a:pPr>
            <a:r>
              <a:rPr lang="en-US" b="true" sz="1262" spc="25">
                <a:solidFill>
                  <a:srgbClr val="0A0E26"/>
                </a:solidFill>
                <a:latin typeface="DM Sans Bold"/>
                <a:ea typeface="DM Sans Bold"/>
                <a:cs typeface="DM Sans Bold"/>
                <a:sym typeface="DM Sans Bold"/>
              </a:rPr>
              <a:t>S. A. ALHARBI, "A QUALITATIVE STUDY ON SECURITY OPERATIONS CENTERS IN SAUDI ARABIA: CHALLENGES AND RESEARCH DIRECTIONS," JOURNAL OF THEORETICAL AND APPLIED INFORMATION TECHNOLOGY</a:t>
            </a:r>
          </a:p>
          <a:p>
            <a:pPr algn="just">
              <a:lnSpc>
                <a:spcPts val="1767"/>
              </a:lnSpc>
              <a:spcBef>
                <a:spcPct val="0"/>
              </a:spcBef>
            </a:pPr>
            <a:r>
              <a:rPr lang="en-US" b="true" sz="1262" spc="25">
                <a:solidFill>
                  <a:srgbClr val="0A0E26"/>
                </a:solidFill>
                <a:latin typeface="DM Sans Bold"/>
                <a:ea typeface="DM Sans Bold"/>
                <a:cs typeface="DM Sans Bold"/>
                <a:sym typeface="DM Sans Bold"/>
              </a:rPr>
              <a:t>[17]</a:t>
            </a:r>
          </a:p>
          <a:p>
            <a:pPr algn="just">
              <a:lnSpc>
                <a:spcPts val="1767"/>
              </a:lnSpc>
              <a:spcBef>
                <a:spcPct val="0"/>
              </a:spcBef>
            </a:pPr>
            <a:r>
              <a:rPr lang="en-US" b="true" sz="1262" spc="25">
                <a:solidFill>
                  <a:srgbClr val="0A0E26"/>
                </a:solidFill>
                <a:latin typeface="DM Sans Bold"/>
                <a:ea typeface="DM Sans Bold"/>
                <a:cs typeface="DM Sans Bold"/>
                <a:sym typeface="DM Sans Bold"/>
              </a:rPr>
              <a:t>E. FITZGERALD, A. SMITH, AND J. DOE, "TITLE OF THE ARTICLE," JOURNAL OF ADVANCED STUDIES IN CYBERSECURITY, DEC. 2023. [ONLINE]. AVAILABLE: HTTPS://WWW.MDPI.COM/2624-800X/4/4/36.</a:t>
            </a:r>
          </a:p>
          <a:p>
            <a:pPr algn="just">
              <a:lnSpc>
                <a:spcPts val="1767"/>
              </a:lnSpc>
              <a:spcBef>
                <a:spcPct val="0"/>
              </a:spcBef>
            </a:pPr>
            <a:r>
              <a:rPr lang="en-US" b="true" sz="1262" spc="25">
                <a:solidFill>
                  <a:srgbClr val="0A0E26"/>
                </a:solidFill>
                <a:latin typeface="DM Sans Bold"/>
                <a:ea typeface="DM Sans Bold"/>
                <a:cs typeface="DM Sans Bold"/>
                <a:sym typeface="DM Sans Bold"/>
              </a:rPr>
              <a:t>[18]</a:t>
            </a:r>
          </a:p>
          <a:p>
            <a:pPr algn="just">
              <a:lnSpc>
                <a:spcPts val="1767"/>
              </a:lnSpc>
              <a:spcBef>
                <a:spcPct val="0"/>
              </a:spcBef>
            </a:pPr>
            <a:r>
              <a:rPr lang="en-US" b="true" sz="1262" spc="25">
                <a:solidFill>
                  <a:srgbClr val="0A0E26"/>
                </a:solidFill>
                <a:latin typeface="DM Sans Bold"/>
                <a:ea typeface="DM Sans Bold"/>
                <a:cs typeface="DM Sans Bold"/>
                <a:sym typeface="DM Sans Bold"/>
              </a:rPr>
              <a:t>C. WAGNER, A. DULAUNOY, G. WAGENER, AND A. IKLODY, "MISP - THE DESIGN AND IMPLEMENTATION OF A COLLABORATIVE THREAT INTELLIGENCE SHARING PLATFORM," IN PROCEEDINGS OF THE 2016 ACM WORKSHOP ON INFORMATION SHARING AND COLLABORATIVE SECURITY (WISCS), VIENNA, AUSTRIA, OCT. 2016,</a:t>
            </a:r>
          </a:p>
          <a:p>
            <a:pPr algn="just">
              <a:lnSpc>
                <a:spcPts val="1767"/>
              </a:lnSpc>
              <a:spcBef>
                <a:spcPct val="0"/>
              </a:spcBef>
            </a:pPr>
            <a:r>
              <a:rPr lang="en-US" b="true" sz="1262" spc="25">
                <a:solidFill>
                  <a:srgbClr val="0A0E26"/>
                </a:solidFill>
                <a:latin typeface="DM Sans Bold"/>
                <a:ea typeface="DM Sans Bold"/>
                <a:cs typeface="DM Sans Bold"/>
                <a:sym typeface="DM Sans Bold"/>
              </a:rPr>
              <a:t>[19]</a:t>
            </a:r>
          </a:p>
          <a:p>
            <a:pPr algn="just">
              <a:lnSpc>
                <a:spcPts val="1767"/>
              </a:lnSpc>
              <a:spcBef>
                <a:spcPct val="0"/>
              </a:spcBef>
            </a:pPr>
            <a:r>
              <a:rPr lang="en-US" b="true" sz="1262" spc="25">
                <a:solidFill>
                  <a:srgbClr val="0A0E26"/>
                </a:solidFill>
                <a:latin typeface="DM Sans Bold"/>
                <a:ea typeface="DM Sans Bold"/>
                <a:cs typeface="DM Sans Bold"/>
                <a:sym typeface="DM Sans Bold"/>
              </a:rPr>
              <a:t>B. A. ALAHMADI, L. AXON, AND I. MARTINOVIC, "99% FALSE POSITIVES: A QUALITATIVE STUDY OF SOC ANALYSTS’ PERSPECTIVES ON SECURITY ALARMS," UNIVERSITY OF OXFORD, 2022.</a:t>
            </a:r>
          </a:p>
          <a:p>
            <a:pPr algn="just">
              <a:lnSpc>
                <a:spcPts val="1767"/>
              </a:lnSpc>
              <a:spcBef>
                <a:spcPct val="0"/>
              </a:spcBef>
            </a:pPr>
            <a:r>
              <a:rPr lang="en-US" b="true" sz="1262" spc="25">
                <a:solidFill>
                  <a:srgbClr val="0A0E26"/>
                </a:solidFill>
                <a:latin typeface="DM Sans Bold"/>
                <a:ea typeface="DM Sans Bold"/>
                <a:cs typeface="DM Sans Bold"/>
                <a:sym typeface="DM Sans Bold"/>
              </a:rPr>
              <a:t>[20]</a:t>
            </a:r>
          </a:p>
          <a:p>
            <a:pPr algn="just">
              <a:lnSpc>
                <a:spcPts val="1767"/>
              </a:lnSpc>
              <a:spcBef>
                <a:spcPct val="0"/>
              </a:spcBef>
            </a:pPr>
            <a:r>
              <a:rPr lang="en-US" b="true" sz="1262" spc="25">
                <a:solidFill>
                  <a:srgbClr val="0A0E26"/>
                </a:solidFill>
                <a:latin typeface="DM Sans Bold"/>
                <a:ea typeface="DM Sans Bold"/>
                <a:cs typeface="DM Sans Bold"/>
                <a:sym typeface="DM Sans Bold"/>
              </a:rPr>
              <a:t>B. BOSMA, K. KJIROSKI, P. SMYRLI, S. ANDREOU, AND R. MOOI, "BEST PRACTICES FOR SECURITY OPERATIONS IN RESEARCH AND EDUCATION," GÉANT ASSOCIATION, DELIVERABLE D8.9, DOCUMENT ID GN4-3-22-961B47, JUNE 2022.</a:t>
            </a:r>
          </a:p>
        </p:txBody>
      </p:sp>
    </p:spTree>
  </p:cSld>
  <p:clrMapOvr>
    <a:masterClrMapping/>
  </p:clrMapOvr>
  <p:transition spd="slow">
    <p:push dir="l"/>
  </p:transition>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sp>
        <p:nvSpPr>
          <p:cNvPr name="Freeform 2" id="2"/>
          <p:cNvSpPr/>
          <p:nvPr/>
        </p:nvSpPr>
        <p:spPr>
          <a:xfrm flipH="false" flipV="false" rot="0">
            <a:off x="3692210" y="1247775"/>
            <a:ext cx="4124847" cy="4171780"/>
          </a:xfrm>
          <a:custGeom>
            <a:avLst/>
            <a:gdLst/>
            <a:ahLst/>
            <a:cxnLst/>
            <a:rect r="r" b="b" t="t" l="l"/>
            <a:pathLst>
              <a:path h="4171780" w="4124847">
                <a:moveTo>
                  <a:pt x="0" y="0"/>
                </a:moveTo>
                <a:lnTo>
                  <a:pt x="4124848" y="0"/>
                </a:lnTo>
                <a:lnTo>
                  <a:pt x="4124848" y="4171780"/>
                </a:lnTo>
                <a:lnTo>
                  <a:pt x="0" y="4171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1133" y="1734817"/>
            <a:ext cx="2098137" cy="2098137"/>
          </a:xfrm>
          <a:custGeom>
            <a:avLst/>
            <a:gdLst/>
            <a:ahLst/>
            <a:cxnLst/>
            <a:rect r="r" b="b" t="t" l="l"/>
            <a:pathLst>
              <a:path h="2098137" w="2098137">
                <a:moveTo>
                  <a:pt x="0" y="0"/>
                </a:moveTo>
                <a:lnTo>
                  <a:pt x="2098136" y="0"/>
                </a:lnTo>
                <a:lnTo>
                  <a:pt x="2098136" y="2098137"/>
                </a:lnTo>
                <a:lnTo>
                  <a:pt x="0" y="20981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625323" y="2071343"/>
            <a:ext cx="6133774" cy="6133774"/>
          </a:xfrm>
          <a:custGeom>
            <a:avLst/>
            <a:gdLst/>
            <a:ahLst/>
            <a:cxnLst/>
            <a:rect r="r" b="b" t="t" l="l"/>
            <a:pathLst>
              <a:path h="6133774" w="6133774">
                <a:moveTo>
                  <a:pt x="0" y="0"/>
                </a:moveTo>
                <a:lnTo>
                  <a:pt x="6133774" y="0"/>
                </a:lnTo>
                <a:lnTo>
                  <a:pt x="6133774" y="6133774"/>
                </a:lnTo>
                <a:lnTo>
                  <a:pt x="0" y="61337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701137" y="7434080"/>
            <a:ext cx="428875" cy="428875"/>
          </a:xfrm>
          <a:custGeom>
            <a:avLst/>
            <a:gdLst/>
            <a:ahLst/>
            <a:cxnLst/>
            <a:rect r="r" b="b" t="t" l="l"/>
            <a:pathLst>
              <a:path h="428875" w="428875">
                <a:moveTo>
                  <a:pt x="0" y="0"/>
                </a:moveTo>
                <a:lnTo>
                  <a:pt x="428875" y="0"/>
                </a:lnTo>
                <a:lnTo>
                  <a:pt x="428875" y="428875"/>
                </a:lnTo>
                <a:lnTo>
                  <a:pt x="0" y="4288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true" rot="0">
            <a:off x="17085473" y="7324140"/>
            <a:ext cx="1934160" cy="1934160"/>
          </a:xfrm>
          <a:custGeom>
            <a:avLst/>
            <a:gdLst/>
            <a:ahLst/>
            <a:cxnLst/>
            <a:rect r="r" b="b" t="t" l="l"/>
            <a:pathLst>
              <a:path h="1934160" w="1934160">
                <a:moveTo>
                  <a:pt x="0" y="1934160"/>
                </a:moveTo>
                <a:lnTo>
                  <a:pt x="1934161" y="1934160"/>
                </a:lnTo>
                <a:lnTo>
                  <a:pt x="1934161" y="0"/>
                </a:lnTo>
                <a:lnTo>
                  <a:pt x="0" y="0"/>
                </a:lnTo>
                <a:lnTo>
                  <a:pt x="0" y="193416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400000">
            <a:off x="9370756" y="817580"/>
            <a:ext cx="891559" cy="893793"/>
          </a:xfrm>
          <a:custGeom>
            <a:avLst/>
            <a:gdLst/>
            <a:ahLst/>
            <a:cxnLst/>
            <a:rect r="r" b="b" t="t" l="l"/>
            <a:pathLst>
              <a:path h="893793" w="891559">
                <a:moveTo>
                  <a:pt x="0" y="0"/>
                </a:moveTo>
                <a:lnTo>
                  <a:pt x="891559" y="0"/>
                </a:lnTo>
                <a:lnTo>
                  <a:pt x="891559" y="893793"/>
                </a:lnTo>
                <a:lnTo>
                  <a:pt x="0" y="8937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5400000">
            <a:off x="9370756" y="2065383"/>
            <a:ext cx="891559" cy="893793"/>
          </a:xfrm>
          <a:custGeom>
            <a:avLst/>
            <a:gdLst/>
            <a:ahLst/>
            <a:cxnLst/>
            <a:rect r="r" b="b" t="t" l="l"/>
            <a:pathLst>
              <a:path h="893793" w="891559">
                <a:moveTo>
                  <a:pt x="0" y="0"/>
                </a:moveTo>
                <a:lnTo>
                  <a:pt x="891559" y="0"/>
                </a:lnTo>
                <a:lnTo>
                  <a:pt x="891559" y="893793"/>
                </a:lnTo>
                <a:lnTo>
                  <a:pt x="0" y="8937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9411391" y="854722"/>
            <a:ext cx="810289" cy="819508"/>
          </a:xfrm>
          <a:custGeom>
            <a:avLst/>
            <a:gdLst/>
            <a:ahLst/>
            <a:cxnLst/>
            <a:rect r="r" b="b" t="t" l="l"/>
            <a:pathLst>
              <a:path h="819508" w="810289">
                <a:moveTo>
                  <a:pt x="0" y="0"/>
                </a:moveTo>
                <a:lnTo>
                  <a:pt x="810289" y="0"/>
                </a:lnTo>
                <a:lnTo>
                  <a:pt x="810289" y="819508"/>
                </a:lnTo>
                <a:lnTo>
                  <a:pt x="0" y="8195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411391" y="2102525"/>
            <a:ext cx="810289" cy="819508"/>
          </a:xfrm>
          <a:custGeom>
            <a:avLst/>
            <a:gdLst/>
            <a:ahLst/>
            <a:cxnLst/>
            <a:rect r="r" b="b" t="t" l="l"/>
            <a:pathLst>
              <a:path h="819508" w="810289">
                <a:moveTo>
                  <a:pt x="0" y="0"/>
                </a:moveTo>
                <a:lnTo>
                  <a:pt x="810289" y="0"/>
                </a:lnTo>
                <a:lnTo>
                  <a:pt x="810289" y="819508"/>
                </a:lnTo>
                <a:lnTo>
                  <a:pt x="0" y="8195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5400000">
            <a:off x="9370756" y="3313185"/>
            <a:ext cx="891559" cy="893793"/>
          </a:xfrm>
          <a:custGeom>
            <a:avLst/>
            <a:gdLst/>
            <a:ahLst/>
            <a:cxnLst/>
            <a:rect r="r" b="b" t="t" l="l"/>
            <a:pathLst>
              <a:path h="893793" w="891559">
                <a:moveTo>
                  <a:pt x="0" y="0"/>
                </a:moveTo>
                <a:lnTo>
                  <a:pt x="891559" y="0"/>
                </a:lnTo>
                <a:lnTo>
                  <a:pt x="891559" y="893793"/>
                </a:lnTo>
                <a:lnTo>
                  <a:pt x="0" y="8937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411391" y="3350328"/>
            <a:ext cx="810289" cy="819508"/>
          </a:xfrm>
          <a:custGeom>
            <a:avLst/>
            <a:gdLst/>
            <a:ahLst/>
            <a:cxnLst/>
            <a:rect r="r" b="b" t="t" l="l"/>
            <a:pathLst>
              <a:path h="819508" w="810289">
                <a:moveTo>
                  <a:pt x="0" y="0"/>
                </a:moveTo>
                <a:lnTo>
                  <a:pt x="810289" y="0"/>
                </a:lnTo>
                <a:lnTo>
                  <a:pt x="810289" y="819508"/>
                </a:lnTo>
                <a:lnTo>
                  <a:pt x="0" y="8195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5400000">
            <a:off x="9370756" y="4560988"/>
            <a:ext cx="891559" cy="893793"/>
          </a:xfrm>
          <a:custGeom>
            <a:avLst/>
            <a:gdLst/>
            <a:ahLst/>
            <a:cxnLst/>
            <a:rect r="r" b="b" t="t" l="l"/>
            <a:pathLst>
              <a:path h="893793" w="891559">
                <a:moveTo>
                  <a:pt x="0" y="0"/>
                </a:moveTo>
                <a:lnTo>
                  <a:pt x="891559" y="0"/>
                </a:lnTo>
                <a:lnTo>
                  <a:pt x="891559" y="893793"/>
                </a:lnTo>
                <a:lnTo>
                  <a:pt x="0" y="8937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9411391" y="4598130"/>
            <a:ext cx="810289" cy="819508"/>
          </a:xfrm>
          <a:custGeom>
            <a:avLst/>
            <a:gdLst/>
            <a:ahLst/>
            <a:cxnLst/>
            <a:rect r="r" b="b" t="t" l="l"/>
            <a:pathLst>
              <a:path h="819508" w="810289">
                <a:moveTo>
                  <a:pt x="0" y="0"/>
                </a:moveTo>
                <a:lnTo>
                  <a:pt x="810289" y="0"/>
                </a:lnTo>
                <a:lnTo>
                  <a:pt x="810289" y="819509"/>
                </a:lnTo>
                <a:lnTo>
                  <a:pt x="0" y="8195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5400000">
            <a:off x="9370756" y="5808791"/>
            <a:ext cx="891559" cy="893793"/>
          </a:xfrm>
          <a:custGeom>
            <a:avLst/>
            <a:gdLst/>
            <a:ahLst/>
            <a:cxnLst/>
            <a:rect r="r" b="b" t="t" l="l"/>
            <a:pathLst>
              <a:path h="893793" w="891559">
                <a:moveTo>
                  <a:pt x="0" y="0"/>
                </a:moveTo>
                <a:lnTo>
                  <a:pt x="891559" y="0"/>
                </a:lnTo>
                <a:lnTo>
                  <a:pt x="891559" y="893793"/>
                </a:lnTo>
                <a:lnTo>
                  <a:pt x="0" y="8937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9411391" y="5845933"/>
            <a:ext cx="810289" cy="819508"/>
          </a:xfrm>
          <a:custGeom>
            <a:avLst/>
            <a:gdLst/>
            <a:ahLst/>
            <a:cxnLst/>
            <a:rect r="r" b="b" t="t" l="l"/>
            <a:pathLst>
              <a:path h="819508" w="810289">
                <a:moveTo>
                  <a:pt x="0" y="0"/>
                </a:moveTo>
                <a:lnTo>
                  <a:pt x="810289" y="0"/>
                </a:lnTo>
                <a:lnTo>
                  <a:pt x="810289" y="819509"/>
                </a:lnTo>
                <a:lnTo>
                  <a:pt x="0" y="8195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7" id="17"/>
          <p:cNvSpPr txBox="true"/>
          <p:nvPr/>
        </p:nvSpPr>
        <p:spPr>
          <a:xfrm rot="0">
            <a:off x="625323" y="4316939"/>
            <a:ext cx="6133774" cy="1308041"/>
          </a:xfrm>
          <a:prstGeom prst="rect">
            <a:avLst/>
          </a:prstGeom>
        </p:spPr>
        <p:txBody>
          <a:bodyPr anchor="t" rtlCol="false" tIns="0" lIns="0" bIns="0" rIns="0">
            <a:spAutoFit/>
          </a:bodyPr>
          <a:lstStyle/>
          <a:p>
            <a:pPr algn="ctr">
              <a:lnSpc>
                <a:spcPts val="10767"/>
              </a:lnSpc>
            </a:pPr>
            <a:r>
              <a:rPr lang="en-US" b="true" sz="7691">
                <a:solidFill>
                  <a:srgbClr val="E9EAF3"/>
                </a:solidFill>
                <a:latin typeface="DM Sans Bold"/>
                <a:ea typeface="DM Sans Bold"/>
                <a:cs typeface="DM Sans Bold"/>
                <a:sym typeface="DM Sans Bold"/>
              </a:rPr>
              <a:t>Contents</a:t>
            </a:r>
          </a:p>
        </p:txBody>
      </p:sp>
      <p:sp>
        <p:nvSpPr>
          <p:cNvPr name="TextBox 18" id="18"/>
          <p:cNvSpPr txBox="true"/>
          <p:nvPr/>
        </p:nvSpPr>
        <p:spPr>
          <a:xfrm rot="0">
            <a:off x="10498938" y="924236"/>
            <a:ext cx="5058283" cy="604362"/>
          </a:xfrm>
          <a:prstGeom prst="rect">
            <a:avLst/>
          </a:prstGeom>
        </p:spPr>
        <p:txBody>
          <a:bodyPr anchor="t" rtlCol="false" tIns="0" lIns="0" bIns="0" rIns="0">
            <a:spAutoFit/>
          </a:bodyPr>
          <a:lstStyle/>
          <a:p>
            <a:pPr algn="l">
              <a:lnSpc>
                <a:spcPts val="4922"/>
              </a:lnSpc>
            </a:pPr>
            <a:r>
              <a:rPr lang="en-US" sz="3515" b="true">
                <a:solidFill>
                  <a:srgbClr val="0A0E26"/>
                </a:solidFill>
                <a:latin typeface="DM Sans Bold"/>
                <a:ea typeface="DM Sans Bold"/>
                <a:cs typeface="DM Sans Bold"/>
                <a:sym typeface="DM Sans Bold"/>
              </a:rPr>
              <a:t>Problem definition</a:t>
            </a:r>
          </a:p>
        </p:txBody>
      </p:sp>
      <p:sp>
        <p:nvSpPr>
          <p:cNvPr name="TextBox 19" id="19"/>
          <p:cNvSpPr txBox="true"/>
          <p:nvPr/>
        </p:nvSpPr>
        <p:spPr>
          <a:xfrm rot="0">
            <a:off x="10498938" y="2172039"/>
            <a:ext cx="5853188" cy="604362"/>
          </a:xfrm>
          <a:prstGeom prst="rect">
            <a:avLst/>
          </a:prstGeom>
        </p:spPr>
        <p:txBody>
          <a:bodyPr anchor="t" rtlCol="false" tIns="0" lIns="0" bIns="0" rIns="0">
            <a:spAutoFit/>
          </a:bodyPr>
          <a:lstStyle/>
          <a:p>
            <a:pPr algn="l">
              <a:lnSpc>
                <a:spcPts val="4922"/>
              </a:lnSpc>
            </a:pPr>
            <a:r>
              <a:rPr lang="en-US" sz="3515" b="true">
                <a:solidFill>
                  <a:srgbClr val="0A0E26"/>
                </a:solidFill>
                <a:latin typeface="DM Sans Bold"/>
                <a:ea typeface="DM Sans Bold"/>
                <a:cs typeface="DM Sans Bold"/>
                <a:sym typeface="DM Sans Bold"/>
              </a:rPr>
              <a:t>Our project : Cyberguardx</a:t>
            </a:r>
          </a:p>
        </p:txBody>
      </p:sp>
      <p:sp>
        <p:nvSpPr>
          <p:cNvPr name="TextBox 20" id="20"/>
          <p:cNvSpPr txBox="true"/>
          <p:nvPr/>
        </p:nvSpPr>
        <p:spPr>
          <a:xfrm rot="0">
            <a:off x="10498938" y="3419842"/>
            <a:ext cx="5853188" cy="604362"/>
          </a:xfrm>
          <a:prstGeom prst="rect">
            <a:avLst/>
          </a:prstGeom>
        </p:spPr>
        <p:txBody>
          <a:bodyPr anchor="t" rtlCol="false" tIns="0" lIns="0" bIns="0" rIns="0">
            <a:spAutoFit/>
          </a:bodyPr>
          <a:lstStyle/>
          <a:p>
            <a:pPr algn="l">
              <a:lnSpc>
                <a:spcPts val="4922"/>
              </a:lnSpc>
            </a:pPr>
            <a:r>
              <a:rPr lang="en-US" sz="3515" b="true">
                <a:solidFill>
                  <a:srgbClr val="0A0E26"/>
                </a:solidFill>
                <a:latin typeface="DM Sans Bold"/>
                <a:ea typeface="DM Sans Bold"/>
                <a:cs typeface="DM Sans Bold"/>
                <a:sym typeface="DM Sans Bold"/>
              </a:rPr>
              <a:t>Cyberguardx Component </a:t>
            </a:r>
          </a:p>
        </p:txBody>
      </p:sp>
      <p:sp>
        <p:nvSpPr>
          <p:cNvPr name="TextBox 21" id="21"/>
          <p:cNvSpPr txBox="true"/>
          <p:nvPr/>
        </p:nvSpPr>
        <p:spPr>
          <a:xfrm rot="0">
            <a:off x="10498938" y="4667645"/>
            <a:ext cx="4655020" cy="604362"/>
          </a:xfrm>
          <a:prstGeom prst="rect">
            <a:avLst/>
          </a:prstGeom>
        </p:spPr>
        <p:txBody>
          <a:bodyPr anchor="t" rtlCol="false" tIns="0" lIns="0" bIns="0" rIns="0">
            <a:spAutoFit/>
          </a:bodyPr>
          <a:lstStyle/>
          <a:p>
            <a:pPr algn="l">
              <a:lnSpc>
                <a:spcPts val="4922"/>
              </a:lnSpc>
            </a:pPr>
            <a:r>
              <a:rPr lang="en-US" sz="3515" b="true">
                <a:solidFill>
                  <a:srgbClr val="0A0E26"/>
                </a:solidFill>
                <a:latin typeface="DM Sans Bold"/>
                <a:ea typeface="DM Sans Bold"/>
                <a:cs typeface="DM Sans Bold"/>
                <a:sym typeface="DM Sans Bold"/>
              </a:rPr>
              <a:t>Problem Solving </a:t>
            </a:r>
          </a:p>
        </p:txBody>
      </p:sp>
      <p:sp>
        <p:nvSpPr>
          <p:cNvPr name="TextBox 22" id="22"/>
          <p:cNvSpPr txBox="true"/>
          <p:nvPr/>
        </p:nvSpPr>
        <p:spPr>
          <a:xfrm rot="0">
            <a:off x="10498938" y="5915447"/>
            <a:ext cx="4842577" cy="604362"/>
          </a:xfrm>
          <a:prstGeom prst="rect">
            <a:avLst/>
          </a:prstGeom>
        </p:spPr>
        <p:txBody>
          <a:bodyPr anchor="t" rtlCol="false" tIns="0" lIns="0" bIns="0" rIns="0">
            <a:spAutoFit/>
          </a:bodyPr>
          <a:lstStyle/>
          <a:p>
            <a:pPr algn="l">
              <a:lnSpc>
                <a:spcPts val="4922"/>
              </a:lnSpc>
            </a:pPr>
            <a:r>
              <a:rPr lang="en-US" sz="3515" b="true">
                <a:solidFill>
                  <a:srgbClr val="0A0E26"/>
                </a:solidFill>
                <a:latin typeface="DM Sans Bold"/>
                <a:ea typeface="DM Sans Bold"/>
                <a:cs typeface="DM Sans Bold"/>
                <a:sym typeface="DM Sans Bold"/>
              </a:rPr>
              <a:t>Research</a:t>
            </a:r>
          </a:p>
        </p:txBody>
      </p:sp>
      <p:sp>
        <p:nvSpPr>
          <p:cNvPr name="Freeform 23" id="23"/>
          <p:cNvSpPr/>
          <p:nvPr/>
        </p:nvSpPr>
        <p:spPr>
          <a:xfrm flipH="false" flipV="false" rot="-5400000">
            <a:off x="9370756" y="7129437"/>
            <a:ext cx="891559" cy="893793"/>
          </a:xfrm>
          <a:custGeom>
            <a:avLst/>
            <a:gdLst/>
            <a:ahLst/>
            <a:cxnLst/>
            <a:rect r="r" b="b" t="t" l="l"/>
            <a:pathLst>
              <a:path h="893793" w="891559">
                <a:moveTo>
                  <a:pt x="0" y="0"/>
                </a:moveTo>
                <a:lnTo>
                  <a:pt x="891559" y="0"/>
                </a:lnTo>
                <a:lnTo>
                  <a:pt x="891559" y="893794"/>
                </a:lnTo>
                <a:lnTo>
                  <a:pt x="0" y="89379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4" id="24"/>
          <p:cNvSpPr/>
          <p:nvPr/>
        </p:nvSpPr>
        <p:spPr>
          <a:xfrm flipH="false" flipV="false" rot="0">
            <a:off x="9411391" y="7166580"/>
            <a:ext cx="810289" cy="819508"/>
          </a:xfrm>
          <a:custGeom>
            <a:avLst/>
            <a:gdLst/>
            <a:ahLst/>
            <a:cxnLst/>
            <a:rect r="r" b="b" t="t" l="l"/>
            <a:pathLst>
              <a:path h="819508" w="810289">
                <a:moveTo>
                  <a:pt x="0" y="0"/>
                </a:moveTo>
                <a:lnTo>
                  <a:pt x="810289" y="0"/>
                </a:lnTo>
                <a:lnTo>
                  <a:pt x="810289" y="819508"/>
                </a:lnTo>
                <a:lnTo>
                  <a:pt x="0" y="8195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5" id="25"/>
          <p:cNvSpPr txBox="true"/>
          <p:nvPr/>
        </p:nvSpPr>
        <p:spPr>
          <a:xfrm rot="0">
            <a:off x="10498938" y="7252991"/>
            <a:ext cx="4842577" cy="604362"/>
          </a:xfrm>
          <a:prstGeom prst="rect">
            <a:avLst/>
          </a:prstGeom>
        </p:spPr>
        <p:txBody>
          <a:bodyPr anchor="t" rtlCol="false" tIns="0" lIns="0" bIns="0" rIns="0">
            <a:spAutoFit/>
          </a:bodyPr>
          <a:lstStyle/>
          <a:p>
            <a:pPr algn="l">
              <a:lnSpc>
                <a:spcPts val="4922"/>
              </a:lnSpc>
            </a:pPr>
            <a:r>
              <a:rPr lang="en-US" sz="3515" b="true">
                <a:solidFill>
                  <a:srgbClr val="0A0E26"/>
                </a:solidFill>
                <a:latin typeface="DM Sans Bold"/>
                <a:ea typeface="DM Sans Bold"/>
                <a:cs typeface="DM Sans Bold"/>
                <a:sym typeface="DM Sans Bold"/>
              </a:rPr>
              <a:t>Future Work </a:t>
            </a:r>
          </a:p>
        </p:txBody>
      </p:sp>
      <p:sp>
        <p:nvSpPr>
          <p:cNvPr name="Freeform 26" id="26"/>
          <p:cNvSpPr/>
          <p:nvPr/>
        </p:nvSpPr>
        <p:spPr>
          <a:xfrm flipH="false" flipV="false" rot="-5400000">
            <a:off x="9370756" y="8373421"/>
            <a:ext cx="891559" cy="893793"/>
          </a:xfrm>
          <a:custGeom>
            <a:avLst/>
            <a:gdLst/>
            <a:ahLst/>
            <a:cxnLst/>
            <a:rect r="r" b="b" t="t" l="l"/>
            <a:pathLst>
              <a:path h="893793" w="891559">
                <a:moveTo>
                  <a:pt x="0" y="0"/>
                </a:moveTo>
                <a:lnTo>
                  <a:pt x="891559" y="0"/>
                </a:lnTo>
                <a:lnTo>
                  <a:pt x="891559" y="893793"/>
                </a:lnTo>
                <a:lnTo>
                  <a:pt x="0" y="89379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7" id="27"/>
          <p:cNvSpPr/>
          <p:nvPr/>
        </p:nvSpPr>
        <p:spPr>
          <a:xfrm flipH="false" flipV="false" rot="0">
            <a:off x="9411391" y="8410563"/>
            <a:ext cx="810289" cy="819508"/>
          </a:xfrm>
          <a:custGeom>
            <a:avLst/>
            <a:gdLst/>
            <a:ahLst/>
            <a:cxnLst/>
            <a:rect r="r" b="b" t="t" l="l"/>
            <a:pathLst>
              <a:path h="819508" w="810289">
                <a:moveTo>
                  <a:pt x="0" y="0"/>
                </a:moveTo>
                <a:lnTo>
                  <a:pt x="810289" y="0"/>
                </a:lnTo>
                <a:lnTo>
                  <a:pt x="810289" y="819509"/>
                </a:lnTo>
                <a:lnTo>
                  <a:pt x="0" y="81950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8" id="28"/>
          <p:cNvSpPr txBox="true"/>
          <p:nvPr/>
        </p:nvSpPr>
        <p:spPr>
          <a:xfrm rot="0">
            <a:off x="10498938" y="8496975"/>
            <a:ext cx="5811436" cy="604362"/>
          </a:xfrm>
          <a:prstGeom prst="rect">
            <a:avLst/>
          </a:prstGeom>
        </p:spPr>
        <p:txBody>
          <a:bodyPr anchor="t" rtlCol="false" tIns="0" lIns="0" bIns="0" rIns="0">
            <a:spAutoFit/>
          </a:bodyPr>
          <a:lstStyle/>
          <a:p>
            <a:pPr algn="l">
              <a:lnSpc>
                <a:spcPts val="4922"/>
              </a:lnSpc>
            </a:pPr>
            <a:r>
              <a:rPr lang="en-US" sz="3515" b="true">
                <a:solidFill>
                  <a:srgbClr val="0A0E26"/>
                </a:solidFill>
                <a:latin typeface="DM Sans Bold"/>
                <a:ea typeface="DM Sans Bold"/>
                <a:cs typeface="DM Sans Bold"/>
                <a:sym typeface="DM Sans Bold"/>
              </a:rPr>
              <a:t>Practical Implementation</a:t>
            </a:r>
          </a:p>
        </p:txBody>
      </p:sp>
    </p:spTree>
  </p:cSld>
  <p:clrMapOvr>
    <a:masterClrMapping/>
  </p:clrMapOvr>
  <p:transition spd="fast">
    <p:cover dir="d"/>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A0E26"/>
        </a:solidFill>
      </p:bgPr>
    </p:bg>
    <p:spTree>
      <p:nvGrpSpPr>
        <p:cNvPr id="1" name=""/>
        <p:cNvGrpSpPr/>
        <p:nvPr/>
      </p:nvGrpSpPr>
      <p:grpSpPr>
        <a:xfrm>
          <a:off x="0" y="0"/>
          <a:ext cx="0" cy="0"/>
          <a:chOff x="0" y="0"/>
          <a:chExt cx="0" cy="0"/>
        </a:xfrm>
      </p:grpSpPr>
      <p:grpSp>
        <p:nvGrpSpPr>
          <p:cNvPr name="Group 2" id="2"/>
          <p:cNvGrpSpPr/>
          <p:nvPr/>
        </p:nvGrpSpPr>
        <p:grpSpPr>
          <a:xfrm rot="0">
            <a:off x="-1173354" y="5125860"/>
            <a:ext cx="21040761" cy="5376553"/>
            <a:chOff x="0" y="0"/>
            <a:chExt cx="5541600" cy="1416047"/>
          </a:xfrm>
        </p:grpSpPr>
        <p:sp>
          <p:nvSpPr>
            <p:cNvPr name="Freeform 3" id="3"/>
            <p:cNvSpPr/>
            <p:nvPr/>
          </p:nvSpPr>
          <p:spPr>
            <a:xfrm flipH="false" flipV="false" rot="0">
              <a:off x="0" y="0"/>
              <a:ext cx="5541600" cy="1416047"/>
            </a:xfrm>
            <a:custGeom>
              <a:avLst/>
              <a:gdLst/>
              <a:ahLst/>
              <a:cxnLst/>
              <a:rect r="r" b="b" t="t" l="l"/>
              <a:pathLst>
                <a:path h="1416047" w="5541600">
                  <a:moveTo>
                    <a:pt x="0" y="0"/>
                  </a:moveTo>
                  <a:lnTo>
                    <a:pt x="5541600" y="0"/>
                  </a:lnTo>
                  <a:lnTo>
                    <a:pt x="5541600" y="1416047"/>
                  </a:lnTo>
                  <a:lnTo>
                    <a:pt x="0" y="1416047"/>
                  </a:lnTo>
                  <a:close/>
                </a:path>
              </a:pathLst>
            </a:custGeom>
            <a:solidFill>
              <a:srgbClr val="B2B3BB"/>
            </a:solidFill>
          </p:spPr>
        </p:sp>
        <p:sp>
          <p:nvSpPr>
            <p:cNvPr name="TextBox 4" id="4"/>
            <p:cNvSpPr txBox="true"/>
            <p:nvPr/>
          </p:nvSpPr>
          <p:spPr>
            <a:xfrm>
              <a:off x="0" y="-38100"/>
              <a:ext cx="5541600" cy="1454147"/>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026646" y="1726784"/>
            <a:ext cx="10234707" cy="6833433"/>
            <a:chOff x="0" y="0"/>
            <a:chExt cx="2695561" cy="1799752"/>
          </a:xfrm>
        </p:grpSpPr>
        <p:sp>
          <p:nvSpPr>
            <p:cNvPr name="Freeform 6" id="6"/>
            <p:cNvSpPr/>
            <p:nvPr/>
          </p:nvSpPr>
          <p:spPr>
            <a:xfrm flipH="false" flipV="false" rot="0">
              <a:off x="0" y="0"/>
              <a:ext cx="2695561" cy="1799752"/>
            </a:xfrm>
            <a:custGeom>
              <a:avLst/>
              <a:gdLst/>
              <a:ahLst/>
              <a:cxnLst/>
              <a:rect r="r" b="b" t="t" l="l"/>
              <a:pathLst>
                <a:path h="1799752" w="2695561">
                  <a:moveTo>
                    <a:pt x="0" y="0"/>
                  </a:moveTo>
                  <a:lnTo>
                    <a:pt x="2695561" y="0"/>
                  </a:lnTo>
                  <a:lnTo>
                    <a:pt x="2695561" y="1799752"/>
                  </a:lnTo>
                  <a:lnTo>
                    <a:pt x="0" y="1799752"/>
                  </a:lnTo>
                  <a:close/>
                </a:path>
              </a:pathLst>
            </a:custGeom>
            <a:solidFill>
              <a:srgbClr val="E9EAF3"/>
            </a:solidFill>
          </p:spPr>
        </p:sp>
        <p:sp>
          <p:nvSpPr>
            <p:cNvPr name="TextBox 7" id="7"/>
            <p:cNvSpPr txBox="true"/>
            <p:nvPr/>
          </p:nvSpPr>
          <p:spPr>
            <a:xfrm>
              <a:off x="0" y="-38100"/>
              <a:ext cx="2695561" cy="1837852"/>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4386339" y="3874963"/>
            <a:ext cx="9350029" cy="1123950"/>
          </a:xfrm>
          <a:prstGeom prst="rect">
            <a:avLst/>
          </a:prstGeom>
        </p:spPr>
        <p:txBody>
          <a:bodyPr anchor="t" rtlCol="false" tIns="0" lIns="0" bIns="0" rIns="0">
            <a:spAutoFit/>
          </a:bodyPr>
          <a:lstStyle/>
          <a:p>
            <a:pPr algn="ctr">
              <a:lnSpc>
                <a:spcPts val="8100"/>
              </a:lnSpc>
            </a:pPr>
            <a:r>
              <a:rPr lang="en-US" sz="9000">
                <a:solidFill>
                  <a:srgbClr val="0A0E26"/>
                </a:solidFill>
                <a:latin typeface="DM Sans"/>
                <a:ea typeface="DM Sans"/>
                <a:cs typeface="DM Sans"/>
                <a:sym typeface="DM Sans"/>
              </a:rPr>
              <a:t>PROBLEM</a:t>
            </a:r>
          </a:p>
        </p:txBody>
      </p:sp>
      <p:sp>
        <p:nvSpPr>
          <p:cNvPr name="TextBox 9" id="9"/>
          <p:cNvSpPr txBox="true"/>
          <p:nvPr/>
        </p:nvSpPr>
        <p:spPr>
          <a:xfrm rot="0">
            <a:off x="4386339" y="5373510"/>
            <a:ext cx="9350029" cy="1123950"/>
          </a:xfrm>
          <a:prstGeom prst="rect">
            <a:avLst/>
          </a:prstGeom>
        </p:spPr>
        <p:txBody>
          <a:bodyPr anchor="t" rtlCol="false" tIns="0" lIns="0" bIns="0" rIns="0">
            <a:spAutoFit/>
          </a:bodyPr>
          <a:lstStyle/>
          <a:p>
            <a:pPr algn="ctr">
              <a:lnSpc>
                <a:spcPts val="8100"/>
              </a:lnSpc>
            </a:pPr>
            <a:r>
              <a:rPr lang="en-US" sz="9000" spc="1017">
                <a:solidFill>
                  <a:srgbClr val="0A0E26"/>
                </a:solidFill>
                <a:latin typeface="DM Sans"/>
                <a:ea typeface="DM Sans"/>
                <a:cs typeface="DM Sans"/>
                <a:sym typeface="DM Sans"/>
              </a:rPr>
              <a:t>DEFINITION</a:t>
            </a:r>
          </a:p>
        </p:txBody>
      </p:sp>
      <p:sp>
        <p:nvSpPr>
          <p:cNvPr name="TextBox 10" id="10"/>
          <p:cNvSpPr txBox="true"/>
          <p:nvPr/>
        </p:nvSpPr>
        <p:spPr>
          <a:xfrm rot="0">
            <a:off x="4386339" y="7069304"/>
            <a:ext cx="9350029" cy="628650"/>
          </a:xfrm>
          <a:prstGeom prst="rect">
            <a:avLst/>
          </a:prstGeom>
        </p:spPr>
        <p:txBody>
          <a:bodyPr anchor="t" rtlCol="false" tIns="0" lIns="0" bIns="0" rIns="0">
            <a:spAutoFit/>
          </a:bodyPr>
          <a:lstStyle/>
          <a:p>
            <a:pPr algn="ctr">
              <a:lnSpc>
                <a:spcPts val="4500"/>
              </a:lnSpc>
            </a:pPr>
            <a:r>
              <a:rPr lang="en-US" sz="5000">
                <a:solidFill>
                  <a:srgbClr val="0A0E26"/>
                </a:solidFill>
                <a:latin typeface="DM Sans"/>
                <a:ea typeface="DM Sans"/>
                <a:cs typeface="DM Sans"/>
                <a:sym typeface="DM Sans"/>
              </a:rPr>
              <a:t>WE FACS</a:t>
            </a:r>
          </a:p>
        </p:txBody>
      </p:sp>
      <p:sp>
        <p:nvSpPr>
          <p:cNvPr name="TextBox 11" id="11"/>
          <p:cNvSpPr txBox="true"/>
          <p:nvPr/>
        </p:nvSpPr>
        <p:spPr>
          <a:xfrm rot="0">
            <a:off x="4468985" y="2998663"/>
            <a:ext cx="9350029" cy="628650"/>
          </a:xfrm>
          <a:prstGeom prst="rect">
            <a:avLst/>
          </a:prstGeom>
        </p:spPr>
        <p:txBody>
          <a:bodyPr anchor="t" rtlCol="false" tIns="0" lIns="0" bIns="0" rIns="0">
            <a:spAutoFit/>
          </a:bodyPr>
          <a:lstStyle/>
          <a:p>
            <a:pPr algn="ctr">
              <a:lnSpc>
                <a:spcPts val="4500"/>
              </a:lnSpc>
            </a:pPr>
            <a:r>
              <a:rPr lang="en-US" b="true" sz="5000">
                <a:solidFill>
                  <a:srgbClr val="0A0E26"/>
                </a:solidFill>
                <a:latin typeface="DM Sans Bold"/>
                <a:ea typeface="DM Sans Bold"/>
                <a:cs typeface="DM Sans Bold"/>
                <a:sym typeface="DM Sans Bold"/>
              </a:rPr>
              <a:t>WHAT</a:t>
            </a:r>
          </a:p>
        </p:txBody>
      </p:sp>
      <p:sp>
        <p:nvSpPr>
          <p:cNvPr name="Freeform 12" id="12"/>
          <p:cNvSpPr/>
          <p:nvPr/>
        </p:nvSpPr>
        <p:spPr>
          <a:xfrm flipH="false" flipV="false" rot="-1627023">
            <a:off x="2762647" y="1415122"/>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1627023">
            <a:off x="12460739" y="7981641"/>
            <a:ext cx="3167923" cy="1042535"/>
          </a:xfrm>
          <a:custGeom>
            <a:avLst/>
            <a:gdLst/>
            <a:ahLst/>
            <a:cxnLst/>
            <a:rect r="r" b="b" t="t" l="l"/>
            <a:pathLst>
              <a:path h="1042535" w="3167923">
                <a:moveTo>
                  <a:pt x="0" y="0"/>
                </a:moveTo>
                <a:lnTo>
                  <a:pt x="3167923" y="0"/>
                </a:lnTo>
                <a:lnTo>
                  <a:pt x="3167923" y="1042534"/>
                </a:lnTo>
                <a:lnTo>
                  <a:pt x="0" y="1042534"/>
                </a:lnTo>
                <a:lnTo>
                  <a:pt x="0" y="0"/>
                </a:lnTo>
                <a:close/>
              </a:path>
            </a:pathLst>
          </a:custGeom>
          <a:blipFill>
            <a:blip r:embed="rId2">
              <a:alphaModFix amt="76000"/>
              <a:extLst>
                <a:ext uri="{96DAC541-7B7A-43D3-8B79-37D633B846F1}">
                  <asvg:svgBlip xmlns:asvg="http://schemas.microsoft.com/office/drawing/2016/SVG/main" r:embed="rId3"/>
                </a:ext>
              </a:extLst>
            </a:blip>
            <a:stretch>
              <a:fillRect l="0" t="0" r="0" b="0"/>
            </a:stretch>
          </a:blipFill>
        </p:spPr>
      </p:sp>
    </p:spTree>
  </p:cSld>
  <p:clrMapOvr>
    <a:masterClrMapping/>
  </p:clrMapOvr>
  <p:transition spd="fast">
    <p:fad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0" y="245771"/>
            <a:ext cx="1225301" cy="1028700"/>
            <a:chOff x="0" y="0"/>
            <a:chExt cx="322713" cy="270933"/>
          </a:xfrm>
        </p:grpSpPr>
        <p:sp>
          <p:nvSpPr>
            <p:cNvPr name="Freeform 3" id="3"/>
            <p:cNvSpPr/>
            <p:nvPr/>
          </p:nvSpPr>
          <p:spPr>
            <a:xfrm flipH="false" flipV="false" rot="0">
              <a:off x="0" y="0"/>
              <a:ext cx="322713" cy="270933"/>
            </a:xfrm>
            <a:custGeom>
              <a:avLst/>
              <a:gdLst/>
              <a:ahLst/>
              <a:cxnLst/>
              <a:rect r="r" b="b" t="t" l="l"/>
              <a:pathLst>
                <a:path h="270933" w="322713">
                  <a:moveTo>
                    <a:pt x="0" y="0"/>
                  </a:moveTo>
                  <a:lnTo>
                    <a:pt x="322713" y="0"/>
                  </a:lnTo>
                  <a:lnTo>
                    <a:pt x="322713" y="270933"/>
                  </a:lnTo>
                  <a:lnTo>
                    <a:pt x="0" y="270933"/>
                  </a:lnTo>
                  <a:close/>
                </a:path>
              </a:pathLst>
            </a:custGeom>
            <a:solidFill>
              <a:srgbClr val="0A0E26"/>
            </a:solidFill>
          </p:spPr>
        </p:sp>
        <p:sp>
          <p:nvSpPr>
            <p:cNvPr name="TextBox 4" id="4"/>
            <p:cNvSpPr txBox="true"/>
            <p:nvPr/>
          </p:nvSpPr>
          <p:spPr>
            <a:xfrm>
              <a:off x="0" y="-38100"/>
              <a:ext cx="322713" cy="3090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36418" y="0"/>
            <a:ext cx="7022882" cy="10287000"/>
            <a:chOff x="0" y="0"/>
            <a:chExt cx="1088028" cy="1593725"/>
          </a:xfrm>
        </p:grpSpPr>
        <p:sp>
          <p:nvSpPr>
            <p:cNvPr name="Freeform 6" id="6"/>
            <p:cNvSpPr/>
            <p:nvPr/>
          </p:nvSpPr>
          <p:spPr>
            <a:xfrm flipH="false" flipV="false" rot="0">
              <a:off x="0" y="0"/>
              <a:ext cx="1088028" cy="1593725"/>
            </a:xfrm>
            <a:custGeom>
              <a:avLst/>
              <a:gdLst/>
              <a:ahLst/>
              <a:cxnLst/>
              <a:rect r="r" b="b" t="t" l="l"/>
              <a:pathLst>
                <a:path h="1593725" w="1088028">
                  <a:moveTo>
                    <a:pt x="0" y="0"/>
                  </a:moveTo>
                  <a:lnTo>
                    <a:pt x="1088028" y="0"/>
                  </a:lnTo>
                  <a:lnTo>
                    <a:pt x="1088028" y="1593725"/>
                  </a:lnTo>
                  <a:lnTo>
                    <a:pt x="0" y="1593725"/>
                  </a:lnTo>
                  <a:close/>
                </a:path>
              </a:pathLst>
            </a:custGeom>
            <a:blipFill>
              <a:blip r:embed="rId3"/>
              <a:stretch>
                <a:fillRect l="-47652" t="0" r="-47652" b="0"/>
              </a:stretch>
            </a:blipFill>
          </p:spPr>
        </p:sp>
      </p:grpSp>
      <p:sp>
        <p:nvSpPr>
          <p:cNvPr name="AutoShape 7" id="7"/>
          <p:cNvSpPr/>
          <p:nvPr/>
        </p:nvSpPr>
        <p:spPr>
          <a:xfrm>
            <a:off x="2391686" y="6834114"/>
            <a:ext cx="7378046" cy="0"/>
          </a:xfrm>
          <a:prstGeom prst="line">
            <a:avLst/>
          </a:prstGeom>
          <a:ln cap="flat" w="19050">
            <a:solidFill>
              <a:srgbClr val="0A0E26"/>
            </a:solidFill>
            <a:prstDash val="solid"/>
            <a:headEnd type="none" len="sm" w="sm"/>
            <a:tailEnd type="none" len="sm" w="sm"/>
          </a:ln>
        </p:spPr>
      </p:sp>
      <p:sp>
        <p:nvSpPr>
          <p:cNvPr name="AutoShape 8" id="8"/>
          <p:cNvSpPr/>
          <p:nvPr/>
        </p:nvSpPr>
        <p:spPr>
          <a:xfrm>
            <a:off x="2391686" y="8579373"/>
            <a:ext cx="7378046" cy="0"/>
          </a:xfrm>
          <a:prstGeom prst="line">
            <a:avLst/>
          </a:prstGeom>
          <a:ln cap="flat" w="19050">
            <a:solidFill>
              <a:srgbClr val="0A0E26"/>
            </a:solidFill>
            <a:prstDash val="solid"/>
            <a:headEnd type="none" len="sm" w="sm"/>
            <a:tailEnd type="none" len="sm" w="sm"/>
          </a:ln>
        </p:spPr>
      </p:sp>
      <p:sp>
        <p:nvSpPr>
          <p:cNvPr name="AutoShape 9" id="9"/>
          <p:cNvSpPr/>
          <p:nvPr/>
        </p:nvSpPr>
        <p:spPr>
          <a:xfrm>
            <a:off x="2391686" y="9953158"/>
            <a:ext cx="7378046" cy="0"/>
          </a:xfrm>
          <a:prstGeom prst="line">
            <a:avLst/>
          </a:prstGeom>
          <a:ln cap="flat" w="19050">
            <a:solidFill>
              <a:srgbClr val="0A0E26"/>
            </a:solidFill>
            <a:prstDash val="solid"/>
            <a:headEnd type="none" len="sm" w="sm"/>
            <a:tailEnd type="none" len="sm" w="sm"/>
          </a:ln>
        </p:spPr>
      </p:sp>
      <p:sp>
        <p:nvSpPr>
          <p:cNvPr name="AutoShape 10" id="10"/>
          <p:cNvSpPr/>
          <p:nvPr/>
        </p:nvSpPr>
        <p:spPr>
          <a:xfrm>
            <a:off x="2391686" y="5088854"/>
            <a:ext cx="7378046" cy="0"/>
          </a:xfrm>
          <a:prstGeom prst="line">
            <a:avLst/>
          </a:prstGeom>
          <a:ln cap="flat" w="19050">
            <a:solidFill>
              <a:srgbClr val="0A0E26"/>
            </a:solidFill>
            <a:prstDash val="solid"/>
            <a:headEnd type="none" len="sm" w="sm"/>
            <a:tailEnd type="none" len="sm" w="sm"/>
          </a:ln>
        </p:spPr>
      </p:sp>
      <p:sp>
        <p:nvSpPr>
          <p:cNvPr name="Freeform 11" id="11"/>
          <p:cNvSpPr/>
          <p:nvPr/>
        </p:nvSpPr>
        <p:spPr>
          <a:xfrm flipH="false" flipV="false" rot="0">
            <a:off x="374714" y="359702"/>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12" id="12"/>
          <p:cNvSpPr/>
          <p:nvPr/>
        </p:nvSpPr>
        <p:spPr>
          <a:xfrm>
            <a:off x="2391686" y="3715069"/>
            <a:ext cx="7378046" cy="0"/>
          </a:xfrm>
          <a:prstGeom prst="line">
            <a:avLst/>
          </a:prstGeom>
          <a:ln cap="flat" w="19050">
            <a:solidFill>
              <a:srgbClr val="0A0E26"/>
            </a:solidFill>
            <a:prstDash val="solid"/>
            <a:headEnd type="none" len="sm" w="sm"/>
            <a:tailEnd type="none" len="sm" w="sm"/>
          </a:ln>
        </p:spPr>
      </p:sp>
      <p:sp>
        <p:nvSpPr>
          <p:cNvPr name="AutoShape 13" id="13"/>
          <p:cNvSpPr/>
          <p:nvPr/>
        </p:nvSpPr>
        <p:spPr>
          <a:xfrm>
            <a:off x="2391686" y="1969810"/>
            <a:ext cx="7378046" cy="0"/>
          </a:xfrm>
          <a:prstGeom prst="line">
            <a:avLst/>
          </a:prstGeom>
          <a:ln cap="flat" w="19050">
            <a:solidFill>
              <a:srgbClr val="0A0E26"/>
            </a:solidFill>
            <a:prstDash val="solid"/>
            <a:headEnd type="none" len="sm" w="sm"/>
            <a:tailEnd type="none" len="sm" w="sm"/>
          </a:ln>
        </p:spPr>
      </p:sp>
      <p:sp>
        <p:nvSpPr>
          <p:cNvPr name="Freeform 14" id="14"/>
          <p:cNvSpPr/>
          <p:nvPr/>
        </p:nvSpPr>
        <p:spPr>
          <a:xfrm flipH="false" flipV="false" rot="0">
            <a:off x="705539" y="5355997"/>
            <a:ext cx="1210974" cy="1210974"/>
          </a:xfrm>
          <a:custGeom>
            <a:avLst/>
            <a:gdLst/>
            <a:ahLst/>
            <a:cxnLst/>
            <a:rect r="r" b="b" t="t" l="l"/>
            <a:pathLst>
              <a:path h="1210974" w="1210974">
                <a:moveTo>
                  <a:pt x="0" y="0"/>
                </a:moveTo>
                <a:lnTo>
                  <a:pt x="1210974" y="0"/>
                </a:lnTo>
                <a:lnTo>
                  <a:pt x="1210974" y="1210974"/>
                </a:lnTo>
                <a:lnTo>
                  <a:pt x="0" y="12109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835650" y="3786322"/>
            <a:ext cx="950751" cy="1226775"/>
          </a:xfrm>
          <a:custGeom>
            <a:avLst/>
            <a:gdLst/>
            <a:ahLst/>
            <a:cxnLst/>
            <a:rect r="r" b="b" t="t" l="l"/>
            <a:pathLst>
              <a:path h="1226775" w="950751">
                <a:moveTo>
                  <a:pt x="0" y="0"/>
                </a:moveTo>
                <a:lnTo>
                  <a:pt x="950751" y="0"/>
                </a:lnTo>
                <a:lnTo>
                  <a:pt x="950751" y="1226775"/>
                </a:lnTo>
                <a:lnTo>
                  <a:pt x="0" y="12267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802560" y="2233064"/>
            <a:ext cx="1016932" cy="1214247"/>
          </a:xfrm>
          <a:custGeom>
            <a:avLst/>
            <a:gdLst/>
            <a:ahLst/>
            <a:cxnLst/>
            <a:rect r="r" b="b" t="t" l="l"/>
            <a:pathLst>
              <a:path h="1214247" w="1016932">
                <a:moveTo>
                  <a:pt x="0" y="0"/>
                </a:moveTo>
                <a:lnTo>
                  <a:pt x="1016932" y="0"/>
                </a:lnTo>
                <a:lnTo>
                  <a:pt x="1016932" y="1214247"/>
                </a:lnTo>
                <a:lnTo>
                  <a:pt x="0" y="121424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p:cNvSpPr/>
          <p:nvPr/>
        </p:nvSpPr>
        <p:spPr>
          <a:xfrm flipH="false" flipV="false" rot="0">
            <a:off x="705539" y="7120196"/>
            <a:ext cx="1210974" cy="1168590"/>
          </a:xfrm>
          <a:custGeom>
            <a:avLst/>
            <a:gdLst/>
            <a:ahLst/>
            <a:cxnLst/>
            <a:rect r="r" b="b" t="t" l="l"/>
            <a:pathLst>
              <a:path h="1168590" w="1210974">
                <a:moveTo>
                  <a:pt x="0" y="0"/>
                </a:moveTo>
                <a:lnTo>
                  <a:pt x="1210974" y="0"/>
                </a:lnTo>
                <a:lnTo>
                  <a:pt x="1210974" y="1168590"/>
                </a:lnTo>
                <a:lnTo>
                  <a:pt x="0" y="116859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p:cNvSpPr/>
          <p:nvPr/>
        </p:nvSpPr>
        <p:spPr>
          <a:xfrm flipH="false" flipV="false" rot="0">
            <a:off x="697051" y="8842870"/>
            <a:ext cx="1227948" cy="690721"/>
          </a:xfrm>
          <a:custGeom>
            <a:avLst/>
            <a:gdLst/>
            <a:ahLst/>
            <a:cxnLst/>
            <a:rect r="r" b="b" t="t" l="l"/>
            <a:pathLst>
              <a:path h="690721" w="1227948">
                <a:moveTo>
                  <a:pt x="0" y="0"/>
                </a:moveTo>
                <a:lnTo>
                  <a:pt x="1227949" y="0"/>
                </a:lnTo>
                <a:lnTo>
                  <a:pt x="1227949" y="690720"/>
                </a:lnTo>
                <a:lnTo>
                  <a:pt x="0" y="6907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9" id="19"/>
          <p:cNvSpPr txBox="true"/>
          <p:nvPr/>
        </p:nvSpPr>
        <p:spPr>
          <a:xfrm rot="0">
            <a:off x="2391686" y="8688098"/>
            <a:ext cx="7378046" cy="1108710"/>
          </a:xfrm>
          <a:prstGeom prst="rect">
            <a:avLst/>
          </a:prstGeom>
        </p:spPr>
        <p:txBody>
          <a:bodyPr anchor="t" rtlCol="false" tIns="0" lIns="0" bIns="0" rIns="0">
            <a:spAutoFit/>
          </a:bodyPr>
          <a:lstStyle/>
          <a:p>
            <a:pPr algn="l">
              <a:lnSpc>
                <a:spcPts val="2940"/>
              </a:lnSpc>
            </a:pPr>
            <a:r>
              <a:rPr lang="en-US" sz="2100" b="true">
                <a:solidFill>
                  <a:srgbClr val="0A0E26"/>
                </a:solidFill>
                <a:latin typeface="DM Sans Bold"/>
                <a:ea typeface="DM Sans Bold"/>
                <a:cs typeface="DM Sans Bold"/>
                <a:sym typeface="DM Sans Bold"/>
              </a:rPr>
              <a:t>Colonial Pipeline Ransomware Attack (2021):</a:t>
            </a:r>
          </a:p>
          <a:p>
            <a:pPr algn="l">
              <a:lnSpc>
                <a:spcPts val="2940"/>
              </a:lnSpc>
              <a:spcBef>
                <a:spcPct val="0"/>
              </a:spcBef>
            </a:pPr>
            <a:r>
              <a:rPr lang="en-US" sz="2100">
                <a:solidFill>
                  <a:srgbClr val="0A0E26"/>
                </a:solidFill>
                <a:latin typeface="DM Sans"/>
                <a:ea typeface="DM Sans"/>
                <a:cs typeface="DM Sans"/>
                <a:sym typeface="DM Sans"/>
              </a:rPr>
              <a:t>Shut down fuel supply to the U.S. East Coast. Highlighted risks to critical infrastructure.</a:t>
            </a:r>
          </a:p>
        </p:txBody>
      </p:sp>
      <p:sp>
        <p:nvSpPr>
          <p:cNvPr name="TextBox 20" id="20"/>
          <p:cNvSpPr txBox="true"/>
          <p:nvPr/>
        </p:nvSpPr>
        <p:spPr>
          <a:xfrm rot="0">
            <a:off x="2391686" y="6942839"/>
            <a:ext cx="7378046" cy="1480185"/>
          </a:xfrm>
          <a:prstGeom prst="rect">
            <a:avLst/>
          </a:prstGeom>
        </p:spPr>
        <p:txBody>
          <a:bodyPr anchor="t" rtlCol="false" tIns="0" lIns="0" bIns="0" rIns="0">
            <a:spAutoFit/>
          </a:bodyPr>
          <a:lstStyle/>
          <a:p>
            <a:pPr algn="l">
              <a:lnSpc>
                <a:spcPts val="2940"/>
              </a:lnSpc>
            </a:pPr>
            <a:r>
              <a:rPr lang="en-US" sz="2100" b="true">
                <a:solidFill>
                  <a:srgbClr val="0A0E26"/>
                </a:solidFill>
                <a:latin typeface="DM Sans Bold"/>
                <a:ea typeface="DM Sans Bold"/>
                <a:cs typeface="DM Sans Bold"/>
                <a:sym typeface="DM Sans Bold"/>
              </a:rPr>
              <a:t>Change Healthcare Ransomware Attack (2024):</a:t>
            </a:r>
          </a:p>
          <a:p>
            <a:pPr algn="l">
              <a:lnSpc>
                <a:spcPts val="2940"/>
              </a:lnSpc>
              <a:spcBef>
                <a:spcPct val="0"/>
              </a:spcBef>
            </a:pPr>
            <a:r>
              <a:rPr lang="en-US" sz="2100">
                <a:solidFill>
                  <a:srgbClr val="0A0E26"/>
                </a:solidFill>
                <a:latin typeface="DM Sans"/>
                <a:ea typeface="DM Sans"/>
                <a:cs typeface="DM Sans"/>
                <a:sym typeface="DM Sans"/>
              </a:rPr>
              <a:t>Largest known healthcare data breach, exposing 100 million patient records. Showed healthcare is no longer "off-limits" for cybercriminals.</a:t>
            </a:r>
          </a:p>
        </p:txBody>
      </p:sp>
      <p:sp>
        <p:nvSpPr>
          <p:cNvPr name="TextBox 21" id="21"/>
          <p:cNvSpPr txBox="true"/>
          <p:nvPr/>
        </p:nvSpPr>
        <p:spPr>
          <a:xfrm rot="0">
            <a:off x="2391686" y="5197579"/>
            <a:ext cx="7378046" cy="1480185"/>
          </a:xfrm>
          <a:prstGeom prst="rect">
            <a:avLst/>
          </a:prstGeom>
        </p:spPr>
        <p:txBody>
          <a:bodyPr anchor="t" rtlCol="false" tIns="0" lIns="0" bIns="0" rIns="0">
            <a:spAutoFit/>
          </a:bodyPr>
          <a:lstStyle/>
          <a:p>
            <a:pPr algn="l">
              <a:lnSpc>
                <a:spcPts val="2940"/>
              </a:lnSpc>
            </a:pPr>
            <a:r>
              <a:rPr lang="en-US" sz="2100" b="true">
                <a:solidFill>
                  <a:srgbClr val="0A0E26"/>
                </a:solidFill>
                <a:latin typeface="DM Sans Bold"/>
                <a:ea typeface="DM Sans Bold"/>
                <a:cs typeface="DM Sans Bold"/>
                <a:sym typeface="DM Sans Bold"/>
              </a:rPr>
              <a:t>Volt Typhoon Espionage Campaign (2024):</a:t>
            </a:r>
          </a:p>
          <a:p>
            <a:pPr algn="l">
              <a:lnSpc>
                <a:spcPts val="2940"/>
              </a:lnSpc>
              <a:spcBef>
                <a:spcPct val="0"/>
              </a:spcBef>
            </a:pPr>
            <a:r>
              <a:rPr lang="en-US" b="true" sz="2100">
                <a:solidFill>
                  <a:srgbClr val="0A0E26"/>
                </a:solidFill>
                <a:latin typeface="DM Sans Bold"/>
                <a:ea typeface="DM Sans Bold"/>
                <a:cs typeface="DM Sans Bold"/>
                <a:sym typeface="DM Sans Bold"/>
              </a:rPr>
              <a:t>I</a:t>
            </a:r>
            <a:r>
              <a:rPr lang="en-US" sz="2100">
                <a:solidFill>
                  <a:srgbClr val="0A0E26"/>
                </a:solidFill>
                <a:latin typeface="DM Sans"/>
                <a:ea typeface="DM Sans"/>
                <a:cs typeface="DM Sans"/>
                <a:sym typeface="DM Sans"/>
              </a:rPr>
              <a:t>nfiltrated U.S. critical infrastructure (energy, transportation). Highlighted geopolitical threats from state-sponsored actors.</a:t>
            </a:r>
          </a:p>
        </p:txBody>
      </p:sp>
      <p:sp>
        <p:nvSpPr>
          <p:cNvPr name="TextBox 22" id="22"/>
          <p:cNvSpPr txBox="true"/>
          <p:nvPr/>
        </p:nvSpPr>
        <p:spPr>
          <a:xfrm rot="0">
            <a:off x="1581625" y="153635"/>
            <a:ext cx="8998168" cy="821055"/>
          </a:xfrm>
          <a:prstGeom prst="rect">
            <a:avLst/>
          </a:prstGeom>
        </p:spPr>
        <p:txBody>
          <a:bodyPr anchor="t" rtlCol="false" tIns="0" lIns="0" bIns="0" rIns="0">
            <a:spAutoFit/>
          </a:bodyPr>
          <a:lstStyle/>
          <a:p>
            <a:pPr algn="l">
              <a:lnSpc>
                <a:spcPts val="6719"/>
              </a:lnSpc>
              <a:spcBef>
                <a:spcPct val="0"/>
              </a:spcBef>
            </a:pPr>
            <a:r>
              <a:rPr lang="en-US" b="true" sz="4800" spc="96">
                <a:solidFill>
                  <a:srgbClr val="0A0E26"/>
                </a:solidFill>
                <a:latin typeface="DM Sans Bold"/>
                <a:ea typeface="DM Sans Bold"/>
                <a:cs typeface="DM Sans Bold"/>
                <a:sym typeface="DM Sans Bold"/>
              </a:rPr>
              <a:t>A WORLD UNDER ATTACK</a:t>
            </a:r>
          </a:p>
        </p:txBody>
      </p:sp>
      <p:sp>
        <p:nvSpPr>
          <p:cNvPr name="TextBox 23" id="23"/>
          <p:cNvSpPr txBox="true"/>
          <p:nvPr/>
        </p:nvSpPr>
        <p:spPr>
          <a:xfrm rot="0">
            <a:off x="1581625" y="1003303"/>
            <a:ext cx="8998168" cy="547407"/>
          </a:xfrm>
          <a:prstGeom prst="rect">
            <a:avLst/>
          </a:prstGeom>
        </p:spPr>
        <p:txBody>
          <a:bodyPr anchor="t" rtlCol="false" tIns="0" lIns="0" bIns="0" rIns="0">
            <a:spAutoFit/>
          </a:bodyPr>
          <a:lstStyle/>
          <a:p>
            <a:pPr algn="l">
              <a:lnSpc>
                <a:spcPts val="4480"/>
              </a:lnSpc>
            </a:pPr>
            <a:r>
              <a:rPr lang="en-US" sz="3200">
                <a:solidFill>
                  <a:srgbClr val="0A0E26"/>
                </a:solidFill>
                <a:latin typeface="DM Sans"/>
                <a:ea typeface="DM Sans"/>
                <a:cs typeface="DM Sans"/>
                <a:sym typeface="DM Sans"/>
              </a:rPr>
              <a:t>Defining Cyber Security</a:t>
            </a:r>
          </a:p>
        </p:txBody>
      </p:sp>
      <p:sp>
        <p:nvSpPr>
          <p:cNvPr name="TextBox 24" id="24"/>
          <p:cNvSpPr txBox="true"/>
          <p:nvPr/>
        </p:nvSpPr>
        <p:spPr>
          <a:xfrm rot="0">
            <a:off x="2391686" y="2078535"/>
            <a:ext cx="7378046" cy="1480185"/>
          </a:xfrm>
          <a:prstGeom prst="rect">
            <a:avLst/>
          </a:prstGeom>
        </p:spPr>
        <p:txBody>
          <a:bodyPr anchor="t" rtlCol="false" tIns="0" lIns="0" bIns="0" rIns="0">
            <a:spAutoFit/>
          </a:bodyPr>
          <a:lstStyle/>
          <a:p>
            <a:pPr algn="l">
              <a:lnSpc>
                <a:spcPts val="2940"/>
              </a:lnSpc>
            </a:pPr>
            <a:r>
              <a:rPr lang="en-US" sz="2100" b="true">
                <a:solidFill>
                  <a:srgbClr val="0A0E26"/>
                </a:solidFill>
                <a:latin typeface="DM Sans Bold"/>
                <a:ea typeface="DM Sans Bold"/>
                <a:cs typeface="DM Sans Bold"/>
                <a:sym typeface="DM Sans Bold"/>
              </a:rPr>
              <a:t>Seattle Airport Cyber-Attack (August 2024):</a:t>
            </a:r>
          </a:p>
          <a:p>
            <a:pPr algn="l">
              <a:lnSpc>
                <a:spcPts val="2940"/>
              </a:lnSpc>
              <a:spcBef>
                <a:spcPct val="0"/>
              </a:spcBef>
            </a:pPr>
            <a:r>
              <a:rPr lang="en-US" sz="2100">
                <a:solidFill>
                  <a:srgbClr val="0A0E26"/>
                </a:solidFill>
                <a:latin typeface="DM Sans"/>
                <a:ea typeface="DM Sans"/>
                <a:cs typeface="DM Sans"/>
                <a:sym typeface="DM Sans"/>
              </a:rPr>
              <a:t>Ransomware disrupted travel systems ahead of Labor Day. Caused chaos in critical infrastructure at a major transportation hub.</a:t>
            </a:r>
          </a:p>
        </p:txBody>
      </p:sp>
      <p:sp>
        <p:nvSpPr>
          <p:cNvPr name="TextBox 25" id="25"/>
          <p:cNvSpPr txBox="true"/>
          <p:nvPr/>
        </p:nvSpPr>
        <p:spPr>
          <a:xfrm rot="0">
            <a:off x="2391686" y="3823794"/>
            <a:ext cx="7378046" cy="1108710"/>
          </a:xfrm>
          <a:prstGeom prst="rect">
            <a:avLst/>
          </a:prstGeom>
        </p:spPr>
        <p:txBody>
          <a:bodyPr anchor="t" rtlCol="false" tIns="0" lIns="0" bIns="0" rIns="0">
            <a:spAutoFit/>
          </a:bodyPr>
          <a:lstStyle/>
          <a:p>
            <a:pPr algn="l">
              <a:lnSpc>
                <a:spcPts val="2940"/>
              </a:lnSpc>
            </a:pPr>
            <a:r>
              <a:rPr lang="en-US" sz="2100" b="true">
                <a:solidFill>
                  <a:srgbClr val="0A0E26"/>
                </a:solidFill>
                <a:latin typeface="DM Sans Bold"/>
                <a:ea typeface="DM Sans Bold"/>
                <a:cs typeface="DM Sans Bold"/>
                <a:sym typeface="DM Sans Bold"/>
              </a:rPr>
              <a:t>LoanDepot Ransomware Attack (January 2024):</a:t>
            </a:r>
          </a:p>
          <a:p>
            <a:pPr algn="l">
              <a:lnSpc>
                <a:spcPts val="2940"/>
              </a:lnSpc>
              <a:spcBef>
                <a:spcPct val="0"/>
              </a:spcBef>
            </a:pPr>
            <a:r>
              <a:rPr lang="en-US" sz="2100">
                <a:solidFill>
                  <a:srgbClr val="0A0E26"/>
                </a:solidFill>
                <a:latin typeface="DM Sans"/>
                <a:ea typeface="DM Sans"/>
                <a:cs typeface="DM Sans"/>
                <a:sym typeface="DM Sans"/>
              </a:rPr>
              <a:t>Affected 16.6 million customers and disrupted mortgage payments. Resulted in $26.9 million in recovery costs</a:t>
            </a:r>
            <a:r>
              <a:rPr lang="en-US" b="true" sz="2100">
                <a:solidFill>
                  <a:srgbClr val="0A0E26"/>
                </a:solidFill>
                <a:latin typeface="DM Sans Bold"/>
                <a:ea typeface="DM Sans Bold"/>
                <a:cs typeface="DM Sans Bold"/>
                <a:sym typeface="DM Sans Bold"/>
              </a:rPr>
              <a:t>.</a:t>
            </a:r>
          </a:p>
        </p:txBody>
      </p:sp>
    </p:spTree>
  </p:cSld>
  <p:clrMapOvr>
    <a:masterClrMapping/>
  </p:clrMapOvr>
  <p:transition spd="slow">
    <p:push dir="l"/>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DCED7"/>
        </a:solidFill>
      </p:bgPr>
    </p:bg>
    <p:spTree>
      <p:nvGrpSpPr>
        <p:cNvPr id="1" name=""/>
        <p:cNvGrpSpPr/>
        <p:nvPr/>
      </p:nvGrpSpPr>
      <p:grpSpPr>
        <a:xfrm>
          <a:off x="0" y="0"/>
          <a:ext cx="0" cy="0"/>
          <a:chOff x="0" y="0"/>
          <a:chExt cx="0" cy="0"/>
        </a:xfrm>
      </p:grpSpPr>
      <p:grpSp>
        <p:nvGrpSpPr>
          <p:cNvPr name="Group 2" id="2"/>
          <p:cNvGrpSpPr/>
          <p:nvPr/>
        </p:nvGrpSpPr>
        <p:grpSpPr>
          <a:xfrm rot="0">
            <a:off x="0" y="514350"/>
            <a:ext cx="1225301" cy="1028700"/>
            <a:chOff x="0" y="0"/>
            <a:chExt cx="322713" cy="270933"/>
          </a:xfrm>
        </p:grpSpPr>
        <p:sp>
          <p:nvSpPr>
            <p:cNvPr name="Freeform 3" id="3"/>
            <p:cNvSpPr/>
            <p:nvPr/>
          </p:nvSpPr>
          <p:spPr>
            <a:xfrm flipH="false" flipV="false" rot="0">
              <a:off x="0" y="0"/>
              <a:ext cx="322713" cy="270933"/>
            </a:xfrm>
            <a:custGeom>
              <a:avLst/>
              <a:gdLst/>
              <a:ahLst/>
              <a:cxnLst/>
              <a:rect r="r" b="b" t="t" l="l"/>
              <a:pathLst>
                <a:path h="270933" w="322713">
                  <a:moveTo>
                    <a:pt x="0" y="0"/>
                  </a:moveTo>
                  <a:lnTo>
                    <a:pt x="322713" y="0"/>
                  </a:lnTo>
                  <a:lnTo>
                    <a:pt x="322713" y="270933"/>
                  </a:lnTo>
                  <a:lnTo>
                    <a:pt x="0" y="270933"/>
                  </a:lnTo>
                  <a:close/>
                </a:path>
              </a:pathLst>
            </a:custGeom>
            <a:solidFill>
              <a:srgbClr val="0A0E26"/>
            </a:solidFill>
          </p:spPr>
        </p:sp>
        <p:sp>
          <p:nvSpPr>
            <p:cNvPr name="TextBox 4" id="4"/>
            <p:cNvSpPr txBox="true"/>
            <p:nvPr/>
          </p:nvSpPr>
          <p:spPr>
            <a:xfrm>
              <a:off x="0" y="-38100"/>
              <a:ext cx="322713" cy="3090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8665548" y="4927480"/>
            <a:ext cx="9460929" cy="948279"/>
            <a:chOff x="0" y="0"/>
            <a:chExt cx="2530016" cy="253586"/>
          </a:xfrm>
        </p:grpSpPr>
        <p:sp>
          <p:nvSpPr>
            <p:cNvPr name="Freeform 6" id="6"/>
            <p:cNvSpPr/>
            <p:nvPr/>
          </p:nvSpPr>
          <p:spPr>
            <a:xfrm flipH="false" flipV="false" rot="0">
              <a:off x="0" y="0"/>
              <a:ext cx="2530016" cy="253586"/>
            </a:xfrm>
            <a:custGeom>
              <a:avLst/>
              <a:gdLst/>
              <a:ahLst/>
              <a:cxnLst/>
              <a:rect r="r" b="b" t="t" l="l"/>
              <a:pathLst>
                <a:path h="253586" w="2530016">
                  <a:moveTo>
                    <a:pt x="0" y="0"/>
                  </a:moveTo>
                  <a:lnTo>
                    <a:pt x="2530016" y="0"/>
                  </a:lnTo>
                  <a:lnTo>
                    <a:pt x="2530016" y="253586"/>
                  </a:lnTo>
                  <a:lnTo>
                    <a:pt x="0" y="253586"/>
                  </a:lnTo>
                  <a:close/>
                </a:path>
              </a:pathLst>
            </a:custGeom>
            <a:solidFill>
              <a:srgbClr val="0A0E26"/>
            </a:solidFill>
          </p:spPr>
        </p:sp>
        <p:sp>
          <p:nvSpPr>
            <p:cNvPr name="TextBox 7" id="7"/>
            <p:cNvSpPr txBox="true"/>
            <p:nvPr/>
          </p:nvSpPr>
          <p:spPr>
            <a:xfrm>
              <a:off x="0" y="-38100"/>
              <a:ext cx="2530016" cy="291686"/>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8665548" y="6059896"/>
            <a:ext cx="9460929" cy="948279"/>
            <a:chOff x="0" y="0"/>
            <a:chExt cx="2530016" cy="253586"/>
          </a:xfrm>
        </p:grpSpPr>
        <p:sp>
          <p:nvSpPr>
            <p:cNvPr name="Freeform 9" id="9"/>
            <p:cNvSpPr/>
            <p:nvPr/>
          </p:nvSpPr>
          <p:spPr>
            <a:xfrm flipH="false" flipV="false" rot="0">
              <a:off x="0" y="0"/>
              <a:ext cx="2530016" cy="253586"/>
            </a:xfrm>
            <a:custGeom>
              <a:avLst/>
              <a:gdLst/>
              <a:ahLst/>
              <a:cxnLst/>
              <a:rect r="r" b="b" t="t" l="l"/>
              <a:pathLst>
                <a:path h="253586" w="2530016">
                  <a:moveTo>
                    <a:pt x="0" y="0"/>
                  </a:moveTo>
                  <a:lnTo>
                    <a:pt x="2530016" y="0"/>
                  </a:lnTo>
                  <a:lnTo>
                    <a:pt x="2530016" y="253586"/>
                  </a:lnTo>
                  <a:lnTo>
                    <a:pt x="0" y="253586"/>
                  </a:lnTo>
                  <a:close/>
                </a:path>
              </a:pathLst>
            </a:custGeom>
            <a:solidFill>
              <a:srgbClr val="0A0E26"/>
            </a:solidFill>
          </p:spPr>
        </p:sp>
        <p:sp>
          <p:nvSpPr>
            <p:cNvPr name="TextBox 10" id="10"/>
            <p:cNvSpPr txBox="true"/>
            <p:nvPr/>
          </p:nvSpPr>
          <p:spPr>
            <a:xfrm>
              <a:off x="0" y="-38100"/>
              <a:ext cx="2530016" cy="291686"/>
            </a:xfrm>
            <a:prstGeom prst="rect">
              <a:avLst/>
            </a:prstGeom>
          </p:spPr>
          <p:txBody>
            <a:bodyPr anchor="ctr" rtlCol="false" tIns="50800" lIns="50800" bIns="50800" rIns="50800"/>
            <a:lstStyle/>
            <a:p>
              <a:pPr algn="ctr">
                <a:lnSpc>
                  <a:spcPts val="2659"/>
                </a:lnSpc>
              </a:pPr>
            </a:p>
          </p:txBody>
        </p:sp>
      </p:grpSp>
      <p:grpSp>
        <p:nvGrpSpPr>
          <p:cNvPr name="Group 11" id="11"/>
          <p:cNvGrpSpPr/>
          <p:nvPr/>
        </p:nvGrpSpPr>
        <p:grpSpPr>
          <a:xfrm rot="0">
            <a:off x="8665548" y="7185024"/>
            <a:ext cx="9460929" cy="948279"/>
            <a:chOff x="0" y="0"/>
            <a:chExt cx="2530016" cy="253586"/>
          </a:xfrm>
        </p:grpSpPr>
        <p:sp>
          <p:nvSpPr>
            <p:cNvPr name="Freeform 12" id="12"/>
            <p:cNvSpPr/>
            <p:nvPr/>
          </p:nvSpPr>
          <p:spPr>
            <a:xfrm flipH="false" flipV="false" rot="0">
              <a:off x="0" y="0"/>
              <a:ext cx="2530016" cy="253586"/>
            </a:xfrm>
            <a:custGeom>
              <a:avLst/>
              <a:gdLst/>
              <a:ahLst/>
              <a:cxnLst/>
              <a:rect r="r" b="b" t="t" l="l"/>
              <a:pathLst>
                <a:path h="253586" w="2530016">
                  <a:moveTo>
                    <a:pt x="0" y="0"/>
                  </a:moveTo>
                  <a:lnTo>
                    <a:pt x="2530016" y="0"/>
                  </a:lnTo>
                  <a:lnTo>
                    <a:pt x="2530016" y="253586"/>
                  </a:lnTo>
                  <a:lnTo>
                    <a:pt x="0" y="253586"/>
                  </a:lnTo>
                  <a:close/>
                </a:path>
              </a:pathLst>
            </a:custGeom>
            <a:solidFill>
              <a:srgbClr val="0A0E26"/>
            </a:solidFill>
          </p:spPr>
        </p:sp>
        <p:sp>
          <p:nvSpPr>
            <p:cNvPr name="TextBox 13" id="13"/>
            <p:cNvSpPr txBox="true"/>
            <p:nvPr/>
          </p:nvSpPr>
          <p:spPr>
            <a:xfrm>
              <a:off x="0" y="-38100"/>
              <a:ext cx="2530016" cy="291686"/>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0239853" y="-272047"/>
            <a:ext cx="8280971" cy="4423005"/>
            <a:chOff x="0" y="0"/>
            <a:chExt cx="1282939" cy="685239"/>
          </a:xfrm>
        </p:grpSpPr>
        <p:sp>
          <p:nvSpPr>
            <p:cNvPr name="Freeform 15" id="15"/>
            <p:cNvSpPr/>
            <p:nvPr/>
          </p:nvSpPr>
          <p:spPr>
            <a:xfrm flipH="false" flipV="false" rot="0">
              <a:off x="0" y="0"/>
              <a:ext cx="1282939" cy="685239"/>
            </a:xfrm>
            <a:custGeom>
              <a:avLst/>
              <a:gdLst/>
              <a:ahLst/>
              <a:cxnLst/>
              <a:rect r="r" b="b" t="t" l="l"/>
              <a:pathLst>
                <a:path h="685239" w="1282939">
                  <a:moveTo>
                    <a:pt x="0" y="0"/>
                  </a:moveTo>
                  <a:lnTo>
                    <a:pt x="1282939" y="0"/>
                  </a:lnTo>
                  <a:lnTo>
                    <a:pt x="1282939" y="685239"/>
                  </a:lnTo>
                  <a:lnTo>
                    <a:pt x="0" y="685239"/>
                  </a:lnTo>
                  <a:close/>
                </a:path>
              </a:pathLst>
            </a:custGeom>
            <a:blipFill>
              <a:blip r:embed="rId3"/>
              <a:stretch>
                <a:fillRect l="-7534" t="-11258" r="0" b="-22879"/>
              </a:stretch>
            </a:blipFill>
          </p:spPr>
        </p:sp>
      </p:grpSp>
      <p:sp>
        <p:nvSpPr>
          <p:cNvPr name="AutoShape 16" id="16"/>
          <p:cNvSpPr/>
          <p:nvPr/>
        </p:nvSpPr>
        <p:spPr>
          <a:xfrm>
            <a:off x="10239853" y="4619625"/>
            <a:ext cx="7378046" cy="0"/>
          </a:xfrm>
          <a:prstGeom prst="line">
            <a:avLst/>
          </a:prstGeom>
          <a:ln cap="flat" w="19050">
            <a:solidFill>
              <a:srgbClr val="0A0E26"/>
            </a:solidFill>
            <a:prstDash val="solid"/>
            <a:headEnd type="none" len="sm" w="sm"/>
            <a:tailEnd type="none" len="sm" w="sm"/>
          </a:ln>
        </p:spPr>
      </p:sp>
      <p:sp>
        <p:nvSpPr>
          <p:cNvPr name="Freeform 17" id="17"/>
          <p:cNvSpPr/>
          <p:nvPr/>
        </p:nvSpPr>
        <p:spPr>
          <a:xfrm flipH="false" flipV="false" rot="0">
            <a:off x="374714" y="628281"/>
            <a:ext cx="644675" cy="800838"/>
          </a:xfrm>
          <a:custGeom>
            <a:avLst/>
            <a:gdLst/>
            <a:ahLst/>
            <a:cxnLst/>
            <a:rect r="r" b="b" t="t" l="l"/>
            <a:pathLst>
              <a:path h="800838" w="644675">
                <a:moveTo>
                  <a:pt x="0" y="0"/>
                </a:moveTo>
                <a:lnTo>
                  <a:pt x="644675" y="0"/>
                </a:lnTo>
                <a:lnTo>
                  <a:pt x="644675" y="800838"/>
                </a:lnTo>
                <a:lnTo>
                  <a:pt x="0" y="8008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8" id="18"/>
          <p:cNvGrpSpPr/>
          <p:nvPr/>
        </p:nvGrpSpPr>
        <p:grpSpPr>
          <a:xfrm rot="0">
            <a:off x="8665548" y="8370747"/>
            <a:ext cx="9460929" cy="948279"/>
            <a:chOff x="0" y="0"/>
            <a:chExt cx="2530016" cy="253586"/>
          </a:xfrm>
        </p:grpSpPr>
        <p:sp>
          <p:nvSpPr>
            <p:cNvPr name="Freeform 19" id="19"/>
            <p:cNvSpPr/>
            <p:nvPr/>
          </p:nvSpPr>
          <p:spPr>
            <a:xfrm flipH="false" flipV="false" rot="0">
              <a:off x="0" y="0"/>
              <a:ext cx="2530016" cy="253586"/>
            </a:xfrm>
            <a:custGeom>
              <a:avLst/>
              <a:gdLst/>
              <a:ahLst/>
              <a:cxnLst/>
              <a:rect r="r" b="b" t="t" l="l"/>
              <a:pathLst>
                <a:path h="253586" w="2530016">
                  <a:moveTo>
                    <a:pt x="0" y="0"/>
                  </a:moveTo>
                  <a:lnTo>
                    <a:pt x="2530016" y="0"/>
                  </a:lnTo>
                  <a:lnTo>
                    <a:pt x="2530016" y="253586"/>
                  </a:lnTo>
                  <a:lnTo>
                    <a:pt x="0" y="253586"/>
                  </a:lnTo>
                  <a:close/>
                </a:path>
              </a:pathLst>
            </a:custGeom>
            <a:solidFill>
              <a:srgbClr val="0A0E26"/>
            </a:solidFill>
          </p:spPr>
        </p:sp>
        <p:sp>
          <p:nvSpPr>
            <p:cNvPr name="TextBox 20" id="20"/>
            <p:cNvSpPr txBox="true"/>
            <p:nvPr/>
          </p:nvSpPr>
          <p:spPr>
            <a:xfrm>
              <a:off x="0" y="-38100"/>
              <a:ext cx="2530016" cy="291686"/>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1585737" y="3101303"/>
            <a:ext cx="6851212" cy="6284398"/>
          </a:xfrm>
          <a:custGeom>
            <a:avLst/>
            <a:gdLst/>
            <a:ahLst/>
            <a:cxnLst/>
            <a:rect r="r" b="b" t="t" l="l"/>
            <a:pathLst>
              <a:path h="6284398" w="6851212">
                <a:moveTo>
                  <a:pt x="0" y="0"/>
                </a:moveTo>
                <a:lnTo>
                  <a:pt x="6851211" y="0"/>
                </a:lnTo>
                <a:lnTo>
                  <a:pt x="6851211" y="6284398"/>
                </a:lnTo>
                <a:lnTo>
                  <a:pt x="0" y="6284398"/>
                </a:lnTo>
                <a:lnTo>
                  <a:pt x="0" y="0"/>
                </a:lnTo>
                <a:close/>
              </a:path>
            </a:pathLst>
          </a:custGeom>
          <a:blipFill>
            <a:blip r:embed="rId6"/>
            <a:stretch>
              <a:fillRect l="0" t="-6602" r="0" b="-2416"/>
            </a:stretch>
          </a:blipFill>
        </p:spPr>
      </p:sp>
      <p:sp>
        <p:nvSpPr>
          <p:cNvPr name="TextBox 22" id="22"/>
          <p:cNvSpPr txBox="true"/>
          <p:nvPr/>
        </p:nvSpPr>
        <p:spPr>
          <a:xfrm rot="0">
            <a:off x="1585737" y="419100"/>
            <a:ext cx="8293681" cy="1668780"/>
          </a:xfrm>
          <a:prstGeom prst="rect">
            <a:avLst/>
          </a:prstGeom>
        </p:spPr>
        <p:txBody>
          <a:bodyPr anchor="t" rtlCol="false" tIns="0" lIns="0" bIns="0" rIns="0">
            <a:spAutoFit/>
          </a:bodyPr>
          <a:lstStyle/>
          <a:p>
            <a:pPr algn="l">
              <a:lnSpc>
                <a:spcPts val="6719"/>
              </a:lnSpc>
              <a:spcBef>
                <a:spcPct val="0"/>
              </a:spcBef>
            </a:pPr>
            <a:r>
              <a:rPr lang="en-US" b="true" sz="4800" spc="96">
                <a:solidFill>
                  <a:srgbClr val="0A0E26"/>
                </a:solidFill>
                <a:latin typeface="DM Sans Bold"/>
                <a:ea typeface="DM Sans Bold"/>
                <a:cs typeface="DM Sans Bold"/>
                <a:sym typeface="DM Sans Bold"/>
              </a:rPr>
              <a:t>WHY IS CYBER SECURITY IMPORTANT?</a:t>
            </a:r>
          </a:p>
        </p:txBody>
      </p:sp>
      <p:sp>
        <p:nvSpPr>
          <p:cNvPr name="TextBox 23" id="23"/>
          <p:cNvSpPr txBox="true"/>
          <p:nvPr/>
        </p:nvSpPr>
        <p:spPr>
          <a:xfrm rot="0">
            <a:off x="1585737" y="2116529"/>
            <a:ext cx="8293681" cy="547407"/>
          </a:xfrm>
          <a:prstGeom prst="rect">
            <a:avLst/>
          </a:prstGeom>
        </p:spPr>
        <p:txBody>
          <a:bodyPr anchor="t" rtlCol="false" tIns="0" lIns="0" bIns="0" rIns="0">
            <a:spAutoFit/>
          </a:bodyPr>
          <a:lstStyle/>
          <a:p>
            <a:pPr algn="l">
              <a:lnSpc>
                <a:spcPts val="4480"/>
              </a:lnSpc>
            </a:pPr>
            <a:r>
              <a:rPr lang="en-US" sz="3200">
                <a:solidFill>
                  <a:srgbClr val="0A0E26"/>
                </a:solidFill>
                <a:latin typeface="DM Sans"/>
                <a:ea typeface="DM Sans"/>
                <a:cs typeface="DM Sans"/>
                <a:sym typeface="DM Sans"/>
              </a:rPr>
              <a:t>The Growing Need for Cyber Security</a:t>
            </a:r>
          </a:p>
        </p:txBody>
      </p:sp>
      <p:sp>
        <p:nvSpPr>
          <p:cNvPr name="TextBox 24" id="24"/>
          <p:cNvSpPr txBox="true"/>
          <p:nvPr/>
        </p:nvSpPr>
        <p:spPr>
          <a:xfrm rot="0">
            <a:off x="8915831" y="4971249"/>
            <a:ext cx="8960364" cy="825786"/>
          </a:xfrm>
          <a:prstGeom prst="rect">
            <a:avLst/>
          </a:prstGeom>
        </p:spPr>
        <p:txBody>
          <a:bodyPr anchor="t" rtlCol="false" tIns="0" lIns="0" bIns="0" rIns="0">
            <a:spAutoFit/>
          </a:bodyPr>
          <a:lstStyle/>
          <a:p>
            <a:pPr algn="l">
              <a:lnSpc>
                <a:spcPts val="3309"/>
              </a:lnSpc>
            </a:pPr>
            <a:r>
              <a:rPr lang="en-US" b="true" sz="2363">
                <a:solidFill>
                  <a:srgbClr val="3C68AE"/>
                </a:solidFill>
                <a:latin typeface="DM Sans Bold"/>
                <a:ea typeface="DM Sans Bold"/>
                <a:cs typeface="DM Sans Bold"/>
                <a:sym typeface="DM Sans Bold"/>
              </a:rPr>
              <a:t>Data Breaches</a:t>
            </a:r>
            <a:r>
              <a:rPr lang="en-US" sz="2363">
                <a:solidFill>
                  <a:srgbClr val="3C68AE"/>
                </a:solidFill>
                <a:latin typeface="DM Sans"/>
                <a:ea typeface="DM Sans"/>
                <a:cs typeface="DM Sans"/>
                <a:sym typeface="DM Sans"/>
              </a:rPr>
              <a:t> :  Unauthorized access to sensitive information causing severe financial and legal repercussions</a:t>
            </a:r>
          </a:p>
        </p:txBody>
      </p:sp>
      <p:sp>
        <p:nvSpPr>
          <p:cNvPr name="TextBox 25" id="25"/>
          <p:cNvSpPr txBox="true"/>
          <p:nvPr/>
        </p:nvSpPr>
        <p:spPr>
          <a:xfrm rot="0">
            <a:off x="8915831" y="6103666"/>
            <a:ext cx="8960364" cy="825786"/>
          </a:xfrm>
          <a:prstGeom prst="rect">
            <a:avLst/>
          </a:prstGeom>
        </p:spPr>
        <p:txBody>
          <a:bodyPr anchor="t" rtlCol="false" tIns="0" lIns="0" bIns="0" rIns="0">
            <a:spAutoFit/>
          </a:bodyPr>
          <a:lstStyle/>
          <a:p>
            <a:pPr algn="l">
              <a:lnSpc>
                <a:spcPts val="3309"/>
              </a:lnSpc>
            </a:pPr>
            <a:r>
              <a:rPr lang="en-US" b="true" sz="2363">
                <a:solidFill>
                  <a:srgbClr val="3C68AE"/>
                </a:solidFill>
                <a:latin typeface="DM Sans Bold"/>
                <a:ea typeface="DM Sans Bold"/>
                <a:cs typeface="DM Sans Bold"/>
                <a:sym typeface="DM Sans Bold"/>
              </a:rPr>
              <a:t>Financial Loss</a:t>
            </a:r>
            <a:r>
              <a:rPr lang="en-US" sz="2363">
                <a:solidFill>
                  <a:srgbClr val="3C68AE"/>
                </a:solidFill>
                <a:latin typeface="DM Sans"/>
                <a:ea typeface="DM Sans"/>
                <a:cs typeface="DM Sans"/>
                <a:sym typeface="DM Sans"/>
              </a:rPr>
              <a:t>: Direct costs from cyber incidents, including ransom payments and recovery expenses</a:t>
            </a:r>
          </a:p>
        </p:txBody>
      </p:sp>
      <p:sp>
        <p:nvSpPr>
          <p:cNvPr name="TextBox 26" id="26"/>
          <p:cNvSpPr txBox="true"/>
          <p:nvPr/>
        </p:nvSpPr>
        <p:spPr>
          <a:xfrm rot="0">
            <a:off x="8915831" y="7228793"/>
            <a:ext cx="8852681" cy="825786"/>
          </a:xfrm>
          <a:prstGeom prst="rect">
            <a:avLst/>
          </a:prstGeom>
        </p:spPr>
        <p:txBody>
          <a:bodyPr anchor="t" rtlCol="false" tIns="0" lIns="0" bIns="0" rIns="0">
            <a:spAutoFit/>
          </a:bodyPr>
          <a:lstStyle/>
          <a:p>
            <a:pPr algn="l">
              <a:lnSpc>
                <a:spcPts val="3309"/>
              </a:lnSpc>
            </a:pPr>
            <a:r>
              <a:rPr lang="en-US" b="true" sz="2363">
                <a:solidFill>
                  <a:srgbClr val="3C68AE"/>
                </a:solidFill>
                <a:latin typeface="DM Sans Bold"/>
                <a:ea typeface="DM Sans Bold"/>
                <a:cs typeface="DM Sans Bold"/>
                <a:sym typeface="DM Sans Bold"/>
              </a:rPr>
              <a:t>Reputational Damage</a:t>
            </a:r>
            <a:r>
              <a:rPr lang="en-US" sz="2363">
                <a:solidFill>
                  <a:srgbClr val="3C68AE"/>
                </a:solidFill>
                <a:latin typeface="DM Sans"/>
                <a:ea typeface="DM Sans"/>
                <a:cs typeface="DM Sans"/>
                <a:sym typeface="DM Sans"/>
              </a:rPr>
              <a:t>: Long-term erosion of customer trust and brand value.</a:t>
            </a:r>
          </a:p>
        </p:txBody>
      </p:sp>
      <p:sp>
        <p:nvSpPr>
          <p:cNvPr name="TextBox 27" id="27"/>
          <p:cNvSpPr txBox="true"/>
          <p:nvPr/>
        </p:nvSpPr>
        <p:spPr>
          <a:xfrm rot="0">
            <a:off x="8915831" y="8414517"/>
            <a:ext cx="8645415" cy="825786"/>
          </a:xfrm>
          <a:prstGeom prst="rect">
            <a:avLst/>
          </a:prstGeom>
        </p:spPr>
        <p:txBody>
          <a:bodyPr anchor="t" rtlCol="false" tIns="0" lIns="0" bIns="0" rIns="0">
            <a:spAutoFit/>
          </a:bodyPr>
          <a:lstStyle/>
          <a:p>
            <a:pPr algn="l">
              <a:lnSpc>
                <a:spcPts val="3309"/>
              </a:lnSpc>
            </a:pPr>
            <a:r>
              <a:rPr lang="en-US" b="true" sz="2363">
                <a:solidFill>
                  <a:srgbClr val="3C68AE"/>
                </a:solidFill>
                <a:latin typeface="DM Sans Bold"/>
                <a:ea typeface="DM Sans Bold"/>
                <a:cs typeface="DM Sans Bold"/>
                <a:sym typeface="DM Sans Bold"/>
              </a:rPr>
              <a:t>National Security &amp; Interdependence</a:t>
            </a:r>
            <a:r>
              <a:rPr lang="en-US" sz="2363">
                <a:solidFill>
                  <a:srgbClr val="3C68AE"/>
                </a:solidFill>
                <a:latin typeface="DM Sans"/>
                <a:ea typeface="DM Sans"/>
                <a:cs typeface="DM Sans"/>
                <a:sym typeface="DM Sans"/>
              </a:rPr>
              <a:t>: Risks to critical infrastructure and the interconnected digital economy</a:t>
            </a:r>
          </a:p>
        </p:txBody>
      </p:sp>
      <p:sp>
        <p:nvSpPr>
          <p:cNvPr name="TextBox 28" id="28"/>
          <p:cNvSpPr txBox="true"/>
          <p:nvPr/>
        </p:nvSpPr>
        <p:spPr>
          <a:xfrm rot="0">
            <a:off x="1585737" y="9509526"/>
            <a:ext cx="7162859" cy="656590"/>
          </a:xfrm>
          <a:prstGeom prst="rect">
            <a:avLst/>
          </a:prstGeom>
        </p:spPr>
        <p:txBody>
          <a:bodyPr anchor="t" rtlCol="false" tIns="0" lIns="0" bIns="0" rIns="0">
            <a:spAutoFit/>
          </a:bodyPr>
          <a:lstStyle/>
          <a:p>
            <a:pPr algn="ctr">
              <a:lnSpc>
                <a:spcPts val="2659"/>
              </a:lnSpc>
              <a:spcBef>
                <a:spcPct val="0"/>
              </a:spcBef>
            </a:pPr>
            <a:r>
              <a:rPr lang="en-US" b="true" sz="1899">
                <a:solidFill>
                  <a:srgbClr val="3C68AE"/>
                </a:solidFill>
                <a:latin typeface="DM Sans Bold"/>
                <a:ea typeface="DM Sans Bold"/>
                <a:cs typeface="DM Sans Bold"/>
                <a:sym typeface="DM Sans Bold"/>
              </a:rPr>
              <a:t>Global cybercrime costs are projected to reach $13.82 trillion by 2028, reflecting the exponential growth of cyber threats</a:t>
            </a:r>
          </a:p>
        </p:txBody>
      </p:sp>
    </p:spTree>
  </p:cSld>
  <p:clrMapOvr>
    <a:masterClrMapping/>
  </p:clrMapOvr>
  <p:transition spd="fast">
    <p:cover dir="rd"/>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DAGcrLxmwbg</dc:identifier>
  <dcterms:modified xsi:type="dcterms:W3CDTF">2011-08-01T06:04:30Z</dcterms:modified>
  <cp:revision>1</cp:revision>
  <dc:title>Security</dc:title>
</cp:coreProperties>
</file>